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3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499E-D898-4AAF-B649-81E8CE037636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A04F-8BAF-488B-8B25-A66650147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2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556792"/>
            <a:ext cx="7772400" cy="4032448"/>
          </a:xfrm>
        </p:spPr>
        <p:txBody>
          <a:bodyPr>
            <a:noAutofit/>
          </a:bodyPr>
          <a:lstStyle/>
          <a:p>
            <a:r>
              <a:rPr lang="en-US" sz="4000" b="1" dirty="0"/>
              <a:t>VII</a:t>
            </a:r>
            <a:r>
              <a:rPr lang="ru-RU" sz="4000" b="1" dirty="0"/>
              <a:t> </a:t>
            </a:r>
            <a:r>
              <a:rPr lang="en-US" sz="4000" b="1" dirty="0" smtClean="0"/>
              <a:t>International Conference “Development History: inside view”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CORPORATE SOCIAL RESPONSIBILITY AND SUSTAINABLE DEVELOPMENT.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8144" y="5661248"/>
            <a:ext cx="2840360" cy="72008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June </a:t>
            </a:r>
            <a:r>
              <a:rPr lang="ru-RU" sz="1800" b="1" dirty="0" smtClean="0"/>
              <a:t>28-29</a:t>
            </a:r>
            <a:r>
              <a:rPr lang="en-US" sz="1800" b="1" dirty="0" smtClean="0"/>
              <a:t>,</a:t>
            </a:r>
            <a:r>
              <a:rPr lang="ru-RU" sz="1800" b="1" dirty="0" smtClean="0"/>
              <a:t> 2016</a:t>
            </a:r>
            <a:endParaRPr lang="en-US" sz="1800" b="1" dirty="0" smtClean="0"/>
          </a:p>
          <a:p>
            <a:r>
              <a:rPr lang="en-US" sz="1800" b="1" dirty="0" smtClean="0"/>
              <a:t>Almaty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32656"/>
            <a:ext cx="594042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AMERICAN CHAMBER OF COMMERCE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3816424" cy="5328592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American Chamber of Commerce in Kazakhstan (</a:t>
            </a:r>
            <a:r>
              <a:rPr lang="en-US" dirty="0" err="1">
                <a:solidFill>
                  <a:srgbClr val="002060"/>
                </a:solidFill>
              </a:rPr>
              <a:t>AmCham</a:t>
            </a:r>
            <a:r>
              <a:rPr lang="en-US" dirty="0">
                <a:solidFill>
                  <a:srgbClr val="002060"/>
                </a:solidFill>
              </a:rPr>
              <a:t>) serves as the voice of the international and local business community by creating an open forum to exchange information, ideas, and experience doing business in Kazakhstan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err="1">
                <a:solidFill>
                  <a:srgbClr val="002060"/>
                </a:solidFill>
              </a:rPr>
              <a:t>AmCham</a:t>
            </a:r>
            <a:r>
              <a:rPr lang="en-US" dirty="0">
                <a:solidFill>
                  <a:srgbClr val="002060"/>
                </a:solidFill>
              </a:rPr>
              <a:t> was founded in 1999 by an initial group of thirty-five American member companies. Today the Chamber represents over two hundred member companies, not-for profit organizations, international financial institutions, and individual members. 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19" y="1412776"/>
            <a:ext cx="3831120" cy="21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7499" b="62283"/>
          <a:stretch/>
        </p:blipFill>
        <p:spPr bwMode="auto">
          <a:xfrm>
            <a:off x="5652120" y="57456"/>
            <a:ext cx="3494747" cy="5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922" y="3717032"/>
            <a:ext cx="3437017" cy="257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AMERICAN CHAMBER OF COMMERCE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25144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Through its policy advocacy initiatives, </a:t>
            </a:r>
            <a:r>
              <a:rPr lang="en-US" dirty="0" err="1">
                <a:solidFill>
                  <a:srgbClr val="002060"/>
                </a:solidFill>
              </a:rPr>
              <a:t>AmCham</a:t>
            </a:r>
            <a:r>
              <a:rPr lang="en-US" dirty="0">
                <a:solidFill>
                  <a:srgbClr val="002060"/>
                </a:solidFill>
              </a:rPr>
              <a:t> provides opportunities for its members and host government officials to engage in an on-going dialogue with the intention of improving the business environment for foreign and local investors alike. 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lvl="0"/>
            <a:r>
              <a:rPr lang="en-US" dirty="0" err="1">
                <a:solidFill>
                  <a:srgbClr val="002060"/>
                </a:solidFill>
              </a:rPr>
              <a:t>AmCham</a:t>
            </a:r>
            <a:r>
              <a:rPr lang="en-US" dirty="0">
                <a:solidFill>
                  <a:srgbClr val="002060"/>
                </a:solidFill>
              </a:rPr>
              <a:t> Working Groups are led by specialists in their fields and aim to understand, analyze, and improve the business environment in Kazakhstan. The 20 groups meet in Almaty, Astana, </a:t>
            </a:r>
            <a:r>
              <a:rPr lang="en-US" dirty="0" err="1">
                <a:solidFill>
                  <a:srgbClr val="002060"/>
                </a:solidFill>
              </a:rPr>
              <a:t>Atyrau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Aktau</a:t>
            </a:r>
            <a:r>
              <a:rPr lang="en-US" dirty="0">
                <a:solidFill>
                  <a:srgbClr val="002060"/>
                </a:solidFill>
              </a:rPr>
              <a:t>, and </a:t>
            </a:r>
            <a:r>
              <a:rPr lang="en-US" dirty="0" err="1">
                <a:solidFill>
                  <a:srgbClr val="002060"/>
                </a:solidFill>
              </a:rPr>
              <a:t>Shymkent</a:t>
            </a:r>
            <a:r>
              <a:rPr lang="en-US" dirty="0">
                <a:solidFill>
                  <a:srgbClr val="002060"/>
                </a:solidFill>
              </a:rPr>
              <a:t> to exchange ideas, educate members, and contribute to the policy debate in Kazakhstan. 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35915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6703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951"/>
            <a:ext cx="34940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56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AMCHAM CSR WORKING GROUP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4032448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The</a:t>
            </a:r>
            <a:r>
              <a:rPr lang="en-US" dirty="0">
                <a:solidFill>
                  <a:srgbClr val="002060"/>
                </a:solidFill>
              </a:rPr>
              <a:t> Almaty CSR Working Group seeks to engage policymakers and businesses on how to best mobilize social capital in Kazakhstan. 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Group covers major topics that address environment, education, employment, charity and protection of animals. 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Meetings </a:t>
            </a:r>
            <a:r>
              <a:rPr lang="en-US" dirty="0">
                <a:solidFill>
                  <a:srgbClr val="002060"/>
                </a:solidFill>
              </a:rPr>
              <a:t>feature presenters from a variety of companies and NGOs, providing members with the opportunity to discuss CSR successes and challenges in Kazakhstan, and to identify ways of improving the environment for CSR.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7499" b="62283"/>
          <a:stretch/>
        </p:blipFill>
        <p:spPr bwMode="auto">
          <a:xfrm>
            <a:off x="5652120" y="57456"/>
            <a:ext cx="3494747" cy="5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G:\DSCN8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591">
            <a:off x="4780937" y="1434608"/>
            <a:ext cx="3131980" cy="23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SCN8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4312">
            <a:off x="4932473" y="4218930"/>
            <a:ext cx="3074308" cy="23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1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AMCHAM CSR WORKING GROUP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432048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>
                <a:solidFill>
                  <a:srgbClr val="002060"/>
                </a:solidFill>
              </a:rPr>
              <a:t>American Chamber of Commerce in Kazakhstan consists of a number of socially responsible businesses. </a:t>
            </a:r>
            <a:endParaRPr lang="en-US" sz="3100" dirty="0" smtClean="0">
              <a:solidFill>
                <a:srgbClr val="002060"/>
              </a:solidFill>
            </a:endParaRPr>
          </a:p>
          <a:p>
            <a:r>
              <a:rPr lang="en-US" sz="3100" dirty="0" smtClean="0">
                <a:solidFill>
                  <a:srgbClr val="002060"/>
                </a:solidFill>
              </a:rPr>
              <a:t>It has </a:t>
            </a:r>
            <a:r>
              <a:rPr lang="en-US" sz="3100" dirty="0">
                <a:solidFill>
                  <a:srgbClr val="002060"/>
                </a:solidFill>
              </a:rPr>
              <a:t>two CSR Working Groups in Almaty and </a:t>
            </a:r>
            <a:r>
              <a:rPr lang="en-US" sz="3100" dirty="0" err="1">
                <a:solidFill>
                  <a:srgbClr val="002060"/>
                </a:solidFill>
              </a:rPr>
              <a:t>Atyrau</a:t>
            </a:r>
            <a:r>
              <a:rPr lang="en-US" sz="3100" dirty="0">
                <a:solidFill>
                  <a:srgbClr val="002060"/>
                </a:solidFill>
              </a:rPr>
              <a:t>. </a:t>
            </a:r>
            <a:endParaRPr lang="en-US" sz="3100" dirty="0" smtClean="0">
              <a:solidFill>
                <a:srgbClr val="002060"/>
              </a:solidFill>
            </a:endParaRPr>
          </a:p>
          <a:p>
            <a:r>
              <a:rPr lang="en-US" sz="3100" dirty="0" err="1" smtClean="0">
                <a:solidFill>
                  <a:srgbClr val="002060"/>
                </a:solidFill>
              </a:rPr>
              <a:t>AmCham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encourages companies to contribute to the society as well environment, education, employment, charity and protection of animals. </a:t>
            </a:r>
            <a:endParaRPr lang="en-US" sz="3100" dirty="0" smtClean="0">
              <a:solidFill>
                <a:srgbClr val="002060"/>
              </a:solidFill>
            </a:endParaRPr>
          </a:p>
          <a:p>
            <a:r>
              <a:rPr lang="en-US" sz="3100" dirty="0" smtClean="0">
                <a:solidFill>
                  <a:srgbClr val="002060"/>
                </a:solidFill>
              </a:rPr>
              <a:t>Each </a:t>
            </a:r>
            <a:r>
              <a:rPr lang="en-US" sz="3100" dirty="0">
                <a:solidFill>
                  <a:srgbClr val="002060"/>
                </a:solidFill>
              </a:rPr>
              <a:t>year </a:t>
            </a:r>
            <a:r>
              <a:rPr lang="en-US" sz="3100" dirty="0" err="1">
                <a:solidFill>
                  <a:srgbClr val="002060"/>
                </a:solidFill>
              </a:rPr>
              <a:t>AmCham</a:t>
            </a:r>
            <a:r>
              <a:rPr lang="en-US" sz="3100" dirty="0">
                <a:solidFill>
                  <a:srgbClr val="002060"/>
                </a:solidFill>
              </a:rPr>
              <a:t> selects best CSR projects and gives a Community Service Award to companies in two nominations: Large companies and Small companies.</a:t>
            </a:r>
          </a:p>
          <a:p>
            <a:pPr lvl="0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7499" b="62283"/>
          <a:stretch/>
        </p:blipFill>
        <p:spPr bwMode="auto">
          <a:xfrm>
            <a:off x="5652120" y="57456"/>
            <a:ext cx="3494747" cy="5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01208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76464" cy="177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0707"/>
            <a:ext cx="2316857" cy="211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8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AMCHAM CSR WORKING GROUP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288032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Successful </a:t>
            </a:r>
            <a:r>
              <a:rPr lang="en-US" sz="2000" dirty="0" err="1" smtClean="0">
                <a:solidFill>
                  <a:srgbClr val="002060"/>
                </a:solidFill>
              </a:rPr>
              <a:t>Amcham</a:t>
            </a:r>
            <a:r>
              <a:rPr lang="en-US" sz="2000" dirty="0" smtClean="0">
                <a:solidFill>
                  <a:srgbClr val="002060"/>
                </a:solidFill>
              </a:rPr>
              <a:t> CSR Group projects: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“</a:t>
            </a:r>
            <a:r>
              <a:rPr lang="en-US" sz="2000" dirty="0">
                <a:solidFill>
                  <a:srgbClr val="002060"/>
                </a:solidFill>
              </a:rPr>
              <a:t>From Recycling to Donation” project.  </a:t>
            </a: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Earth </a:t>
            </a:r>
            <a:r>
              <a:rPr lang="en-US" sz="2000" dirty="0">
                <a:solidFill>
                  <a:srgbClr val="002060"/>
                </a:solidFill>
              </a:rPr>
              <a:t>Day </a:t>
            </a:r>
            <a:r>
              <a:rPr lang="en-US" sz="2000" dirty="0" smtClean="0">
                <a:solidFill>
                  <a:srgbClr val="002060"/>
                </a:solidFill>
              </a:rPr>
              <a:t>Clean-Up</a:t>
            </a:r>
            <a:r>
              <a:rPr lang="en-US" sz="2000" dirty="0">
                <a:solidFill>
                  <a:srgbClr val="002060"/>
                </a:solidFill>
              </a:rPr>
              <a:t>.  </a:t>
            </a: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Letter to </a:t>
            </a:r>
            <a:r>
              <a:rPr lang="en-US" sz="2000" dirty="0" err="1">
                <a:solidFill>
                  <a:srgbClr val="002060"/>
                </a:solidFill>
              </a:rPr>
              <a:t>Ded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Moroz</a:t>
            </a:r>
            <a:r>
              <a:rPr lang="en-US" sz="2000" dirty="0">
                <a:solidFill>
                  <a:srgbClr val="002060"/>
                </a:solidFill>
              </a:rPr>
              <a:t> (Santa Claus) project</a:t>
            </a:r>
            <a:r>
              <a:rPr lang="en-US" sz="2000" dirty="0" smtClean="0">
                <a:solidFill>
                  <a:srgbClr val="002060"/>
                </a:solidFill>
              </a:rPr>
              <a:t>..</a:t>
            </a:r>
            <a:endParaRPr lang="en-US" sz="2000" dirty="0">
              <a:solidFill>
                <a:srgbClr val="002060"/>
              </a:solidFill>
            </a:endParaRPr>
          </a:p>
          <a:p>
            <a:pPr lvl="0"/>
            <a:r>
              <a:rPr lang="en-US" sz="2000" dirty="0">
                <a:solidFill>
                  <a:srgbClr val="002060"/>
                </a:solidFill>
              </a:rPr>
              <a:t>A series of master-classes to the students of MOST business incubator (young entrepreneurs).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7499" b="62283"/>
          <a:stretch/>
        </p:blipFill>
        <p:spPr bwMode="auto">
          <a:xfrm>
            <a:off x="5652120" y="57456"/>
            <a:ext cx="3494747" cy="5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2736"/>
            <a:ext cx="4539329" cy="14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52736"/>
            <a:ext cx="1204955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:\Critical\CA\CORA\CSR\Projects CR.01\Completed\2014\CSR\Earth Day\photo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163379" cy="23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Critical\CA\CORA\Communications\Projects WG.08\Current\2016\Pictures\New Year Gifts to kids_orphanage\IMG_41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2868534" cy="21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85" y="4912345"/>
            <a:ext cx="2562215" cy="192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AMCHAM CSR WORKING GROUP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4320480" cy="5328592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 smtClean="0">
                <a:solidFill>
                  <a:srgbClr val="002060"/>
                </a:solidFill>
              </a:rPr>
              <a:t>AmCham</a:t>
            </a:r>
            <a:r>
              <a:rPr lang="en-US" sz="3100" dirty="0" smtClean="0">
                <a:solidFill>
                  <a:srgbClr val="002060"/>
                </a:solidFill>
              </a:rPr>
              <a:t> </a:t>
            </a:r>
            <a:r>
              <a:rPr lang="en-US" sz="3100" dirty="0">
                <a:solidFill>
                  <a:srgbClr val="002060"/>
                </a:solidFill>
              </a:rPr>
              <a:t>CSR WG meetings are a great platform not only for discussion, but also for setting contacts. </a:t>
            </a:r>
            <a:r>
              <a:rPr lang="en-US" sz="3100" dirty="0">
                <a:solidFill>
                  <a:srgbClr val="002060"/>
                </a:solidFill>
              </a:rPr>
              <a:t>Companies learn more about projects of other organizations and establish joint projects. </a:t>
            </a:r>
          </a:p>
          <a:p>
            <a:r>
              <a:rPr lang="en-US" sz="3100" dirty="0">
                <a:solidFill>
                  <a:srgbClr val="002060"/>
                </a:solidFill>
              </a:rPr>
              <a:t>Moreover, it is a place where various local NGOs and funds can find partners. It should be noted that companies can participate in a way that wasn’t necessarily financial. For example, they can do it through a volunteer and time given system.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r="7499" b="62283"/>
          <a:stretch/>
        </p:blipFill>
        <p:spPr bwMode="auto">
          <a:xfrm>
            <a:off x="5652120" y="57456"/>
            <a:ext cx="3494747" cy="5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G:\DSCN8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53" y="4454659"/>
            <a:ext cx="4218427" cy="21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9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4"/>
            <a:ext cx="9144000" cy="67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339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VII International Conference “Development History: inside view”  CORPORATE SOCIAL RESPONSIBILITY AND SUSTAINABLE DEVELOPMENT. </vt:lpstr>
      <vt:lpstr>AMERICAN CHAMBER OF COMMERCE</vt:lpstr>
      <vt:lpstr>AMERICAN CHAMBER OF COMMERCE</vt:lpstr>
      <vt:lpstr>AMCHAM CSR WORKING GROUP</vt:lpstr>
      <vt:lpstr>AMCHAM CSR WORKING GROUP</vt:lpstr>
      <vt:lpstr>AMCHAM CSR WORKING GROUP</vt:lpstr>
      <vt:lpstr>AMCHAM CSR WORKING GROUP</vt:lpstr>
      <vt:lpstr>PowerPoint Presentation</vt:lpstr>
    </vt:vector>
  </TitlesOfParts>
  <Company>British American Tobacco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 International Conference “Development History: inside view”  CORPORATE SOCIAL RESPONSIBILITY AND SUSTAINABLE DEVELOPMENT.</dc:title>
  <dc:creator>Meiramkul Khodjashova</dc:creator>
  <cp:lastModifiedBy>Meiramkul Khodjashova</cp:lastModifiedBy>
  <cp:revision>7</cp:revision>
  <dcterms:created xsi:type="dcterms:W3CDTF">2016-06-27T17:02:12Z</dcterms:created>
  <dcterms:modified xsi:type="dcterms:W3CDTF">2016-06-27T18:11:25Z</dcterms:modified>
</cp:coreProperties>
</file>