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59" r:id="rId3"/>
    <p:sldId id="271" r:id="rId4"/>
    <p:sldId id="262" r:id="rId5"/>
    <p:sldId id="261" r:id="rId6"/>
    <p:sldId id="277" r:id="rId7"/>
    <p:sldId id="273" r:id="rId8"/>
    <p:sldId id="270" r:id="rId9"/>
    <p:sldId id="274" r:id="rId10"/>
    <p:sldId id="278" r:id="rId11"/>
    <p:sldId id="257" r:id="rId12"/>
    <p:sldId id="263" r:id="rId13"/>
    <p:sldId id="272" r:id="rId14"/>
    <p:sldId id="276" r:id="rId15"/>
    <p:sldId id="264" r:id="rId16"/>
    <p:sldId id="267" r:id="rId17"/>
    <p:sldId id="266" r:id="rId18"/>
    <p:sldId id="269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984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8" autoAdjust="0"/>
    <p:restoredTop sz="94660"/>
  </p:normalViewPr>
  <p:slideViewPr>
    <p:cSldViewPr>
      <p:cViewPr varScale="1">
        <p:scale>
          <a:sx n="103" d="100"/>
          <a:sy n="103" d="100"/>
        </p:scale>
        <p:origin x="-1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25000"/>
              </a:lnSpc>
              <a:spcBef>
                <a:spcPts val="0"/>
              </a:spcBef>
              <a:defRPr/>
            </a:lvl1pPr>
            <a:lvl2pPr marL="0" marR="0" indent="228600" algn="l" rtl="0">
              <a:lnSpc>
                <a:spcPct val="125000"/>
              </a:lnSpc>
              <a:spcBef>
                <a:spcPts val="0"/>
              </a:spcBef>
              <a:defRPr/>
            </a:lvl2pPr>
            <a:lvl3pPr marL="0" marR="0" indent="457200" algn="l" rtl="0">
              <a:lnSpc>
                <a:spcPct val="125000"/>
              </a:lnSpc>
              <a:spcBef>
                <a:spcPts val="0"/>
              </a:spcBef>
              <a:defRPr/>
            </a:lvl3pPr>
            <a:lvl4pPr marL="0" marR="0" indent="685800" algn="l" rtl="0">
              <a:lnSpc>
                <a:spcPct val="125000"/>
              </a:lnSpc>
              <a:spcBef>
                <a:spcPts val="0"/>
              </a:spcBef>
              <a:defRPr/>
            </a:lvl4pPr>
            <a:lvl5pPr marL="0" marR="0" indent="914400" algn="l" rtl="0">
              <a:lnSpc>
                <a:spcPct val="125000"/>
              </a:lnSpc>
              <a:spcBef>
                <a:spcPts val="0"/>
              </a:spcBef>
              <a:defRPr/>
            </a:lvl5pPr>
            <a:lvl6pPr marL="0" marR="0" indent="1143000" algn="l" rtl="0">
              <a:lnSpc>
                <a:spcPct val="125000"/>
              </a:lnSpc>
              <a:spcBef>
                <a:spcPts val="0"/>
              </a:spcBef>
              <a:defRPr/>
            </a:lvl6pPr>
            <a:lvl7pPr marL="0" marR="0" indent="1371600" algn="l" rtl="0">
              <a:lnSpc>
                <a:spcPct val="125000"/>
              </a:lnSpc>
              <a:spcBef>
                <a:spcPts val="0"/>
              </a:spcBef>
              <a:defRPr/>
            </a:lvl7pPr>
            <a:lvl8pPr marL="0" marR="0" indent="1600200" algn="l" rtl="0">
              <a:lnSpc>
                <a:spcPct val="125000"/>
              </a:lnSpc>
              <a:spcBef>
                <a:spcPts val="0"/>
              </a:spcBef>
              <a:defRPr/>
            </a:lvl8pPr>
            <a:lvl9pPr marL="0" marR="0" indent="1828800" algn="l" rtl="0">
              <a:lnSpc>
                <a:spcPct val="125000"/>
              </a:lnSpc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003910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="" xmlns:p14="http://schemas.microsoft.com/office/powerpoint/2010/main" val="34510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="" xmlns:p14="http://schemas.microsoft.com/office/powerpoint/2010/main" val="143384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="" xmlns:p14="http://schemas.microsoft.com/office/powerpoint/2010/main" val="1610806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="" xmlns:p14="http://schemas.microsoft.com/office/powerpoint/2010/main" val="2664558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="" xmlns:p14="http://schemas.microsoft.com/office/powerpoint/2010/main" val="146744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9" name="Shape 5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506312" y="2130425"/>
            <a:ext cx="8128836" cy="475937"/>
          </a:xfrm>
        </p:spPr>
        <p:txBody>
          <a:bodyPr anchor="t" anchorCtr="0">
            <a:spAutoFit/>
          </a:bodyPr>
          <a:lstStyle>
            <a:lvl1pPr>
              <a:defRPr b="0" i="0" baseline="0">
                <a:solidFill>
                  <a:schemeClr val="accent1"/>
                </a:solidFill>
                <a:latin typeface="Gotham Bold"/>
                <a:cs typeface="Gotham Bold"/>
              </a:defRPr>
            </a:lvl1pPr>
          </a:lstStyle>
          <a:p>
            <a:r>
              <a:rPr lang="en-US" noProof="0" smtClean="0"/>
              <a:t>Click to add Headline</a:t>
            </a:r>
            <a:endParaRPr lang="en-US" noProof="0"/>
          </a:p>
        </p:txBody>
      </p:sp>
      <p:sp>
        <p:nvSpPr>
          <p:cNvPr id="4" name="Underrubrik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506312" y="3378119"/>
            <a:ext cx="8128836" cy="30286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968" b="0" i="0" baseline="0">
                <a:solidFill>
                  <a:schemeClr val="tx1"/>
                </a:solidFill>
                <a:latin typeface="Gotham Book"/>
                <a:cs typeface="Gotham Book"/>
              </a:defRPr>
            </a:lvl1pPr>
            <a:lvl2pPr marL="457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add Subheadline</a:t>
            </a:r>
            <a:endParaRPr lang="en-US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8913" y="221458"/>
            <a:ext cx="4622512" cy="170815"/>
          </a:xfrm>
        </p:spPr>
        <p:txBody>
          <a:bodyPr>
            <a:normAutofit/>
          </a:bodyPr>
          <a:lstStyle>
            <a:lvl1pPr>
              <a:buFontTx/>
              <a:buNone/>
              <a:defRPr sz="1125"/>
            </a:lvl1pPr>
          </a:lstStyle>
          <a:p>
            <a:r>
              <a:rPr lang="en-US" noProof="0" smtClean="0"/>
              <a:t>Click to add Running Title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175289830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506312" y="2130425"/>
            <a:ext cx="8128836" cy="475937"/>
          </a:xfrm>
        </p:spPr>
        <p:txBody>
          <a:bodyPr anchor="t" anchorCtr="0">
            <a:spAutoFit/>
          </a:bodyPr>
          <a:lstStyle>
            <a:lvl1pPr algn="ctr">
              <a:defRPr b="0" i="0" baseline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r>
              <a:rPr lang="en-US" noProof="0" smtClean="0"/>
              <a:t>Thank you!</a:t>
            </a:r>
            <a:endParaRPr lang="en-US" noProof="0"/>
          </a:p>
        </p:txBody>
      </p:sp>
      <p:sp>
        <p:nvSpPr>
          <p:cNvPr id="4" name="Underrubrik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506312" y="4409680"/>
            <a:ext cx="8229600" cy="262820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87" b="0" i="0">
                <a:solidFill>
                  <a:schemeClr val="tx1"/>
                </a:solidFill>
                <a:latin typeface="Gotham Book"/>
                <a:cs typeface="Gotham Book"/>
              </a:defRPr>
            </a:lvl1pPr>
            <a:lvl2pPr marL="457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name@reachforchange.org</a:t>
            </a:r>
            <a:endParaRPr lang="en-US" noProof="0"/>
          </a:p>
        </p:txBody>
      </p:sp>
      <p:sp>
        <p:nvSpPr>
          <p:cNvPr id="11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506312" y="4791965"/>
            <a:ext cx="8229600" cy="259602"/>
          </a:xfrm>
        </p:spPr>
        <p:txBody>
          <a:bodyPr>
            <a:spAutoFit/>
          </a:bodyPr>
          <a:lstStyle>
            <a:lvl1pPr marL="0" indent="0">
              <a:buSzPct val="200000"/>
              <a:buFont typeface="Arial"/>
              <a:buNone/>
              <a:defRPr sz="1687"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 lvl="0"/>
            <a:r>
              <a:rPr lang="en-US" noProof="0" dirty="0" smtClean="0"/>
              <a:t>070-987 65 43 (Phone)</a:t>
            </a:r>
            <a:endParaRPr lang="en-US" noProof="0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506312" y="5543321"/>
            <a:ext cx="8229600" cy="259602"/>
          </a:xfrm>
        </p:spPr>
        <p:txBody>
          <a:bodyPr>
            <a:spAutoFit/>
          </a:bodyPr>
          <a:lstStyle>
            <a:lvl1pPr marL="0" indent="0">
              <a:buSzPct val="200000"/>
              <a:buFont typeface="Arial"/>
              <a:buNone/>
              <a:defRPr sz="1687"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 lvl="0"/>
            <a:r>
              <a:rPr lang="en-US" noProof="0" smtClean="0"/>
              <a:t>www.reachforchange.se</a:t>
            </a:r>
            <a:endParaRPr lang="en-US" noProof="0"/>
          </a:p>
        </p:txBody>
      </p:sp>
      <p:sp>
        <p:nvSpPr>
          <p:cNvPr id="14" name="Platshållare för innehåll 2"/>
          <p:cNvSpPr>
            <a:spLocks noGrp="1"/>
          </p:cNvSpPr>
          <p:nvPr>
            <p:ph idx="14" hasCustomPrompt="1"/>
          </p:nvPr>
        </p:nvSpPr>
        <p:spPr>
          <a:xfrm>
            <a:off x="506312" y="4030934"/>
            <a:ext cx="8229600" cy="259602"/>
          </a:xfrm>
        </p:spPr>
        <p:txBody>
          <a:bodyPr>
            <a:spAutoFit/>
          </a:bodyPr>
          <a:lstStyle>
            <a:lvl1pPr marL="0" indent="0">
              <a:buSzPct val="200000"/>
              <a:buFont typeface="Arial"/>
              <a:buNone/>
              <a:defRPr sz="1687"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 lvl="0"/>
            <a:r>
              <a:rPr lang="en-US" noProof="0" smtClean="0"/>
              <a:t>Position</a:t>
            </a:r>
            <a:endParaRPr lang="en-US" noProof="0"/>
          </a:p>
        </p:txBody>
      </p:sp>
      <p:sp>
        <p:nvSpPr>
          <p:cNvPr id="15" name="Platshållare för innehåll 2"/>
          <p:cNvSpPr>
            <a:spLocks noGrp="1"/>
          </p:cNvSpPr>
          <p:nvPr>
            <p:ph idx="15" hasCustomPrompt="1"/>
          </p:nvPr>
        </p:nvSpPr>
        <p:spPr>
          <a:xfrm>
            <a:off x="506312" y="3638663"/>
            <a:ext cx="8229600" cy="259602"/>
          </a:xfrm>
        </p:spPr>
        <p:txBody>
          <a:bodyPr>
            <a:spAutoFit/>
          </a:bodyPr>
          <a:lstStyle>
            <a:lvl1pPr marL="0" indent="0">
              <a:buSzPct val="200000"/>
              <a:buFont typeface="Arial"/>
              <a:buNone/>
              <a:defRPr sz="1687"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 lvl="0"/>
            <a:r>
              <a:rPr lang="en-US" noProof="0" dirty="0" smtClean="0"/>
              <a:t>Name Surname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760392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>
              <a:defRPr sz="1546" b="0" i="0" baseline="0">
                <a:latin typeface="Gotham Book"/>
                <a:cs typeface="Gotham Book"/>
              </a:defRPr>
            </a:lvl1pPr>
          </a:lstStyle>
          <a:p>
            <a:r>
              <a:rPr lang="en-US" noProof="0" dirty="0" smtClean="0"/>
              <a:t>(Dark background picture) Click icon to add Picture</a:t>
            </a:r>
            <a:endParaRPr lang="en-US" noProof="0" dirty="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506312" y="2130425"/>
            <a:ext cx="8128836" cy="475937"/>
          </a:xfrm>
        </p:spPr>
        <p:txBody>
          <a:bodyPr anchor="t" anchorCtr="0">
            <a:spAutoFit/>
          </a:bodyPr>
          <a:lstStyle>
            <a:lvl1pPr algn="ctr">
              <a:defRPr b="0" i="0" baseline="0">
                <a:solidFill>
                  <a:schemeClr val="bg1"/>
                </a:solidFill>
                <a:latin typeface="Gotham Bold"/>
                <a:cs typeface="Gotham Bold"/>
              </a:defRPr>
            </a:lvl1pPr>
          </a:lstStyle>
          <a:p>
            <a:r>
              <a:rPr lang="en-US" noProof="0" smtClean="0"/>
              <a:t>Thank you!</a:t>
            </a:r>
            <a:endParaRPr lang="en-US" noProof="0"/>
          </a:p>
        </p:txBody>
      </p:sp>
      <p:sp>
        <p:nvSpPr>
          <p:cNvPr id="4" name="Underrubrik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506312" y="4409680"/>
            <a:ext cx="8229600" cy="262820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87" b="0" i="0">
                <a:solidFill>
                  <a:schemeClr val="bg1"/>
                </a:solidFill>
                <a:latin typeface="Gotham Book"/>
                <a:cs typeface="Gotham Book"/>
              </a:defRPr>
            </a:lvl1pPr>
            <a:lvl2pPr marL="457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name@reachforchange.org</a:t>
            </a:r>
            <a:endParaRPr lang="en-US" noProof="0"/>
          </a:p>
        </p:txBody>
      </p:sp>
      <p:sp>
        <p:nvSpPr>
          <p:cNvPr id="11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506312" y="4791965"/>
            <a:ext cx="8229600" cy="259602"/>
          </a:xfrm>
        </p:spPr>
        <p:txBody>
          <a:bodyPr>
            <a:spAutoFit/>
          </a:bodyPr>
          <a:lstStyle>
            <a:lvl1pPr marL="0" indent="0">
              <a:buSzPct val="200000"/>
              <a:buFont typeface="Arial"/>
              <a:buNone/>
              <a:defRPr sz="1687" b="0" i="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pPr lvl="0"/>
            <a:r>
              <a:rPr lang="en-US" noProof="0" dirty="0" smtClean="0"/>
              <a:t>070-987 65 43 (Phone)</a:t>
            </a:r>
            <a:endParaRPr lang="en-US" noProof="0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506312" y="5543321"/>
            <a:ext cx="8229600" cy="259602"/>
          </a:xfrm>
        </p:spPr>
        <p:txBody>
          <a:bodyPr>
            <a:spAutoFit/>
          </a:bodyPr>
          <a:lstStyle>
            <a:lvl1pPr marL="0" indent="0">
              <a:buSzPct val="200000"/>
              <a:buFont typeface="Arial"/>
              <a:buNone/>
              <a:defRPr sz="1687" b="0" i="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pPr lvl="0"/>
            <a:r>
              <a:rPr lang="en-US" noProof="0" smtClean="0"/>
              <a:t>www.reachforchange.se</a:t>
            </a:r>
            <a:endParaRPr lang="en-US" noProof="0"/>
          </a:p>
        </p:txBody>
      </p:sp>
      <p:sp>
        <p:nvSpPr>
          <p:cNvPr id="14" name="Platshållare för innehåll 2"/>
          <p:cNvSpPr>
            <a:spLocks noGrp="1"/>
          </p:cNvSpPr>
          <p:nvPr>
            <p:ph idx="14" hasCustomPrompt="1"/>
          </p:nvPr>
        </p:nvSpPr>
        <p:spPr>
          <a:xfrm>
            <a:off x="506312" y="4030934"/>
            <a:ext cx="8229600" cy="259602"/>
          </a:xfrm>
        </p:spPr>
        <p:txBody>
          <a:bodyPr>
            <a:spAutoFit/>
          </a:bodyPr>
          <a:lstStyle>
            <a:lvl1pPr marL="0" indent="0">
              <a:buSzPct val="200000"/>
              <a:buFont typeface="Arial"/>
              <a:buNone/>
              <a:defRPr sz="1687" b="0" i="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pPr lvl="0"/>
            <a:r>
              <a:rPr lang="en-US" noProof="0" smtClean="0"/>
              <a:t>Position</a:t>
            </a:r>
            <a:endParaRPr lang="en-US" noProof="0"/>
          </a:p>
        </p:txBody>
      </p:sp>
      <p:sp>
        <p:nvSpPr>
          <p:cNvPr id="15" name="Platshållare för innehåll 2"/>
          <p:cNvSpPr>
            <a:spLocks noGrp="1"/>
          </p:cNvSpPr>
          <p:nvPr>
            <p:ph idx="15" hasCustomPrompt="1"/>
          </p:nvPr>
        </p:nvSpPr>
        <p:spPr>
          <a:xfrm>
            <a:off x="506312" y="3638663"/>
            <a:ext cx="8229600" cy="259602"/>
          </a:xfrm>
        </p:spPr>
        <p:txBody>
          <a:bodyPr>
            <a:spAutoFit/>
          </a:bodyPr>
          <a:lstStyle>
            <a:lvl1pPr marL="0" indent="0">
              <a:buSzPct val="200000"/>
              <a:buFont typeface="Arial"/>
              <a:buNone/>
              <a:defRPr sz="1687" b="0" i="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pPr lvl="0"/>
            <a:r>
              <a:rPr lang="en-US" noProof="0" smtClean="0"/>
              <a:t>Name Surname</a:t>
            </a:r>
            <a:endParaRPr lang="en-US" noProof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145739" y="5920687"/>
            <a:ext cx="1540559" cy="607302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ru-RU" noProof="0" smtClean="0"/>
              <a:t>Вставка рисунка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2364423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ubrikbild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85800" y="1844675"/>
            <a:ext cx="7772400" cy="2041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1371600" y="3886200"/>
            <a:ext cx="6400799" cy="29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3838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DAE855-ED11-4677-80A0-8F90F727EBF3}" type="datetimeFigureOut">
              <a:rPr lang="ru-RU" smtClean="0"/>
              <a:pPr/>
              <a:t>28.06.2016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D84C7-22E8-4F44-9C8B-414C0596D3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305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sida alt. Områ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200" y="1884936"/>
            <a:ext cx="8229600" cy="302869"/>
          </a:xfrm>
        </p:spPr>
        <p:txBody>
          <a:bodyPr>
            <a:spAutoFit/>
          </a:bodyPr>
          <a:lstStyle>
            <a:lvl1pPr marL="0" indent="0">
              <a:buSzPct val="200000"/>
              <a:buFont typeface="Arial"/>
              <a:buNone/>
              <a:defRPr sz="1968" b="0" i="0" baseline="0">
                <a:latin typeface="Gotham Book"/>
                <a:cs typeface="Gotham Book"/>
              </a:defRPr>
            </a:lvl1pPr>
          </a:lstStyle>
          <a:p>
            <a:pPr lvl="0"/>
            <a:r>
              <a:rPr lang="en-US" noProof="0" dirty="0" smtClean="0"/>
              <a:t>Click to add Subheadline</a:t>
            </a:r>
            <a:endParaRPr lang="en-US" noProof="0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0" y="3315809"/>
            <a:ext cx="2999897" cy="2074950"/>
          </a:xfrm>
          <a:noFill/>
        </p:spPr>
        <p:txBody>
          <a:bodyPr>
            <a:noAutofit/>
          </a:bodyPr>
          <a:lstStyle>
            <a:lvl1pPr>
              <a:defRPr sz="1968" b="0" i="0">
                <a:latin typeface="Gotham Book"/>
                <a:cs typeface="Gotham Book"/>
              </a:defRPr>
            </a:lvl1pPr>
          </a:lstStyle>
          <a:p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1"/>
          </p:nvPr>
        </p:nvSpPr>
        <p:spPr>
          <a:xfrm>
            <a:off x="3081813" y="3315809"/>
            <a:ext cx="2999897" cy="2074950"/>
          </a:xfrm>
        </p:spPr>
        <p:txBody>
          <a:bodyPr>
            <a:noAutofit/>
          </a:bodyPr>
          <a:lstStyle>
            <a:lvl1pPr>
              <a:defRPr sz="1968">
                <a:latin typeface="Gotham Book"/>
                <a:cs typeface="Gotham Book"/>
              </a:defRPr>
            </a:lvl1pPr>
          </a:lstStyle>
          <a:p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2"/>
          </p:nvPr>
        </p:nvSpPr>
        <p:spPr>
          <a:xfrm>
            <a:off x="6158509" y="3315809"/>
            <a:ext cx="2999897" cy="2074950"/>
          </a:xfrm>
        </p:spPr>
        <p:txBody>
          <a:bodyPr>
            <a:noAutofit/>
          </a:bodyPr>
          <a:lstStyle>
            <a:lvl1pPr>
              <a:defRPr sz="1968">
                <a:latin typeface="Gotham Book"/>
                <a:cs typeface="Gotham Book"/>
              </a:defRPr>
            </a:lvl1pPr>
          </a:lstStyle>
          <a:p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78913" y="6238263"/>
            <a:ext cx="753088" cy="261042"/>
          </a:xfrm>
          <a:prstGeom prst="rect">
            <a:avLst/>
          </a:prstGeom>
        </p:spPr>
        <p:txBody>
          <a:bodyPr vert="horz" wrap="square" lIns="130055" tIns="65028" rIns="130055" bIns="65028" rtlCol="0" anchor="ctr">
            <a:spAutoFit/>
          </a:bodyPr>
          <a:lstStyle>
            <a:lvl1pPr algn="l">
              <a:defRPr sz="843">
                <a:solidFill>
                  <a:schemeClr val="tx1">
                    <a:tint val="75000"/>
                  </a:schemeClr>
                </a:solidFill>
                <a:latin typeface="Gotham Book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8913" y="221458"/>
            <a:ext cx="4622512" cy="170815"/>
          </a:xfrm>
        </p:spPr>
        <p:txBody>
          <a:bodyPr>
            <a:normAutofit/>
          </a:bodyPr>
          <a:lstStyle>
            <a:lvl1pPr>
              <a:buFontTx/>
              <a:buNone/>
              <a:defRPr sz="1125"/>
            </a:lvl1pPr>
          </a:lstStyle>
          <a:p>
            <a:r>
              <a:rPr lang="en-US" noProof="0" smtClean="0"/>
              <a:t>Click to add Running Title</a:t>
            </a:r>
            <a:endParaRPr lang="en-US" noProof="0"/>
          </a:p>
        </p:txBody>
      </p:sp>
      <p:sp>
        <p:nvSpPr>
          <p:cNvPr id="14" name="Rubrik 1"/>
          <p:cNvSpPr>
            <a:spLocks noGrp="1"/>
          </p:cNvSpPr>
          <p:nvPr>
            <p:ph type="ctrTitle" hasCustomPrompt="1"/>
          </p:nvPr>
        </p:nvSpPr>
        <p:spPr>
          <a:xfrm>
            <a:off x="458212" y="973783"/>
            <a:ext cx="8234765" cy="475937"/>
          </a:xfrm>
        </p:spPr>
        <p:txBody>
          <a:bodyPr wrap="square" anchor="t" anchorCtr="0">
            <a:spAutoFit/>
          </a:bodyPr>
          <a:lstStyle>
            <a:lvl1pPr algn="l">
              <a:defRPr sz="3093" b="0" i="0">
                <a:solidFill>
                  <a:srgbClr val="EC008C"/>
                </a:solidFill>
                <a:latin typeface="Gotham Bold"/>
                <a:cs typeface="Gotham Bold"/>
              </a:defRPr>
            </a:lvl1pPr>
          </a:lstStyle>
          <a:p>
            <a:r>
              <a:rPr lang="en-US" noProof="0" dirty="0" smtClean="0"/>
              <a:t>Click to add Headline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990589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213" y="1609669"/>
            <a:ext cx="8229201" cy="4019545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Gotham Book"/>
                <a:cs typeface="Gotham Book"/>
              </a:defRPr>
            </a:lvl1pPr>
            <a:lvl2pPr>
              <a:buClr>
                <a:schemeClr val="tx1"/>
              </a:buClr>
              <a:defRPr>
                <a:latin typeface="Gotham Book"/>
                <a:cs typeface="Gotham Book"/>
              </a:defRPr>
            </a:lvl2pPr>
            <a:lvl3pPr>
              <a:buClr>
                <a:schemeClr val="tx1"/>
              </a:buClr>
              <a:defRPr>
                <a:latin typeface="Gotham Book"/>
                <a:cs typeface="Gotham Book"/>
              </a:defRPr>
            </a:lvl3pPr>
            <a:lvl4pPr>
              <a:buClr>
                <a:schemeClr val="tx1"/>
              </a:buClr>
              <a:defRPr>
                <a:latin typeface="Gotham Book"/>
                <a:cs typeface="Gotham Book"/>
              </a:defRPr>
            </a:lvl4pPr>
            <a:lvl5pPr>
              <a:buClr>
                <a:schemeClr val="tx1"/>
              </a:buClr>
              <a:defRPr>
                <a:latin typeface="Gotham Book"/>
                <a:cs typeface="Gotham Book"/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458212" y="515708"/>
            <a:ext cx="8234765" cy="475937"/>
          </a:xfrm>
        </p:spPr>
        <p:txBody>
          <a:bodyPr wrap="square" anchor="t" anchorCtr="0">
            <a:spAutoFit/>
          </a:bodyPr>
          <a:lstStyle>
            <a:lvl1pPr algn="l">
              <a:defRPr sz="3093" b="0" i="0">
                <a:solidFill>
                  <a:srgbClr val="EC008C"/>
                </a:solidFill>
                <a:latin typeface="Gotham Bold"/>
                <a:cs typeface="Gotham Bold"/>
              </a:defRPr>
            </a:lvl1pPr>
          </a:lstStyle>
          <a:p>
            <a:r>
              <a:rPr lang="en-US" noProof="0" smtClean="0"/>
              <a:t>Click to add Headline</a:t>
            </a:r>
            <a:endParaRPr lang="en-US" noProof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78913" y="6238263"/>
            <a:ext cx="753088" cy="261042"/>
          </a:xfrm>
          <a:prstGeom prst="rect">
            <a:avLst/>
          </a:prstGeom>
        </p:spPr>
        <p:txBody>
          <a:bodyPr vert="horz" wrap="square" lIns="130055" tIns="65028" rIns="130055" bIns="65028" rtlCol="0" anchor="ctr">
            <a:spAutoFit/>
          </a:bodyPr>
          <a:lstStyle>
            <a:lvl1pPr algn="l">
              <a:defRPr sz="843">
                <a:solidFill>
                  <a:schemeClr val="tx1">
                    <a:tint val="75000"/>
                  </a:schemeClr>
                </a:solidFill>
                <a:latin typeface="Gotham Book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8913" y="221458"/>
            <a:ext cx="4622512" cy="170815"/>
          </a:xfrm>
        </p:spPr>
        <p:txBody>
          <a:bodyPr>
            <a:normAutofit/>
          </a:bodyPr>
          <a:lstStyle>
            <a:lvl1pPr>
              <a:buFontTx/>
              <a:buNone/>
              <a:defRPr sz="1125"/>
            </a:lvl1pPr>
          </a:lstStyle>
          <a:p>
            <a:r>
              <a:rPr lang="en-US" noProof="0" smtClean="0"/>
              <a:t>Click to add Running Title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25254683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sida 2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605932"/>
            <a:ext cx="4038600" cy="259602"/>
          </a:xfrm>
        </p:spPr>
        <p:txBody>
          <a:bodyPr>
            <a:spAutoFit/>
          </a:bodyPr>
          <a:lstStyle>
            <a:lvl1pPr>
              <a:defRPr sz="1687" b="0" i="0">
                <a:latin typeface="Gotham Book"/>
                <a:cs typeface="Gotham Book"/>
              </a:defRPr>
            </a:lvl1pPr>
            <a:lvl2pPr>
              <a:defRPr sz="2390"/>
            </a:lvl2pPr>
            <a:lvl3pPr>
              <a:defRPr sz="1968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 noProof="0" smtClean="0"/>
              <a:t>Click to add Text</a:t>
            </a:r>
            <a:endParaRPr lang="en-US" noProof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1605932"/>
            <a:ext cx="4038600" cy="259602"/>
          </a:xfrm>
        </p:spPr>
        <p:txBody>
          <a:bodyPr>
            <a:spAutoFit/>
          </a:bodyPr>
          <a:lstStyle>
            <a:lvl1pPr>
              <a:defRPr sz="1687" b="0" i="0">
                <a:latin typeface="Gotham Book"/>
                <a:cs typeface="Gotham Book"/>
              </a:defRPr>
            </a:lvl1pPr>
            <a:lvl2pPr>
              <a:defRPr sz="1968" b="0" i="0">
                <a:latin typeface="Gotham Book"/>
                <a:cs typeface="Gotham Book"/>
              </a:defRPr>
            </a:lvl2pPr>
            <a:lvl3pPr>
              <a:defRPr sz="1968" b="0" i="0">
                <a:latin typeface="Gotham Book"/>
                <a:cs typeface="Gotham Book"/>
              </a:defRPr>
            </a:lvl3pPr>
            <a:lvl4pPr>
              <a:defRPr sz="1968" b="0" i="0">
                <a:latin typeface="Gotham Book"/>
                <a:cs typeface="Gotham Book"/>
              </a:defRPr>
            </a:lvl4pPr>
            <a:lvl5pPr>
              <a:defRPr sz="1968" b="0" i="0">
                <a:latin typeface="Gotham Book"/>
                <a:cs typeface="Gotham Book"/>
              </a:defRPr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 noProof="0" smtClean="0"/>
              <a:t>Click to add Text</a:t>
            </a:r>
            <a:endParaRPr lang="en-US" noProof="0"/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58212" y="515708"/>
            <a:ext cx="8234765" cy="475937"/>
          </a:xfrm>
        </p:spPr>
        <p:txBody>
          <a:bodyPr wrap="square" anchor="t" anchorCtr="0">
            <a:spAutoFit/>
          </a:bodyPr>
          <a:lstStyle>
            <a:lvl1pPr algn="l">
              <a:defRPr sz="3093" b="0" i="0">
                <a:solidFill>
                  <a:srgbClr val="EC008C"/>
                </a:solidFill>
                <a:latin typeface="Gotham Bold"/>
                <a:cs typeface="Gotham Bold"/>
              </a:defRPr>
            </a:lvl1pPr>
          </a:lstStyle>
          <a:p>
            <a:r>
              <a:rPr lang="en-US" noProof="0" smtClean="0"/>
              <a:t>Click to add Headline</a:t>
            </a:r>
            <a:endParaRPr lang="en-US" noProof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78913" y="6238263"/>
            <a:ext cx="753088" cy="261042"/>
          </a:xfrm>
          <a:prstGeom prst="rect">
            <a:avLst/>
          </a:prstGeom>
        </p:spPr>
        <p:txBody>
          <a:bodyPr vert="horz" wrap="square" lIns="130055" tIns="65028" rIns="130055" bIns="65028" rtlCol="0" anchor="ctr">
            <a:spAutoFit/>
          </a:bodyPr>
          <a:lstStyle>
            <a:lvl1pPr algn="l">
              <a:defRPr sz="843">
                <a:solidFill>
                  <a:schemeClr val="tx1">
                    <a:tint val="75000"/>
                  </a:schemeClr>
                </a:solidFill>
                <a:latin typeface="Gotham Book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8913" y="221458"/>
            <a:ext cx="4622512" cy="170815"/>
          </a:xfrm>
        </p:spPr>
        <p:txBody>
          <a:bodyPr>
            <a:normAutofit/>
          </a:bodyPr>
          <a:lstStyle>
            <a:lvl1pPr>
              <a:buFontTx/>
              <a:buNone/>
              <a:defRPr sz="1125" baseline="0"/>
            </a:lvl1pPr>
          </a:lstStyle>
          <a:p>
            <a:r>
              <a:rPr lang="en-US" noProof="0" smtClean="0"/>
              <a:t>Click to add Running Title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20133403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sid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/>
        </p:nvGraphicFramePr>
        <p:xfrm>
          <a:off x="1116" y="1117"/>
          <a:ext cx="1116" cy="1115"/>
        </p:xfrm>
        <a:graphic>
          <a:graphicData uri="http://schemas.openxmlformats.org/presentationml/2006/ole">
            <p:oleObj spid="_x0000_s1044" name="think-cell Slide" r:id="rId3" imgW="360" imgH="360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5472117"/>
            <a:ext cx="9144000" cy="138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4" noProof="0"/>
          </a:p>
        </p:txBody>
      </p:sp>
      <p:pic>
        <p:nvPicPr>
          <p:cNvPr id="6" name="Picture 1" descr="RFC_logo_Magenta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43" y="5883574"/>
            <a:ext cx="1620198" cy="66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ubrik 1"/>
          <p:cNvSpPr>
            <a:spLocks noGrp="1"/>
          </p:cNvSpPr>
          <p:nvPr>
            <p:ph type="ctrTitle" hasCustomPrompt="1"/>
          </p:nvPr>
        </p:nvSpPr>
        <p:spPr>
          <a:xfrm>
            <a:off x="458212" y="515708"/>
            <a:ext cx="8234765" cy="475937"/>
          </a:xfrm>
        </p:spPr>
        <p:txBody>
          <a:bodyPr wrap="square" anchor="t" anchorCtr="0">
            <a:spAutoFit/>
          </a:bodyPr>
          <a:lstStyle>
            <a:lvl1pPr algn="l">
              <a:defRPr sz="3093" b="0" i="0">
                <a:solidFill>
                  <a:srgbClr val="EC008C"/>
                </a:solidFill>
                <a:latin typeface="Gotham Bold"/>
                <a:cs typeface="Gotham Bold"/>
              </a:defRPr>
            </a:lvl1pPr>
          </a:lstStyle>
          <a:p>
            <a:r>
              <a:rPr lang="en-US" noProof="0" smtClean="0"/>
              <a:t>Click to add Headline</a:t>
            </a:r>
            <a:endParaRPr lang="en-US" noProof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78913" y="6238263"/>
            <a:ext cx="753088" cy="261042"/>
          </a:xfrm>
          <a:prstGeom prst="rect">
            <a:avLst/>
          </a:prstGeom>
        </p:spPr>
        <p:txBody>
          <a:bodyPr vert="horz" wrap="square" lIns="130055" tIns="65028" rIns="130055" bIns="65028" rtlCol="0" anchor="ctr">
            <a:spAutoFit/>
          </a:bodyPr>
          <a:lstStyle>
            <a:lvl1pPr algn="l">
              <a:defRPr sz="843">
                <a:solidFill>
                  <a:schemeClr val="tx1">
                    <a:tint val="75000"/>
                  </a:schemeClr>
                </a:solidFill>
                <a:latin typeface="Gotham Book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822602" y="1605932"/>
            <a:ext cx="3870375" cy="368297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605932"/>
            <a:ext cx="4038600" cy="259602"/>
          </a:xfrm>
        </p:spPr>
        <p:txBody>
          <a:bodyPr>
            <a:spAutoFit/>
          </a:bodyPr>
          <a:lstStyle>
            <a:lvl1pPr>
              <a:defRPr sz="1687" b="0" i="0">
                <a:latin typeface="Gotham Book"/>
                <a:cs typeface="Gotham Book"/>
              </a:defRPr>
            </a:lvl1pPr>
            <a:lvl2pPr>
              <a:defRPr sz="2390"/>
            </a:lvl2pPr>
            <a:lvl3pPr>
              <a:defRPr sz="1968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 noProof="0" smtClean="0"/>
              <a:t>Click to add Text</a:t>
            </a:r>
            <a:endParaRPr lang="en-US" noProof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8913" y="221458"/>
            <a:ext cx="4622512" cy="170815"/>
          </a:xfrm>
        </p:spPr>
        <p:txBody>
          <a:bodyPr>
            <a:normAutofit/>
          </a:bodyPr>
          <a:lstStyle>
            <a:lvl1pPr>
              <a:buFontTx/>
              <a:buNone/>
              <a:defRPr sz="1125"/>
            </a:lvl1pPr>
          </a:lstStyle>
          <a:p>
            <a:r>
              <a:rPr lang="en-US" noProof="0" smtClean="0"/>
              <a:t>Click to add Running Title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323076825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213" y="1609669"/>
            <a:ext cx="8229201" cy="401954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  <a:latin typeface="Gotham Book"/>
                <a:cs typeface="Gotham Book"/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  <a:latin typeface="Gotham Book"/>
                <a:cs typeface="Gotham Book"/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  <a:latin typeface="Gotham Book"/>
                <a:cs typeface="Gotham Book"/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  <a:latin typeface="Gotham Book"/>
                <a:cs typeface="Gotham Book"/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458212" y="515708"/>
            <a:ext cx="8234765" cy="475937"/>
          </a:xfrm>
        </p:spPr>
        <p:txBody>
          <a:bodyPr wrap="square" anchor="t" anchorCtr="0">
            <a:spAutoFit/>
          </a:bodyPr>
          <a:lstStyle>
            <a:lvl1pPr algn="l">
              <a:defRPr sz="3093" b="0" i="0">
                <a:solidFill>
                  <a:schemeClr val="bg1"/>
                </a:solidFill>
                <a:latin typeface="Gotham Bold"/>
                <a:cs typeface="Gotham Bold"/>
              </a:defRPr>
            </a:lvl1pPr>
          </a:lstStyle>
          <a:p>
            <a:r>
              <a:rPr lang="en-US" noProof="0" smtClean="0"/>
              <a:t>Click to add Headline</a:t>
            </a:r>
            <a:endParaRPr lang="en-US" noProof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78913" y="6238263"/>
            <a:ext cx="753088" cy="261042"/>
          </a:xfrm>
          <a:prstGeom prst="rect">
            <a:avLst/>
          </a:prstGeom>
        </p:spPr>
        <p:txBody>
          <a:bodyPr vert="horz" wrap="square" lIns="130055" tIns="65028" rIns="130055" bIns="65028" rtlCol="0" anchor="ctr">
            <a:spAutoFit/>
          </a:bodyPr>
          <a:lstStyle>
            <a:lvl1pPr algn="l">
              <a:defRPr sz="843">
                <a:solidFill>
                  <a:srgbClr val="FFFFFF"/>
                </a:solidFill>
                <a:latin typeface="Gotham Book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8913" y="221458"/>
            <a:ext cx="4622512" cy="170815"/>
          </a:xfrm>
        </p:spPr>
        <p:txBody>
          <a:bodyPr>
            <a:normAutofit/>
          </a:bodyPr>
          <a:lstStyle>
            <a:lvl1pPr>
              <a:buFontTx/>
              <a:buNone/>
              <a:defRPr sz="1125">
                <a:solidFill>
                  <a:srgbClr val="FFFFFF"/>
                </a:solidFill>
              </a:defRPr>
            </a:lvl1pPr>
          </a:lstStyle>
          <a:p>
            <a:r>
              <a:rPr lang="en-US" noProof="0" smtClean="0"/>
              <a:t>Click to add Running Title</a:t>
            </a:r>
            <a:endParaRPr lang="en-US" noProof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145739" y="5920687"/>
            <a:ext cx="1540559" cy="607302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ru-RU" noProof="0" smtClean="0"/>
              <a:t>Вставка рисунка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16197239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sida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213" y="1609669"/>
            <a:ext cx="8229201" cy="4019545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000000"/>
                </a:solidFill>
                <a:latin typeface="Gotham Book"/>
                <a:cs typeface="Gotham Book"/>
              </a:defRPr>
            </a:lvl1pPr>
            <a:lvl2pPr>
              <a:buClr>
                <a:schemeClr val="tx1"/>
              </a:buClr>
              <a:defRPr>
                <a:solidFill>
                  <a:srgbClr val="000000"/>
                </a:solidFill>
                <a:latin typeface="Gotham Book"/>
                <a:cs typeface="Gotham Book"/>
              </a:defRPr>
            </a:lvl2pPr>
            <a:lvl3pPr>
              <a:buClr>
                <a:schemeClr val="tx1"/>
              </a:buClr>
              <a:defRPr>
                <a:solidFill>
                  <a:srgbClr val="000000"/>
                </a:solidFill>
                <a:latin typeface="Gotham Book"/>
                <a:cs typeface="Gotham Book"/>
              </a:defRPr>
            </a:lvl3pPr>
            <a:lvl4pPr>
              <a:buClr>
                <a:schemeClr val="tx1"/>
              </a:buClr>
              <a:defRPr>
                <a:solidFill>
                  <a:srgbClr val="000000"/>
                </a:solidFill>
                <a:latin typeface="Gotham Book"/>
                <a:cs typeface="Gotham Book"/>
              </a:defRPr>
            </a:lvl4pPr>
            <a:lvl5pPr>
              <a:buClr>
                <a:schemeClr val="tx1"/>
              </a:buClr>
              <a:defRPr>
                <a:solidFill>
                  <a:srgbClr val="00000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 dirty="0"/>
          </a:p>
        </p:txBody>
      </p:sp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458212" y="515708"/>
            <a:ext cx="8234765" cy="475937"/>
          </a:xfrm>
        </p:spPr>
        <p:txBody>
          <a:bodyPr wrap="square" anchor="t" anchorCtr="0">
            <a:spAutoFit/>
          </a:bodyPr>
          <a:lstStyle>
            <a:lvl1pPr algn="l">
              <a:defRPr sz="3093" b="0" i="0" baseline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r>
              <a:rPr lang="en-US" noProof="0" smtClean="0"/>
              <a:t>Click to add Headline</a:t>
            </a:r>
            <a:endParaRPr lang="en-US" noProof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78913" y="6238263"/>
            <a:ext cx="753088" cy="261042"/>
          </a:xfrm>
          <a:prstGeom prst="rect">
            <a:avLst/>
          </a:prstGeom>
        </p:spPr>
        <p:txBody>
          <a:bodyPr vert="horz" wrap="square" lIns="130055" tIns="65028" rIns="130055" bIns="65028" rtlCol="0" anchor="ctr">
            <a:spAutoFit/>
          </a:bodyPr>
          <a:lstStyle>
            <a:lvl1pPr algn="l">
              <a:defRPr sz="843">
                <a:solidFill>
                  <a:srgbClr val="000000"/>
                </a:solidFill>
                <a:latin typeface="Gotham Book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8913" y="221458"/>
            <a:ext cx="4622512" cy="170815"/>
          </a:xfrm>
        </p:spPr>
        <p:txBody>
          <a:bodyPr>
            <a:normAutofit/>
          </a:bodyPr>
          <a:lstStyle>
            <a:lvl1pPr>
              <a:buFontTx/>
              <a:buNone/>
              <a:defRPr sz="1125">
                <a:solidFill>
                  <a:srgbClr val="000000"/>
                </a:solidFill>
              </a:defRPr>
            </a:lvl1pPr>
          </a:lstStyle>
          <a:p>
            <a:r>
              <a:rPr lang="en-US" noProof="0" smtClean="0"/>
              <a:t>Click to add Running Title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234388607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506312" y="2130425"/>
            <a:ext cx="8128836" cy="475937"/>
          </a:xfrm>
        </p:spPr>
        <p:txBody>
          <a:bodyPr anchor="t" anchorCtr="0">
            <a:spAutoFit/>
          </a:bodyPr>
          <a:lstStyle>
            <a:lvl1pPr algn="ctr">
              <a:defRPr b="0" i="0">
                <a:solidFill>
                  <a:schemeClr val="accent1"/>
                </a:solidFill>
                <a:latin typeface="Gotham Bold"/>
                <a:cs typeface="Gotham Bold"/>
              </a:defRPr>
            </a:lvl1pPr>
          </a:lstStyle>
          <a:p>
            <a:r>
              <a:rPr lang="en-US" noProof="0" smtClean="0"/>
              <a:t>Thank you!</a:t>
            </a:r>
            <a:endParaRPr lang="en-US" noProof="0"/>
          </a:p>
        </p:txBody>
      </p:sp>
      <p:sp>
        <p:nvSpPr>
          <p:cNvPr id="20" name="Underrubrik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506312" y="4409680"/>
            <a:ext cx="8229600" cy="262820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87" b="0" i="0">
                <a:solidFill>
                  <a:srgbClr val="000000"/>
                </a:solidFill>
                <a:latin typeface="Gotham Book"/>
                <a:cs typeface="Gotham Book"/>
              </a:defRPr>
            </a:lvl1pPr>
            <a:lvl2pPr marL="457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name@reachforchange.org</a:t>
            </a:r>
            <a:endParaRPr lang="en-US" noProof="0"/>
          </a:p>
        </p:txBody>
      </p:sp>
      <p:sp>
        <p:nvSpPr>
          <p:cNvPr id="21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506312" y="4791965"/>
            <a:ext cx="8229600" cy="259602"/>
          </a:xfrm>
        </p:spPr>
        <p:txBody>
          <a:bodyPr>
            <a:spAutoFit/>
          </a:bodyPr>
          <a:lstStyle>
            <a:lvl1pPr marL="0" indent="0">
              <a:buSzPct val="200000"/>
              <a:buFont typeface="Arial"/>
              <a:buNone/>
              <a:defRPr sz="1687" b="0" i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 lvl="0"/>
            <a:r>
              <a:rPr lang="en-US" noProof="0" dirty="0" smtClean="0"/>
              <a:t>070-987 65 43 (Phone)</a:t>
            </a:r>
            <a:endParaRPr lang="en-US" noProof="0" dirty="0"/>
          </a:p>
        </p:txBody>
      </p:sp>
      <p:sp>
        <p:nvSpPr>
          <p:cNvPr id="22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506312" y="5543321"/>
            <a:ext cx="8229600" cy="259602"/>
          </a:xfrm>
        </p:spPr>
        <p:txBody>
          <a:bodyPr>
            <a:spAutoFit/>
          </a:bodyPr>
          <a:lstStyle>
            <a:lvl1pPr marL="0" indent="0">
              <a:buSzPct val="200000"/>
              <a:buFont typeface="Arial"/>
              <a:buNone/>
              <a:defRPr sz="1687" b="0" i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 lvl="0"/>
            <a:r>
              <a:rPr lang="en-US" noProof="0" smtClean="0"/>
              <a:t>www.reachforchange.se</a:t>
            </a:r>
            <a:endParaRPr lang="en-US" noProof="0"/>
          </a:p>
        </p:txBody>
      </p:sp>
      <p:sp>
        <p:nvSpPr>
          <p:cNvPr id="23" name="Platshållare för innehåll 2"/>
          <p:cNvSpPr>
            <a:spLocks noGrp="1"/>
          </p:cNvSpPr>
          <p:nvPr>
            <p:ph idx="14" hasCustomPrompt="1"/>
          </p:nvPr>
        </p:nvSpPr>
        <p:spPr>
          <a:xfrm>
            <a:off x="506312" y="4030934"/>
            <a:ext cx="8229600" cy="259602"/>
          </a:xfrm>
        </p:spPr>
        <p:txBody>
          <a:bodyPr>
            <a:spAutoFit/>
          </a:bodyPr>
          <a:lstStyle>
            <a:lvl1pPr marL="0" indent="0">
              <a:buSzPct val="200000"/>
              <a:buFont typeface="Arial"/>
              <a:buNone/>
              <a:defRPr sz="1687" b="0" i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 lvl="0"/>
            <a:r>
              <a:rPr lang="en-US" noProof="0" smtClean="0"/>
              <a:t>Position</a:t>
            </a:r>
            <a:endParaRPr lang="en-US" noProof="0"/>
          </a:p>
        </p:txBody>
      </p:sp>
      <p:sp>
        <p:nvSpPr>
          <p:cNvPr id="24" name="Platshållare för innehåll 2"/>
          <p:cNvSpPr>
            <a:spLocks noGrp="1"/>
          </p:cNvSpPr>
          <p:nvPr>
            <p:ph idx="15" hasCustomPrompt="1"/>
          </p:nvPr>
        </p:nvSpPr>
        <p:spPr>
          <a:xfrm>
            <a:off x="506312" y="3638663"/>
            <a:ext cx="8229600" cy="259602"/>
          </a:xfrm>
        </p:spPr>
        <p:txBody>
          <a:bodyPr>
            <a:spAutoFit/>
          </a:bodyPr>
          <a:lstStyle>
            <a:lvl1pPr marL="0" indent="0">
              <a:buSzPct val="200000"/>
              <a:buFont typeface="Arial"/>
              <a:buNone/>
              <a:defRPr sz="1687" b="0" i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 lvl="0"/>
            <a:r>
              <a:rPr lang="en-US" noProof="0" smtClean="0"/>
              <a:t>Name Surname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27207215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506312" y="2130425"/>
            <a:ext cx="8128836" cy="475937"/>
          </a:xfrm>
        </p:spPr>
        <p:txBody>
          <a:bodyPr anchor="t" anchorCtr="0">
            <a:spAutoFit/>
          </a:bodyPr>
          <a:lstStyle>
            <a:lvl1pPr algn="ctr">
              <a:defRPr b="0" i="0" baseline="0">
                <a:solidFill>
                  <a:schemeClr val="bg1"/>
                </a:solidFill>
                <a:latin typeface="Gotham Bold"/>
                <a:cs typeface="Gotham Bold"/>
              </a:defRPr>
            </a:lvl1pPr>
          </a:lstStyle>
          <a:p>
            <a:r>
              <a:rPr lang="en-US" noProof="0" smtClean="0"/>
              <a:t>Thank you!</a:t>
            </a:r>
            <a:endParaRPr lang="en-US" noProof="0"/>
          </a:p>
        </p:txBody>
      </p:sp>
      <p:sp>
        <p:nvSpPr>
          <p:cNvPr id="4" name="Underrubrik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506312" y="4409680"/>
            <a:ext cx="8229600" cy="262820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87" b="0" i="0">
                <a:solidFill>
                  <a:schemeClr val="bg1"/>
                </a:solidFill>
                <a:latin typeface="Gotham Book"/>
                <a:cs typeface="Gotham Book"/>
              </a:defRPr>
            </a:lvl1pPr>
            <a:lvl2pPr marL="457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name@reachforchange.org</a:t>
            </a:r>
            <a:endParaRPr lang="en-US" noProof="0"/>
          </a:p>
        </p:txBody>
      </p:sp>
      <p:sp>
        <p:nvSpPr>
          <p:cNvPr id="11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506312" y="4791965"/>
            <a:ext cx="8229600" cy="259602"/>
          </a:xfrm>
        </p:spPr>
        <p:txBody>
          <a:bodyPr>
            <a:spAutoFit/>
          </a:bodyPr>
          <a:lstStyle>
            <a:lvl1pPr marL="0" indent="0">
              <a:buSzPct val="200000"/>
              <a:buFont typeface="Arial"/>
              <a:buNone/>
              <a:defRPr sz="1687" b="0" i="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pPr lvl="0"/>
            <a:r>
              <a:rPr lang="en-US" noProof="0" dirty="0" smtClean="0"/>
              <a:t>070-987 65 43 (Phone)</a:t>
            </a:r>
            <a:endParaRPr lang="en-US" noProof="0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506312" y="5543321"/>
            <a:ext cx="8229600" cy="259602"/>
          </a:xfrm>
        </p:spPr>
        <p:txBody>
          <a:bodyPr>
            <a:spAutoFit/>
          </a:bodyPr>
          <a:lstStyle>
            <a:lvl1pPr marL="0" indent="0">
              <a:buSzPct val="200000"/>
              <a:buFont typeface="Arial"/>
              <a:buNone/>
              <a:defRPr sz="1687" b="0" i="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pPr lvl="0"/>
            <a:r>
              <a:rPr lang="en-US" noProof="0" smtClean="0"/>
              <a:t>www.reachforchange.se</a:t>
            </a:r>
            <a:endParaRPr lang="en-US" noProof="0"/>
          </a:p>
        </p:txBody>
      </p:sp>
      <p:sp>
        <p:nvSpPr>
          <p:cNvPr id="14" name="Platshållare för innehåll 2"/>
          <p:cNvSpPr>
            <a:spLocks noGrp="1"/>
          </p:cNvSpPr>
          <p:nvPr>
            <p:ph idx="14" hasCustomPrompt="1"/>
          </p:nvPr>
        </p:nvSpPr>
        <p:spPr>
          <a:xfrm>
            <a:off x="506312" y="4030934"/>
            <a:ext cx="8229600" cy="259602"/>
          </a:xfrm>
        </p:spPr>
        <p:txBody>
          <a:bodyPr>
            <a:spAutoFit/>
          </a:bodyPr>
          <a:lstStyle>
            <a:lvl1pPr marL="0" indent="0">
              <a:buSzPct val="200000"/>
              <a:buFont typeface="Arial"/>
              <a:buNone/>
              <a:defRPr sz="1687" b="0" i="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pPr lvl="0"/>
            <a:r>
              <a:rPr lang="en-US" noProof="0" smtClean="0"/>
              <a:t>Position</a:t>
            </a:r>
            <a:endParaRPr lang="en-US" noProof="0"/>
          </a:p>
        </p:txBody>
      </p:sp>
      <p:sp>
        <p:nvSpPr>
          <p:cNvPr id="15" name="Platshållare för innehåll 2"/>
          <p:cNvSpPr>
            <a:spLocks noGrp="1"/>
          </p:cNvSpPr>
          <p:nvPr>
            <p:ph idx="15" hasCustomPrompt="1"/>
          </p:nvPr>
        </p:nvSpPr>
        <p:spPr>
          <a:xfrm>
            <a:off x="506312" y="3638663"/>
            <a:ext cx="8229600" cy="259602"/>
          </a:xfrm>
        </p:spPr>
        <p:txBody>
          <a:bodyPr>
            <a:spAutoFit/>
          </a:bodyPr>
          <a:lstStyle>
            <a:lvl1pPr marL="0" indent="0">
              <a:buSzPct val="200000"/>
              <a:buFont typeface="Arial"/>
              <a:buNone/>
              <a:defRPr sz="1687" b="0" i="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pPr lvl="0"/>
            <a:r>
              <a:rPr lang="en-US" noProof="0" smtClean="0"/>
              <a:t>Name Surname</a:t>
            </a:r>
            <a:endParaRPr lang="en-US" noProof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145739" y="5920687"/>
            <a:ext cx="1540559" cy="607302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ru-RU" noProof="0" smtClean="0"/>
              <a:t>Вставка рисунка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2783803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716779"/>
            <a:ext cx="8229600" cy="9271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noProof="0" smtClean="0"/>
              <a:t>Click to add headline</a:t>
            </a:r>
            <a:endParaRPr lang="en-US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831776"/>
            <a:ext cx="8229600" cy="38331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 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 Fift level</a:t>
            </a:r>
            <a:endParaRPr lang="en-US" noProof="0"/>
          </a:p>
        </p:txBody>
      </p:sp>
      <p:pic>
        <p:nvPicPr>
          <p:cNvPr id="7" name="Picture 1" descr="RFC_logo_Magenta_RGB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91" y="5883741"/>
            <a:ext cx="1618703" cy="66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441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lvl1pPr algn="l" defTabSz="457079" rtl="0" eaLnBrk="1" latinLnBrk="0" hangingPunct="1">
        <a:spcBef>
          <a:spcPct val="0"/>
        </a:spcBef>
        <a:buNone/>
        <a:defRPr sz="3093" b="0" i="0" kern="1200" cap="none" baseline="0">
          <a:solidFill>
            <a:srgbClr val="EC008C"/>
          </a:solidFill>
          <a:latin typeface="Gotham Bold"/>
          <a:ea typeface="+mj-ea"/>
          <a:cs typeface="Gotham Bold"/>
        </a:defRPr>
      </a:lvl1pPr>
    </p:titleStyle>
    <p:bodyStyle>
      <a:lvl1pPr marL="139482" indent="-139482" algn="l" defTabSz="457079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687" kern="1200" baseline="0">
          <a:solidFill>
            <a:schemeClr val="tx1"/>
          </a:solidFill>
          <a:latin typeface="Gotham Book"/>
          <a:ea typeface="+mn-ea"/>
          <a:cs typeface="Gotham Book"/>
        </a:defRPr>
      </a:lvl1pPr>
      <a:lvl2pPr marL="256646" indent="-128324" algn="l" defTabSz="457079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687" kern="1200" baseline="0">
          <a:solidFill>
            <a:schemeClr val="tx1"/>
          </a:solidFill>
          <a:latin typeface="Gotham Book"/>
          <a:ea typeface="+mn-ea"/>
          <a:cs typeface="Gotham Book"/>
        </a:defRPr>
      </a:lvl2pPr>
      <a:lvl3pPr marL="374927" indent="-107122" algn="l" defTabSz="457079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687" kern="1200" baseline="0">
          <a:solidFill>
            <a:schemeClr val="tx1"/>
          </a:solidFill>
          <a:latin typeface="Gotham Book"/>
          <a:ea typeface="+mn-ea"/>
          <a:cs typeface="Gotham Book"/>
        </a:defRPr>
      </a:lvl3pPr>
      <a:lvl4pPr marL="567970" indent="-181885" algn="l" defTabSz="457079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687" kern="1200" baseline="0">
          <a:solidFill>
            <a:schemeClr val="tx1"/>
          </a:solidFill>
          <a:latin typeface="Gotham Book"/>
          <a:ea typeface="+mn-ea"/>
          <a:cs typeface="Gotham Book"/>
        </a:defRPr>
      </a:lvl4pPr>
      <a:lvl5pPr marL="696293" indent="-128324" algn="l" defTabSz="457079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687" kern="1200">
          <a:solidFill>
            <a:schemeClr val="tx1"/>
          </a:solidFill>
          <a:latin typeface="Gotham Book"/>
          <a:ea typeface="+mn-ea"/>
          <a:cs typeface="Gotham Book"/>
        </a:defRPr>
      </a:lvl5pPr>
      <a:lvl6pPr marL="2513933" indent="-228540" algn="l" defTabSz="45707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971011" indent="-228540" algn="l" defTabSz="45707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428090" indent="-228540" algn="l" defTabSz="45707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885169" indent="-228540" algn="l" defTabSz="45707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7079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6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5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85394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2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99551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9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21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5.png"/><Relationship Id="rId21" Type="http://schemas.openxmlformats.org/officeDocument/2006/relationships/image" Target="../media/image43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2.jpe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jpeg"/><Relationship Id="rId27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6" r="6529"/>
          <a:stretch/>
        </p:blipFill>
        <p:spPr>
          <a:xfrm>
            <a:off x="-36512" y="0"/>
            <a:ext cx="9217024" cy="6885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2214554"/>
            <a:ext cx="4608512" cy="1292201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42976" y="500042"/>
            <a:ext cx="6399804" cy="430887"/>
          </a:xfrm>
        </p:spPr>
        <p:txBody>
          <a:bodyPr/>
          <a:lstStyle/>
          <a:p>
            <a:r>
              <a:rPr lang="ru-RU" sz="2800" b="1" dirty="0" smtClean="0">
                <a:latin typeface="+mj-lt"/>
              </a:rPr>
              <a:t>Вклад партнеров в программы </a:t>
            </a:r>
            <a:r>
              <a:rPr lang="en-US" sz="2800" b="1" dirty="0" smtClean="0">
                <a:latin typeface="+mj-lt"/>
              </a:rPr>
              <a:t>R4C</a:t>
            </a:r>
            <a:endParaRPr lang="ru-RU" sz="2800" b="1" dirty="0">
              <a:latin typeface="+mj-lt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642910" y="1142984"/>
            <a:ext cx="7715304" cy="4857784"/>
          </a:xfrm>
          <a:prstGeom prst="rect">
            <a:avLst/>
          </a:prstGeom>
          <a:ln/>
        </p:spPr>
        <p:txBody>
          <a:bodyPr lIns="0" tIns="47520" rIns="0" bIns="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Конкурс для социальных предпринимателей</a:t>
            </a: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Гранты</a:t>
            </a: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Программа Инкубатор</a:t>
            </a: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Менторство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Консультации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топ-менеджеров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Корпоративное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волонтерство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медиа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маркетинговая поддержка</a:t>
            </a: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Хаб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коворкинг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Корпоративные тренинги (Теле2 Казахстан первый среди партнеров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R4C)</a:t>
            </a: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Адм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есурсы (офисное пространство, интернет, связь и пр.)</a:t>
            </a: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Премии, конференции и т.п.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62" y="6205499"/>
            <a:ext cx="1654318" cy="4638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" t="7573" r="-11" b="1546"/>
          <a:stretch/>
        </p:blipFill>
        <p:spPr>
          <a:xfrm>
            <a:off x="-22515" y="-99392"/>
            <a:ext cx="9203027" cy="6957392"/>
          </a:xfrm>
          <a:prstGeom prst="rect">
            <a:avLst/>
          </a:prstGeom>
        </p:spPr>
      </p:pic>
      <p:sp>
        <p:nvSpPr>
          <p:cNvPr id="137" name="Заголовок 1"/>
          <p:cNvSpPr>
            <a:spLocks noGrp="1"/>
          </p:cNvSpPr>
          <p:nvPr>
            <p:ph type="title"/>
          </p:nvPr>
        </p:nvSpPr>
        <p:spPr>
          <a:xfrm>
            <a:off x="5796136" y="908720"/>
            <a:ext cx="2880320" cy="122413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Партнеры и инвесторы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38" name="Текст 2"/>
          <p:cNvSpPr>
            <a:spLocks noGrp="1"/>
          </p:cNvSpPr>
          <p:nvPr>
            <p:ph type="body" idx="1"/>
          </p:nvPr>
        </p:nvSpPr>
        <p:spPr>
          <a:xfrm>
            <a:off x="6052121" y="2348880"/>
            <a:ext cx="2912367" cy="2736304"/>
          </a:xfrm>
        </p:spPr>
        <p:txBody>
          <a:bodyPr/>
          <a:lstStyle/>
          <a:p>
            <a:pPr algn="l"/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sym typeface="Arial"/>
              </a:rPr>
              <a:t>R4C предлагает корпоративным и индивидуальным инвесторам большое количество возможностей с четким ROI для корпоративных инвестиций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155" y="5661248"/>
            <a:ext cx="1654318" cy="463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43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ctrTitle"/>
          </p:nvPr>
        </p:nvSpPr>
        <p:spPr>
          <a:xfrm>
            <a:off x="688670" y="696992"/>
            <a:ext cx="8434268" cy="5966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EC008C"/>
              </a:buClr>
              <a:buSzPct val="25000"/>
            </a:pPr>
            <a:r>
              <a:rPr lang="en-US" sz="1939" dirty="0">
                <a:latin typeface="Arial"/>
                <a:ea typeface="Arial"/>
                <a:cs typeface="Arial"/>
                <a:sym typeface="Arial"/>
              </a:rPr>
              <a:t>R4C </a:t>
            </a:r>
            <a:r>
              <a:rPr lang="ru-RU" sz="1939" dirty="0" smtClean="0">
                <a:latin typeface="Arial"/>
                <a:ea typeface="Arial"/>
                <a:cs typeface="Arial"/>
                <a:sym typeface="Arial"/>
              </a:rPr>
              <a:t>поддерживает своих партнеров путем увеличения ценности их вклада на рынок</a:t>
            </a:r>
            <a:endParaRPr lang="en-US" sz="1939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Shape 562"/>
          <p:cNvSpPr txBox="1">
            <a:spLocks noGrp="1"/>
          </p:cNvSpPr>
          <p:nvPr>
            <p:ph type="sldNum" idx="4294967295"/>
          </p:nvPr>
        </p:nvSpPr>
        <p:spPr>
          <a:xfrm>
            <a:off x="478916" y="6034103"/>
            <a:ext cx="753088" cy="217094"/>
          </a:xfrm>
          <a:prstGeom prst="rect">
            <a:avLst/>
          </a:prstGeom>
          <a:noFill/>
          <a:ln>
            <a:noFill/>
          </a:ln>
        </p:spPr>
        <p:txBody>
          <a:bodyPr lIns="88362" tIns="44192" rIns="88362" bIns="44192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831">
                <a:solidFill>
                  <a:srgbClr val="888888"/>
                </a:solidFill>
              </a:rPr>
              <a:pPr>
                <a:buSzPct val="25000"/>
              </a:pPr>
              <a:t>12</a:t>
            </a:fld>
            <a:endParaRPr lang="en-US" sz="831">
              <a:solidFill>
                <a:srgbClr val="888888"/>
              </a:solidFill>
            </a:endParaRPr>
          </a:p>
        </p:txBody>
      </p:sp>
      <p:sp>
        <p:nvSpPr>
          <p:cNvPr id="564" name="Shape 564"/>
          <p:cNvSpPr txBox="1"/>
          <p:nvPr/>
        </p:nvSpPr>
        <p:spPr>
          <a:xfrm>
            <a:off x="715108" y="4615316"/>
            <a:ext cx="1340857" cy="515153"/>
          </a:xfrm>
          <a:prstGeom prst="rect">
            <a:avLst/>
          </a:prstGeom>
          <a:noFill/>
          <a:ln>
            <a:noFill/>
          </a:ln>
        </p:spPr>
        <p:txBody>
          <a:bodyPr lIns="88131" tIns="44054" rIns="88131" bIns="44054" anchor="t" anchorCtr="0">
            <a:noAutofit/>
          </a:bodyPr>
          <a:lstStyle/>
          <a:p>
            <a:pPr algn="ctr"/>
            <a:endParaRPr sz="1385"/>
          </a:p>
          <a:p>
            <a:pPr algn="ctr"/>
            <a:endParaRPr sz="1385"/>
          </a:p>
        </p:txBody>
      </p:sp>
      <p:sp>
        <p:nvSpPr>
          <p:cNvPr id="565" name="Shape 565"/>
          <p:cNvSpPr/>
          <p:nvPr/>
        </p:nvSpPr>
        <p:spPr>
          <a:xfrm>
            <a:off x="3615569" y="2241648"/>
            <a:ext cx="687654" cy="522587"/>
          </a:xfrm>
          <a:prstGeom prst="heart">
            <a:avLst/>
          </a:prstGeom>
          <a:solidFill>
            <a:schemeClr val="lt1"/>
          </a:solidFill>
          <a:ln>
            <a:noFill/>
          </a:ln>
        </p:spPr>
        <p:txBody>
          <a:bodyPr lIns="84369" tIns="42185" rIns="84369" bIns="42185" anchor="ctr" anchorCtr="0">
            <a:noAutofit/>
          </a:bodyPr>
          <a:lstStyle/>
          <a:p>
            <a:pPr algn="ctr"/>
            <a:endParaRPr sz="2492">
              <a:solidFill>
                <a:schemeClr val="lt1"/>
              </a:solidFill>
            </a:endParaRPr>
          </a:p>
        </p:txBody>
      </p:sp>
      <p:cxnSp>
        <p:nvCxnSpPr>
          <p:cNvPr id="566" name="Shape 566"/>
          <p:cNvCxnSpPr/>
          <p:nvPr/>
        </p:nvCxnSpPr>
        <p:spPr>
          <a:xfrm>
            <a:off x="882212" y="3573016"/>
            <a:ext cx="691075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67" name="Shape 567"/>
          <p:cNvCxnSpPr/>
          <p:nvPr/>
        </p:nvCxnSpPr>
        <p:spPr>
          <a:xfrm>
            <a:off x="1035075" y="2764235"/>
            <a:ext cx="692247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graphicFrame>
        <p:nvGraphicFramePr>
          <p:cNvPr id="568" name="Shape 568"/>
          <p:cNvGraphicFramePr/>
          <p:nvPr>
            <p:extLst>
              <p:ext uri="{D42A27DB-BD31-4B8C-83A1-F6EECF244321}">
                <p14:modId xmlns="" xmlns:p14="http://schemas.microsoft.com/office/powerpoint/2010/main" val="2593856558"/>
              </p:ext>
            </p:extLst>
          </p:nvPr>
        </p:nvGraphicFramePr>
        <p:xfrm>
          <a:off x="653151" y="2855400"/>
          <a:ext cx="7811469" cy="339579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4765"/>
                <a:gridCol w="1584176"/>
                <a:gridCol w="1584176"/>
                <a:gridCol w="1584176"/>
                <a:gridCol w="1584176"/>
              </a:tblGrid>
              <a:tr h="7539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400" b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Вовлеченность потребителей и бренда</a:t>
                      </a:r>
                      <a:endParaRPr lang="en-US" sz="1400" b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4069" marR="84069" marT="40777" marB="4077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400" b="0" u="none" strike="noStrike" cap="none" baseline="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Брендинг</a:t>
                      </a:r>
                      <a:r>
                        <a:rPr lang="ru-RU" sz="1400" b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работодателя</a:t>
                      </a:r>
                      <a:endParaRPr lang="en-US" sz="1400" b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400" b="0" u="none" strike="noStrike" cap="none" baseline="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4069" marR="84069" marT="40777" marB="4077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400" b="0" u="none" strike="noStrike" cap="none" baseline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Отношения с инвесторами</a:t>
                      </a:r>
                      <a:endParaRPr lang="en-US" sz="1400" b="0" u="none" strike="noStrike" cap="none" baseline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400" b="0" u="none" strike="noStrike" cap="none" baseline="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4069" marR="84069" marT="40777" marB="4077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400" b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Отношения с госорганами и обществом</a:t>
                      </a:r>
                      <a:endParaRPr lang="en-US" sz="1400" b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4069" marR="84069" marT="40777" marB="4077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400" b="0" u="none" strike="noStrike" cap="none" baseline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Привлечение клиентов</a:t>
                      </a:r>
                      <a:r>
                        <a:rPr lang="en-US" sz="1400" b="0" u="none" strike="noStrike" cap="none" baseline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(B2B</a:t>
                      </a:r>
                      <a:r>
                        <a:rPr lang="en-US" sz="1400" b="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</a:p>
                  </a:txBody>
                  <a:tcPr marL="84069" marR="84069" marT="40777" marB="4077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6682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Улучшение восприятия бренда благодаря коммуникационным, PR </a:t>
                      </a:r>
                      <a:r>
                        <a:rPr lang="ru-RU" sz="1400" b="0" u="none" strike="noStrike" cap="none" baseline="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мероприятиям и мероприятиям по вовлеченности потребителей</a:t>
                      </a:r>
                      <a:endParaRPr lang="ru-RU" sz="1400" u="none" strike="noStrike" cap="none" baseline="0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4069" marR="84069" marT="40777" marB="4077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400" b="0" i="0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Усиление лояльности сотрудников и позиционирование бренда как привлекательного работодателя</a:t>
                      </a:r>
                      <a:endParaRPr sz="1400" u="none" strike="noStrike" cap="none" baseline="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4069" marR="84069" marT="40777" marB="4077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Воплощение ожиданий и сверх ожиданий инвесторов</a:t>
                      </a:r>
                      <a:endParaRPr lang="en-US" sz="1400" b="0" u="none" strike="noStrike" cap="none" baseline="0" dirty="0" smtClean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400" u="none" strike="noStrike" cap="none" baseline="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4069" marR="84069" marT="40777" marB="4077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cap="none" baseline="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Усиление отношений и позитивной рабочей среды путем взаимодействия с различными субъектами в сообществе (например, с правительством)</a:t>
                      </a:r>
                      <a:endParaRPr lang="en-US" sz="1400" b="0" u="none" strike="noStrike" cap="none" baseline="0" dirty="0" smtClean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4069" marR="84069" marT="40777" marB="4077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400" b="0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Увеличение продаж и лояльности клиентов </a:t>
                      </a:r>
                      <a:r>
                        <a:rPr lang="en-US" sz="1400" b="0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en-US" sz="1400" b="0" u="none" strike="noStrike" cap="none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B2B</a:t>
                      </a:r>
                      <a:r>
                        <a:rPr lang="en-US" sz="1400" b="0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r>
                        <a:rPr lang="ru-RU" sz="1400" b="0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благодаря коммуникационным мероприятиям и мероприятиям по вовлеченности потребителей</a:t>
                      </a:r>
                      <a:endParaRPr sz="1400" u="none" strike="noStrike" cap="none" baseline="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4069" marR="84069" marT="40777" marB="4077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69" name="Shape 569"/>
          <p:cNvPicPr preferRelativeResize="0"/>
          <p:nvPr/>
        </p:nvPicPr>
        <p:blipFill rotWithShape="1">
          <a:blip r:embed="rId3">
            <a:alphaModFix/>
          </a:blip>
          <a:srcRect l="64508" r="19257" b="72613"/>
          <a:stretch/>
        </p:blipFill>
        <p:spPr>
          <a:xfrm>
            <a:off x="6986953" y="1553466"/>
            <a:ext cx="1336431" cy="98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Shape 570"/>
          <p:cNvPicPr preferRelativeResize="0"/>
          <p:nvPr/>
        </p:nvPicPr>
        <p:blipFill rotWithShape="1">
          <a:blip r:embed="rId3">
            <a:alphaModFix/>
          </a:blip>
          <a:srcRect l="47704" r="36346" b="72613"/>
          <a:stretch/>
        </p:blipFill>
        <p:spPr>
          <a:xfrm>
            <a:off x="509917" y="1557739"/>
            <a:ext cx="1312985" cy="98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Shape 571"/>
          <p:cNvPicPr preferRelativeResize="0"/>
          <p:nvPr/>
        </p:nvPicPr>
        <p:blipFill rotWithShape="1">
          <a:blip r:embed="rId3">
            <a:alphaModFix/>
          </a:blip>
          <a:srcRect r="86044" b="72613"/>
          <a:stretch/>
        </p:blipFill>
        <p:spPr>
          <a:xfrm>
            <a:off x="3983578" y="1553466"/>
            <a:ext cx="1184031" cy="1014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Shape 572"/>
          <p:cNvPicPr preferRelativeResize="0"/>
          <p:nvPr/>
        </p:nvPicPr>
        <p:blipFill rotWithShape="1">
          <a:blip r:embed="rId3">
            <a:alphaModFix/>
          </a:blip>
          <a:srcRect l="31613" r="53718" b="72613"/>
          <a:stretch/>
        </p:blipFill>
        <p:spPr>
          <a:xfrm>
            <a:off x="2327235" y="1559449"/>
            <a:ext cx="1207477" cy="98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Shape 573"/>
          <p:cNvPicPr preferRelativeResize="0"/>
          <p:nvPr/>
        </p:nvPicPr>
        <p:blipFill rotWithShape="1">
          <a:blip r:embed="rId3">
            <a:alphaModFix/>
          </a:blip>
          <a:srcRect l="16377" r="68528" b="72613"/>
          <a:stretch/>
        </p:blipFill>
        <p:spPr>
          <a:xfrm>
            <a:off x="5500576" y="1557739"/>
            <a:ext cx="1242645" cy="98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62" y="6205499"/>
            <a:ext cx="1654318" cy="463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77245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ctrTitle"/>
          </p:nvPr>
        </p:nvSpPr>
        <p:spPr>
          <a:xfrm>
            <a:off x="714348" y="500042"/>
            <a:ext cx="8234764" cy="6463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EC008C"/>
              </a:buClr>
              <a:buSzPct val="25000"/>
            </a:pPr>
            <a:r>
              <a:rPr lang="ru-RU" sz="2400" dirty="0" smtClean="0">
                <a:latin typeface="+mn-lt"/>
              </a:rPr>
              <a:t>R4C предлагает индивидуальным инвесторам и партнерам ряд вариантов для </a:t>
            </a:r>
            <a:r>
              <a:rPr lang="ru-RU" sz="2400" dirty="0" smtClean="0">
                <a:latin typeface="+mn-lt"/>
              </a:rPr>
              <a:t>сотрудничества</a:t>
            </a:r>
            <a:endParaRPr lang="en-US" sz="2100" b="0" i="0" u="none" strike="noStrike" cap="none" baseline="0" dirty="0">
              <a:solidFill>
                <a:srgbClr val="EC008C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79" name="Shape 579"/>
          <p:cNvSpPr txBox="1">
            <a:spLocks noGrp="1"/>
          </p:cNvSpPr>
          <p:nvPr>
            <p:ph type="sldNum" idx="4294967295"/>
          </p:nvPr>
        </p:nvSpPr>
        <p:spPr>
          <a:xfrm>
            <a:off x="478916" y="6251195"/>
            <a:ext cx="753088" cy="235185"/>
          </a:xfrm>
          <a:prstGeom prst="rect">
            <a:avLst/>
          </a:prstGeom>
          <a:noFill/>
          <a:ln>
            <a:noFill/>
          </a:ln>
        </p:spPr>
        <p:txBody>
          <a:bodyPr lIns="95725" tIns="47875" rIns="95725" bIns="47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13</a:t>
            </a:fld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 txBox="1"/>
          <p:nvPr/>
        </p:nvSpPr>
        <p:spPr>
          <a:xfrm>
            <a:off x="646235" y="1611312"/>
            <a:ext cx="3425700" cy="1746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79931" marR="0" lvl="0" indent="-179931" algn="l" rtl="0">
              <a:spcBef>
                <a:spcPts val="0"/>
              </a:spcBef>
              <a:buSzPct val="25000"/>
              <a:buNone/>
            </a:pPr>
            <a:r>
              <a:rPr lang="ru-RU" sz="1200" dirty="0" smtClean="0"/>
              <a:t>Ступени возможностей для сотрудничества</a:t>
            </a:r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2" name="Shape 582"/>
          <p:cNvCxnSpPr/>
          <p:nvPr/>
        </p:nvCxnSpPr>
        <p:spPr>
          <a:xfrm rot="10800000" flipH="1">
            <a:off x="705583" y="5568947"/>
            <a:ext cx="8159261" cy="253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583" name="Shape 583"/>
          <p:cNvSpPr txBox="1"/>
          <p:nvPr/>
        </p:nvSpPr>
        <p:spPr>
          <a:xfrm>
            <a:off x="4114800" y="5629560"/>
            <a:ext cx="762507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</a:p>
        </p:txBody>
      </p:sp>
      <p:sp>
        <p:nvSpPr>
          <p:cNvPr id="584" name="Shape 584"/>
          <p:cNvSpPr txBox="1"/>
          <p:nvPr/>
        </p:nvSpPr>
        <p:spPr>
          <a:xfrm rot="-5400000">
            <a:off x="-103912" y="3849800"/>
            <a:ext cx="1322055" cy="1731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Обязательство</a:t>
            </a:r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/>
          <p:nvPr/>
        </p:nvSpPr>
        <p:spPr>
          <a:xfrm>
            <a:off x="4981140" y="2613843"/>
            <a:ext cx="641451" cy="716224"/>
          </a:xfrm>
          <a:custGeom>
            <a:avLst/>
            <a:gdLst/>
            <a:ahLst/>
            <a:cxnLst/>
            <a:rect l="0" t="0" r="0" b="0"/>
            <a:pathLst>
              <a:path w="435" h="222" extrusionOk="0">
                <a:moveTo>
                  <a:pt x="434" y="221"/>
                </a:moveTo>
                <a:lnTo>
                  <a:pt x="434" y="0"/>
                </a:lnTo>
                <a:lnTo>
                  <a:pt x="0" y="81"/>
                </a:lnTo>
                <a:lnTo>
                  <a:pt x="0" y="221"/>
                </a:lnTo>
              </a:path>
            </a:pathLst>
          </a:custGeom>
          <a:gradFill>
            <a:gsLst>
              <a:gs pos="0">
                <a:srgbClr val="890050"/>
              </a:gs>
              <a:gs pos="50000">
                <a:srgbClr val="C60074"/>
              </a:gs>
              <a:gs pos="100000">
                <a:srgbClr val="ED008B"/>
              </a:gs>
            </a:gsLst>
            <a:lin ang="16200000" scaled="0"/>
          </a:gradFill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9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/>
          <p:nvPr/>
        </p:nvSpPr>
        <p:spPr>
          <a:xfrm>
            <a:off x="3399257" y="3321885"/>
            <a:ext cx="641451" cy="755950"/>
          </a:xfrm>
          <a:custGeom>
            <a:avLst/>
            <a:gdLst/>
            <a:ahLst/>
            <a:cxnLst/>
            <a:rect l="0" t="0" r="0" b="0"/>
            <a:pathLst>
              <a:path w="435" h="222" extrusionOk="0">
                <a:moveTo>
                  <a:pt x="434" y="221"/>
                </a:moveTo>
                <a:lnTo>
                  <a:pt x="434" y="0"/>
                </a:lnTo>
                <a:lnTo>
                  <a:pt x="0" y="81"/>
                </a:lnTo>
                <a:lnTo>
                  <a:pt x="0" y="221"/>
                </a:lnTo>
              </a:path>
            </a:pathLst>
          </a:custGeom>
          <a:gradFill>
            <a:gsLst>
              <a:gs pos="0">
                <a:srgbClr val="890050"/>
              </a:gs>
              <a:gs pos="50000">
                <a:srgbClr val="C60074"/>
              </a:gs>
              <a:gs pos="100000">
                <a:srgbClr val="ED008B"/>
              </a:gs>
            </a:gsLst>
            <a:lin ang="16200000" scaled="0"/>
          </a:gradFill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9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Shape 587"/>
          <p:cNvSpPr/>
          <p:nvPr/>
        </p:nvSpPr>
        <p:spPr>
          <a:xfrm>
            <a:off x="1788838" y="4064983"/>
            <a:ext cx="641451" cy="755950"/>
          </a:xfrm>
          <a:custGeom>
            <a:avLst/>
            <a:gdLst/>
            <a:ahLst/>
            <a:cxnLst/>
            <a:rect l="0" t="0" r="0" b="0"/>
            <a:pathLst>
              <a:path w="435" h="222" extrusionOk="0">
                <a:moveTo>
                  <a:pt x="434" y="221"/>
                </a:moveTo>
                <a:lnTo>
                  <a:pt x="434" y="0"/>
                </a:lnTo>
                <a:lnTo>
                  <a:pt x="0" y="81"/>
                </a:lnTo>
                <a:lnTo>
                  <a:pt x="0" y="221"/>
                </a:lnTo>
              </a:path>
            </a:pathLst>
          </a:custGeom>
          <a:gradFill>
            <a:gsLst>
              <a:gs pos="0">
                <a:srgbClr val="890050"/>
              </a:gs>
              <a:gs pos="50000">
                <a:srgbClr val="C60074"/>
              </a:gs>
              <a:gs pos="100000">
                <a:srgbClr val="ED008B"/>
              </a:gs>
            </a:gsLst>
            <a:lin ang="16200000" scaled="0"/>
          </a:gradFill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9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Shape 588"/>
          <p:cNvSpPr/>
          <p:nvPr/>
        </p:nvSpPr>
        <p:spPr>
          <a:xfrm>
            <a:off x="828019" y="2619684"/>
            <a:ext cx="6415863" cy="2201251"/>
          </a:xfrm>
          <a:custGeom>
            <a:avLst/>
            <a:gdLst/>
            <a:ahLst/>
            <a:cxnLst/>
            <a:rect l="0" t="0" r="0" b="0"/>
            <a:pathLst>
              <a:path w="4352" h="609" extrusionOk="0">
                <a:moveTo>
                  <a:pt x="0" y="608"/>
                </a:moveTo>
                <a:lnTo>
                  <a:pt x="1090" y="608"/>
                </a:lnTo>
                <a:lnTo>
                  <a:pt x="1090" y="403"/>
                </a:lnTo>
                <a:lnTo>
                  <a:pt x="2179" y="403"/>
                </a:lnTo>
                <a:lnTo>
                  <a:pt x="2179" y="197"/>
                </a:lnTo>
                <a:lnTo>
                  <a:pt x="3253" y="197"/>
                </a:lnTo>
                <a:lnTo>
                  <a:pt x="3253" y="0"/>
                </a:lnTo>
                <a:lnTo>
                  <a:pt x="4351" y="0"/>
                </a:lnTo>
              </a:path>
            </a:pathLst>
          </a:custGeom>
          <a:noFill/>
          <a:ln w="254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9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7247185" y="1899211"/>
            <a:ext cx="1605169" cy="712719"/>
          </a:xfrm>
          <a:custGeom>
            <a:avLst/>
            <a:gdLst/>
            <a:ahLst/>
            <a:cxnLst/>
            <a:rect l="0" t="0" r="0" b="0"/>
            <a:pathLst>
              <a:path w="4997" h="10000" extrusionOk="0">
                <a:moveTo>
                  <a:pt x="0" y="10000"/>
                </a:moveTo>
                <a:lnTo>
                  <a:pt x="0" y="0"/>
                </a:lnTo>
                <a:lnTo>
                  <a:pt x="4997" y="0"/>
                </a:lnTo>
              </a:path>
            </a:pathLst>
          </a:custGeom>
          <a:noFill/>
          <a:ln w="254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9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Shape 590"/>
          <p:cNvSpPr/>
          <p:nvPr/>
        </p:nvSpPr>
        <p:spPr>
          <a:xfrm>
            <a:off x="6596264" y="1895709"/>
            <a:ext cx="641451" cy="716224"/>
          </a:xfrm>
          <a:custGeom>
            <a:avLst/>
            <a:gdLst/>
            <a:ahLst/>
            <a:cxnLst/>
            <a:rect l="0" t="0" r="0" b="0"/>
            <a:pathLst>
              <a:path w="435" h="222" extrusionOk="0">
                <a:moveTo>
                  <a:pt x="434" y="221"/>
                </a:moveTo>
                <a:lnTo>
                  <a:pt x="434" y="0"/>
                </a:lnTo>
                <a:lnTo>
                  <a:pt x="0" y="81"/>
                </a:lnTo>
                <a:lnTo>
                  <a:pt x="0" y="221"/>
                </a:lnTo>
              </a:path>
            </a:pathLst>
          </a:custGeom>
          <a:gradFill>
            <a:gsLst>
              <a:gs pos="0">
                <a:srgbClr val="890050"/>
              </a:gs>
              <a:gs pos="50000">
                <a:srgbClr val="C60074"/>
              </a:gs>
              <a:gs pos="100000">
                <a:srgbClr val="ED008B"/>
              </a:gs>
            </a:gsLst>
            <a:lin ang="16200000" scaled="0"/>
          </a:gradFill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9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Shape 591"/>
          <p:cNvSpPr/>
          <p:nvPr/>
        </p:nvSpPr>
        <p:spPr>
          <a:xfrm>
            <a:off x="828019" y="4889565"/>
            <a:ext cx="1176853" cy="501675"/>
          </a:xfrm>
          <a:custGeom>
            <a:avLst/>
            <a:gdLst/>
            <a:ahLst/>
            <a:cxnLst/>
            <a:rect l="0" t="0" r="0" b="0"/>
            <a:pathLst>
              <a:path w="1413425" h="1238949" extrusionOk="0">
                <a:moveTo>
                  <a:pt x="0" y="0"/>
                </a:moveTo>
                <a:lnTo>
                  <a:pt x="1413425" y="0"/>
                </a:lnTo>
                <a:lnTo>
                  <a:pt x="1413425" y="1238949"/>
                </a:lnTo>
                <a:lnTo>
                  <a:pt x="0" y="1238949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lvl="0">
              <a:lnSpc>
                <a:spcPct val="90000"/>
              </a:lnSpc>
              <a:spcAft>
                <a:spcPts val="420"/>
              </a:spcAft>
              <a:buSzPct val="25000"/>
            </a:pPr>
            <a:r>
              <a:rPr lang="ru-RU" sz="1200" b="1" dirty="0" smtClean="0"/>
              <a:t>Разработка </a:t>
            </a:r>
            <a:r>
              <a:rPr lang="ru-RU" sz="1200" b="1" dirty="0" smtClean="0"/>
              <a:t>социальной инвестиционной стратегии</a:t>
            </a:r>
            <a:endParaRPr lang="en-US" sz="12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2493769" y="4150131"/>
            <a:ext cx="1566118" cy="501675"/>
          </a:xfrm>
          <a:custGeom>
            <a:avLst/>
            <a:gdLst/>
            <a:ahLst/>
            <a:cxnLst/>
            <a:rect l="0" t="0" r="0" b="0"/>
            <a:pathLst>
              <a:path w="1413425" h="1238949" extrusionOk="0">
                <a:moveTo>
                  <a:pt x="0" y="0"/>
                </a:moveTo>
                <a:lnTo>
                  <a:pt x="1413425" y="0"/>
                </a:lnTo>
                <a:lnTo>
                  <a:pt x="1413425" y="1238949"/>
                </a:lnTo>
                <a:lnTo>
                  <a:pt x="0" y="1238949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lvl="0">
              <a:lnSpc>
                <a:spcPct val="90000"/>
              </a:lnSpc>
              <a:spcAft>
                <a:spcPts val="420"/>
              </a:spcAft>
              <a:buSzPct val="25000"/>
            </a:pPr>
            <a:r>
              <a:rPr lang="ru-RU" sz="1200" b="1" dirty="0" err="1" smtClean="0"/>
              <a:t>Фандрайзинг-партнер</a:t>
            </a:r>
            <a:r>
              <a:rPr lang="ru-RU" sz="1200" b="1" dirty="0" smtClean="0"/>
              <a:t> </a:t>
            </a:r>
            <a:r>
              <a:rPr lang="ru-RU" sz="1200" b="1" dirty="0" smtClean="0"/>
              <a:t>/ </a:t>
            </a:r>
            <a:r>
              <a:rPr lang="ru-RU" sz="1200" b="1" dirty="0" err="1" smtClean="0"/>
              <a:t>Pro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Bono</a:t>
            </a:r>
            <a:r>
              <a:rPr lang="ru-RU" sz="1200" b="1" dirty="0" smtClean="0"/>
              <a:t> партнер </a:t>
            </a:r>
            <a:r>
              <a:rPr lang="en-US" sz="12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2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Shape 593"/>
          <p:cNvSpPr/>
          <p:nvPr/>
        </p:nvSpPr>
        <p:spPr>
          <a:xfrm>
            <a:off x="4104166" y="3406496"/>
            <a:ext cx="1304699" cy="667874"/>
          </a:xfrm>
          <a:custGeom>
            <a:avLst/>
            <a:gdLst/>
            <a:ahLst/>
            <a:cxnLst/>
            <a:rect l="0" t="0" r="0" b="0"/>
            <a:pathLst>
              <a:path w="1413425" h="1238949" extrusionOk="0">
                <a:moveTo>
                  <a:pt x="0" y="0"/>
                </a:moveTo>
                <a:lnTo>
                  <a:pt x="1413425" y="0"/>
                </a:lnTo>
                <a:lnTo>
                  <a:pt x="1413425" y="1238949"/>
                </a:lnTo>
                <a:lnTo>
                  <a:pt x="0" y="1238949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lvl="0">
              <a:lnSpc>
                <a:spcPct val="90000"/>
              </a:lnSpc>
              <a:spcAft>
                <a:spcPts val="420"/>
              </a:spcAft>
              <a:buSzPct val="25000"/>
            </a:pPr>
            <a:r>
              <a:rPr lang="ru-RU" sz="1200" b="1" dirty="0" smtClean="0"/>
              <a:t>Социальный инвестор : </a:t>
            </a:r>
            <a:r>
              <a:rPr lang="ru-RU" sz="1200" b="1" dirty="0" smtClean="0"/>
              <a:t>Спонсорство </a:t>
            </a:r>
            <a:endParaRPr lang="en-US" sz="12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Shape 594"/>
          <p:cNvSpPr/>
          <p:nvPr/>
        </p:nvSpPr>
        <p:spPr>
          <a:xfrm>
            <a:off x="5681591" y="2705260"/>
            <a:ext cx="1962243" cy="437988"/>
          </a:xfrm>
          <a:custGeom>
            <a:avLst/>
            <a:gdLst/>
            <a:ahLst/>
            <a:cxnLst/>
            <a:rect l="0" t="0" r="0" b="0"/>
            <a:pathLst>
              <a:path w="1413425" h="1238949" extrusionOk="0">
                <a:moveTo>
                  <a:pt x="0" y="0"/>
                </a:moveTo>
                <a:lnTo>
                  <a:pt x="1413425" y="0"/>
                </a:lnTo>
                <a:lnTo>
                  <a:pt x="1413425" y="1238949"/>
                </a:lnTo>
                <a:lnTo>
                  <a:pt x="0" y="1238949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420"/>
              </a:spcAft>
              <a:buSzPct val="25000"/>
              <a:buNone/>
            </a:pPr>
            <a:r>
              <a:rPr lang="ru-RU" sz="12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Партнерство в рамках существующего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420"/>
              </a:spcAft>
              <a:buSzPct val="25000"/>
              <a:buNone/>
            </a:pPr>
            <a:r>
              <a:rPr lang="ru-RU" sz="12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Инкубатора</a:t>
            </a:r>
            <a:endParaRPr lang="en-US" sz="12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Shape 595"/>
          <p:cNvSpPr/>
          <p:nvPr/>
        </p:nvSpPr>
        <p:spPr>
          <a:xfrm>
            <a:off x="7358082" y="1928802"/>
            <a:ext cx="1304699" cy="501675"/>
          </a:xfrm>
          <a:custGeom>
            <a:avLst/>
            <a:gdLst/>
            <a:ahLst/>
            <a:cxnLst/>
            <a:rect l="0" t="0" r="0" b="0"/>
            <a:pathLst>
              <a:path w="1413425" h="1238949" extrusionOk="0">
                <a:moveTo>
                  <a:pt x="0" y="0"/>
                </a:moveTo>
                <a:lnTo>
                  <a:pt x="1413425" y="0"/>
                </a:lnTo>
                <a:lnTo>
                  <a:pt x="1413425" y="1238949"/>
                </a:lnTo>
                <a:lnTo>
                  <a:pt x="0" y="1238949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420"/>
              </a:spcAft>
              <a:buSzPct val="25000"/>
              <a:buNone/>
            </a:pPr>
            <a:r>
              <a:rPr lang="ru-RU" sz="12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Создание</a:t>
            </a:r>
            <a:r>
              <a:rPr lang="ru-RU" sz="12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420"/>
              </a:spcAft>
              <a:buSzPct val="25000"/>
              <a:buNone/>
            </a:pPr>
            <a:r>
              <a:rPr lang="ru-RU" sz="12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собственного</a:t>
            </a:r>
            <a:endParaRPr lang="ru-RU" sz="1200" b="1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420"/>
              </a:spcAft>
              <a:buSzPct val="25000"/>
              <a:buNone/>
            </a:pPr>
            <a:r>
              <a:rPr lang="ru-RU" sz="1200" b="1" dirty="0" smtClean="0"/>
              <a:t>Инкубатора</a:t>
            </a:r>
            <a:endParaRPr lang="en-US" sz="12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6" name="Shape 596"/>
          <p:cNvCxnSpPr/>
          <p:nvPr/>
        </p:nvCxnSpPr>
        <p:spPr>
          <a:xfrm rot="10800000">
            <a:off x="705582" y="1895706"/>
            <a:ext cx="0" cy="369863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62" y="6205499"/>
            <a:ext cx="1654318" cy="46386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3"/>
            <a:ext cx="8280918" cy="102350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</a:rPr>
              <a:t>Конкурс для социальных предпринимателей в </a:t>
            </a:r>
            <a:r>
              <a:rPr lang="ru-RU" sz="2400" b="1" dirty="0">
                <a:latin typeface="+mn-lt"/>
              </a:rPr>
              <a:t>К</a:t>
            </a:r>
            <a:r>
              <a:rPr lang="ru-RU" sz="2400" b="1" dirty="0" smtClean="0">
                <a:latin typeface="+mn-lt"/>
              </a:rPr>
              <a:t>азахстане</a:t>
            </a:r>
            <a:endParaRPr lang="ru-RU" sz="2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71612"/>
            <a:ext cx="8280918" cy="4810029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Конкурс</a:t>
            </a:r>
            <a:r>
              <a:rPr lang="ru-RU" dirty="0">
                <a:latin typeface="+mj-lt"/>
              </a:rPr>
              <a:t> проводится Фондом «Навстречу переменам (</a:t>
            </a:r>
            <a:r>
              <a:rPr lang="ru-RU" dirty="0" err="1">
                <a:latin typeface="+mj-lt"/>
              </a:rPr>
              <a:t>Reach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for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Change</a:t>
            </a:r>
            <a:r>
              <a:rPr lang="ru-RU" dirty="0">
                <a:latin typeface="+mj-lt"/>
              </a:rPr>
              <a:t>)» как республиканский, но преимущества отдается регионам, наиболее интересным с точки зрения ведения бизнеса для компании </a:t>
            </a:r>
            <a:r>
              <a:rPr lang="ru-RU" dirty="0" smtClean="0">
                <a:latin typeface="+mj-lt"/>
              </a:rPr>
              <a:t>Tele2 Казахстан, Британского Совета (</a:t>
            </a:r>
            <a:r>
              <a:rPr lang="en-US" dirty="0" smtClean="0">
                <a:latin typeface="+mj-lt"/>
              </a:rPr>
              <a:t>British Council</a:t>
            </a:r>
            <a:r>
              <a:rPr lang="ru-RU" dirty="0" smtClean="0">
                <a:latin typeface="+mj-lt"/>
              </a:rPr>
              <a:t>) и компании «Шеврон». </a:t>
            </a:r>
          </a:p>
          <a:p>
            <a:pPr algn="l"/>
            <a:endParaRPr lang="ru-RU" dirty="0">
              <a:latin typeface="+mj-lt"/>
            </a:endParaRPr>
          </a:p>
          <a:p>
            <a:pPr algn="l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Цель:</a:t>
            </a:r>
            <a:r>
              <a:rPr lang="ru-RU" dirty="0">
                <a:latin typeface="+mj-lt"/>
              </a:rPr>
              <a:t> создание равных возможностей для развития детей, вне зависимости от места их проживания и благосостояния родителей. </a:t>
            </a:r>
            <a:endParaRPr lang="ru-RU" dirty="0" smtClean="0">
              <a:latin typeface="+mj-lt"/>
            </a:endParaRPr>
          </a:p>
          <a:p>
            <a:pPr algn="l"/>
            <a:endParaRPr lang="ru-RU" dirty="0">
              <a:latin typeface="+mj-lt"/>
            </a:endParaRPr>
          </a:p>
          <a:p>
            <a:pPr algn="l"/>
            <a:r>
              <a:rPr lang="ru-RU" dirty="0">
                <a:latin typeface="+mj-lt"/>
              </a:rPr>
              <a:t>Поддерживаются социально-предпринимательские идеи на ранней стадии реализации от заявителей – руководителей некоммерческих организаций или физических лиц. </a:t>
            </a:r>
            <a:endParaRPr lang="ru-RU" dirty="0" smtClean="0">
              <a:latin typeface="+mj-lt"/>
            </a:endParaRPr>
          </a:p>
          <a:p>
            <a:pPr algn="l"/>
            <a:endParaRPr lang="ru-RU" dirty="0">
              <a:latin typeface="+mj-lt"/>
            </a:endParaRPr>
          </a:p>
          <a:p>
            <a:pPr algn="l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Требования к идее проекта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l"/>
            <a:r>
              <a:rPr lang="ru-RU" dirty="0">
                <a:latin typeface="+mj-lt"/>
              </a:rPr>
              <a:t>У идеи должен быть потенциал привнести большой социальный вклад. Она должна быть сфокусирована на решении реальной и актуальной проблемы детства, способ решения проблемы должен быть инновационным, а также должен изменять устоявшуюся систему, видение и стратегию, включающую долгосрочное улучшение реальной жизни реальных детей. Идеи должны иметь устойчивый потенциал финансовой независимости и тиражирования.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62" y="6205499"/>
            <a:ext cx="1654318" cy="463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71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710737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j-lt"/>
              </a:rPr>
              <a:t>Направления конкурса</a:t>
            </a:r>
            <a:endParaRPr lang="ru-RU" sz="24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08"/>
            <a:ext cx="8280918" cy="5429288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Кого мы ищем?</a:t>
            </a: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r>
              <a:rPr lang="ru-RU" dirty="0">
                <a:latin typeface="+mn-lt"/>
              </a:rPr>
              <a:t>Заинтересованных и преданных детству людей с сильными идеями, которые могли бы изменить систему доступа детей к возможностям развития</a:t>
            </a:r>
            <a:r>
              <a:rPr lang="ru-RU" dirty="0" smtClean="0">
                <a:latin typeface="+mn-lt"/>
              </a:rPr>
              <a:t>.</a:t>
            </a:r>
          </a:p>
          <a:p>
            <a:pPr algn="l"/>
            <a:endParaRPr lang="en-US" dirty="0" smtClean="0">
              <a:latin typeface="+mn-lt"/>
            </a:endParaRPr>
          </a:p>
          <a:p>
            <a:pPr algn="l"/>
            <a:r>
              <a:rPr lang="ru-RU" dirty="0" smtClean="0">
                <a:latin typeface="+mn-lt"/>
              </a:rPr>
              <a:t>К участию в общем конкурсе приглашаются</a:t>
            </a:r>
            <a:r>
              <a:rPr lang="en-US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граждане или резиденты Республики Казахстан старше 18 лет. Для участия в конкурсе в номинации «Молодежное социальное предпринимательство» - граждане или резиденты РК от 18 до 29 лет. 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Каким возможностям?</a:t>
            </a: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r>
              <a:rPr lang="ru-RU" dirty="0">
                <a:latin typeface="+mn-lt"/>
              </a:rPr>
              <a:t>- полноценного интеллектуального развития;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- здорового физического и личностного развития;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- спортивного развития;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- развития экологического сознания;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- обучения профессиям;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- развития лидерских навыков детей и подростков и умения принимать решения;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- развития креативности, талантов и одаренности.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Целевая аудитория проектов: 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Дети от 0 до 18 лет из городов, регионов, удаленных населенных пунктов, отдаленных городских районов, дети в трудных жизненных </a:t>
            </a:r>
            <a:r>
              <a:rPr lang="ru-RU" dirty="0" smtClean="0">
                <a:latin typeface="+mn-lt"/>
              </a:rPr>
              <a:t>ситуациях или </a:t>
            </a:r>
            <a:r>
              <a:rPr lang="ru-RU" dirty="0">
                <a:latin typeface="+mn-lt"/>
              </a:rPr>
              <a:t>имеющие проблемы со здоровьем.</a:t>
            </a:r>
          </a:p>
          <a:p>
            <a:endParaRPr lang="ru-RU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62" y="6205499"/>
            <a:ext cx="1654318" cy="463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53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710737" cy="57606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</a:rPr>
              <a:t>Поиск и отбор</a:t>
            </a:r>
            <a:endParaRPr lang="ru-RU" sz="2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8280918" cy="5429288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Поиск и отбор </a:t>
            </a:r>
            <a:r>
              <a:rPr lang="ru-RU" dirty="0">
                <a:latin typeface="+mn-lt"/>
              </a:rPr>
              <a:t>— это процесс, который включает в себя объявление о конкурсе заявок, рассмотрение заявок и отбор социальных предпринимателей - Героев перемен - для дальнейшего участия 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Инкубаторе</a:t>
            </a:r>
            <a:r>
              <a:rPr lang="ru-RU" dirty="0">
                <a:latin typeface="+mn-lt"/>
              </a:rPr>
              <a:t>. Отбор проходит при участии Совета фонда, который состоит из руководителей компаний-партнеров, сотрудников и экспертов социального сектора</a:t>
            </a:r>
            <a:r>
              <a:rPr lang="ru-RU" dirty="0" smtClean="0">
                <a:latin typeface="+mn-lt"/>
              </a:rPr>
              <a:t>.</a:t>
            </a:r>
          </a:p>
          <a:p>
            <a:pPr algn="l"/>
            <a:endParaRPr lang="ru-RU" dirty="0">
              <a:latin typeface="+mn-lt"/>
            </a:endParaRPr>
          </a:p>
          <a:p>
            <a:pPr algn="l"/>
            <a:r>
              <a:rPr lang="ru-RU" dirty="0">
                <a:latin typeface="+mn-lt"/>
              </a:rPr>
              <a:t>Сотни подавших заявки тщательно проходят через 5-ступенчатый процесс отбора и только несколько из них станут нашими Героями перемен. Процесс отбора проходит по строго установленным правилам, созданным для вовлечения большого количества заинтересованных сторон, и гарантирует прозрачность процесса</a:t>
            </a:r>
            <a:r>
              <a:rPr lang="ru-RU" dirty="0" smtClean="0">
                <a:latin typeface="+mn-lt"/>
              </a:rPr>
              <a:t>.</a:t>
            </a:r>
          </a:p>
          <a:p>
            <a:pPr algn="l"/>
            <a:endParaRPr lang="ru-RU" dirty="0">
              <a:latin typeface="+mn-lt"/>
            </a:endParaRPr>
          </a:p>
          <a:p>
            <a:pPr algn="l"/>
            <a:r>
              <a:rPr lang="ru-RU" dirty="0">
                <a:latin typeface="+mn-lt"/>
              </a:rPr>
              <a:t>Каждый шаг отбора служит для решения конкретных задач. Сочетаясь они продвигают концепцию социального предпринимательства и помогают нам и нашим партнерам найти социальных предпринимателей с большим потенциалом</a:t>
            </a:r>
            <a:r>
              <a:rPr lang="ru-RU" dirty="0" smtClean="0">
                <a:latin typeface="+mn-lt"/>
              </a:rPr>
              <a:t>.</a:t>
            </a:r>
          </a:p>
          <a:p>
            <a:pPr algn="l"/>
            <a:endParaRPr lang="ru-RU" dirty="0" smtClean="0">
              <a:latin typeface="+mn-lt"/>
            </a:endParaRPr>
          </a:p>
          <a:p>
            <a:pPr algn="l"/>
            <a:r>
              <a:rPr lang="ru-RU" dirty="0" smtClean="0">
                <a:latin typeface="+mn-lt"/>
              </a:rPr>
              <a:t>По итогам общего конкурса будут выбраны </a:t>
            </a:r>
            <a:r>
              <a:rPr lang="ru-RU" dirty="0" smtClean="0">
                <a:solidFill>
                  <a:srgbClr val="FF0984"/>
                </a:solidFill>
                <a:latin typeface="+mn-lt"/>
              </a:rPr>
              <a:t>2 победителя</a:t>
            </a:r>
            <a:r>
              <a:rPr lang="ru-RU" dirty="0" smtClean="0">
                <a:latin typeface="+mn-lt"/>
              </a:rPr>
              <a:t>, каждый из которых получит грант в размере 4 000 000 тенге от </a:t>
            </a:r>
            <a:r>
              <a:rPr lang="en-US" dirty="0" smtClean="0">
                <a:latin typeface="+mn-lt"/>
              </a:rPr>
              <a:t>Tele</a:t>
            </a:r>
            <a:r>
              <a:rPr lang="ru-RU" dirty="0" smtClean="0">
                <a:latin typeface="+mn-lt"/>
              </a:rPr>
              <a:t>2 Казахстан. </a:t>
            </a:r>
            <a:r>
              <a:rPr lang="ru-RU" dirty="0" smtClean="0">
                <a:solidFill>
                  <a:srgbClr val="FF0984"/>
                </a:solidFill>
                <a:latin typeface="+mn-lt"/>
              </a:rPr>
              <a:t>2 победителя </a:t>
            </a:r>
            <a:r>
              <a:rPr lang="ru-RU" dirty="0" smtClean="0">
                <a:latin typeface="+mn-lt"/>
              </a:rPr>
              <a:t>в номинации «Молодежное социальное предпринимательство» получат малые гранты в размере 700 000 тенге каждый от Британского Совета (</a:t>
            </a:r>
            <a:r>
              <a:rPr lang="en-US" dirty="0" smtClean="0">
                <a:latin typeface="+mn-lt"/>
              </a:rPr>
              <a:t>British Council</a:t>
            </a:r>
            <a:r>
              <a:rPr lang="ru-RU" dirty="0" smtClean="0">
                <a:latin typeface="+mn-lt"/>
              </a:rPr>
              <a:t>) и компании «Шеврон».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62" y="6205499"/>
            <a:ext cx="1654318" cy="463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69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33" y="548680"/>
            <a:ext cx="8710737" cy="57606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j-lt"/>
              </a:rPr>
              <a:t>План </a:t>
            </a:r>
            <a:r>
              <a:rPr lang="ru-RU" sz="2400" b="1" dirty="0" smtClean="0">
                <a:latin typeface="+mj-lt"/>
              </a:rPr>
              <a:t>конкурса:</a:t>
            </a:r>
            <a:endParaRPr lang="ru-RU" sz="24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285860"/>
            <a:ext cx="7675786" cy="4896544"/>
          </a:xfrm>
        </p:spPr>
        <p:txBody>
          <a:bodyPr>
            <a:normAutofit/>
          </a:bodyPr>
          <a:lstStyle/>
          <a:p>
            <a:pPr marL="342900" lvl="0" indent="-342900" algn="l">
              <a:buFont typeface="+mj-lt"/>
              <a:buAutoNum type="arabicPeriod"/>
            </a:pPr>
            <a:r>
              <a:rPr lang="ru-RU" sz="1800" dirty="0" smtClean="0">
                <a:latin typeface="+mj-lt"/>
              </a:rPr>
              <a:t>16 мая -  31 июля 2016 г. - Подача заявок и идей социальных проектов</a:t>
            </a:r>
            <a:endParaRPr lang="en-US" sz="1800" dirty="0" smtClean="0">
              <a:latin typeface="+mj-lt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ru-RU" sz="1800" dirty="0" smtClean="0">
                <a:latin typeface="+mj-lt"/>
              </a:rPr>
              <a:t>1 – 5 августа 2016 г. - Чтение и отбор заявок волонтерами</a:t>
            </a:r>
            <a:endParaRPr lang="en-US" sz="1800" dirty="0" smtClean="0">
              <a:latin typeface="+mj-lt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ru-RU" sz="1800" dirty="0" smtClean="0">
                <a:latin typeface="+mj-lt"/>
              </a:rPr>
              <a:t>8 – 19 августа 2016 г. - Оценка заявок экспертами и сотрудниками фонда</a:t>
            </a:r>
            <a:endParaRPr lang="en-US" sz="1800" dirty="0" smtClean="0">
              <a:latin typeface="+mj-lt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ru-RU" sz="1800" dirty="0" smtClean="0">
                <a:latin typeface="+mj-lt"/>
              </a:rPr>
              <a:t>22 – 26 августа 2016 г. - Административная проверка</a:t>
            </a:r>
            <a:endParaRPr lang="en-US" sz="1800" dirty="0" smtClean="0">
              <a:latin typeface="+mj-lt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ru-RU" sz="1800" dirty="0" smtClean="0">
                <a:latin typeface="+mj-lt"/>
              </a:rPr>
              <a:t>1 сентября – 11 ноября 2016 г.  - Цикл обучающих семинаров, завершающийся кратким интервью</a:t>
            </a:r>
            <a:endParaRPr lang="ru-RU" sz="1800" dirty="0"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 smtClean="0">
                <a:latin typeface="+mj-lt"/>
              </a:rPr>
              <a:t>6-7 декабря 2016 г. - Взрослое и детское жюри</a:t>
            </a:r>
            <a:r>
              <a:rPr lang="en-US" sz="1800" dirty="0" smtClean="0">
                <a:latin typeface="+mj-lt"/>
              </a:rPr>
              <a:t>,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>
                <a:latin typeface="+mj-lt"/>
              </a:rPr>
              <a:t>выбор </a:t>
            </a:r>
            <a:r>
              <a:rPr lang="en-US" sz="1800" dirty="0" smtClean="0">
                <a:latin typeface="+mj-lt"/>
              </a:rPr>
              <a:t>4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>
                <a:latin typeface="+mj-lt"/>
              </a:rPr>
              <a:t>победителей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sz="1800" dirty="0">
                <a:latin typeface="+mj-lt"/>
              </a:rPr>
              <a:t>Объявление результатов на </a:t>
            </a:r>
            <a:r>
              <a:rPr lang="ru-RU" sz="1800" dirty="0" smtClean="0">
                <a:latin typeface="+mj-lt"/>
              </a:rPr>
              <a:t>пресс-конференции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sz="1800" dirty="0" smtClean="0">
                <a:latin typeface="+mj-lt"/>
              </a:rPr>
              <a:t>Включение победителей в программу Инкубатор</a:t>
            </a:r>
            <a:endParaRPr lang="ru-RU" sz="1800" dirty="0">
              <a:latin typeface="+mj-lt"/>
            </a:endParaRPr>
          </a:p>
          <a:p>
            <a:endParaRPr lang="ru-RU" sz="1800" dirty="0" smtClean="0">
              <a:latin typeface="+mj-lt"/>
            </a:endParaRPr>
          </a:p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Продолжительность конкурса:</a:t>
            </a:r>
            <a:r>
              <a:rPr lang="ru-RU" sz="1800" dirty="0" smtClean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7</a:t>
            </a:r>
            <a:r>
              <a:rPr lang="ru-RU" sz="1800" dirty="0" smtClean="0">
                <a:latin typeface="+mj-lt"/>
              </a:rPr>
              <a:t> месяцев</a:t>
            </a:r>
            <a:endParaRPr lang="ru-RU" sz="18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62" y="6205499"/>
            <a:ext cx="1654318" cy="463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714348" y="2643182"/>
            <a:ext cx="8229201" cy="281220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sz="2000" dirty="0" err="1" smtClean="0">
                <a:latin typeface="+mn-lt"/>
              </a:rPr>
              <a:t>Василина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Воркова</a:t>
            </a:r>
            <a:endParaRPr lang="ru-RU" sz="2000" dirty="0" smtClean="0">
              <a:latin typeface="+mn-lt"/>
            </a:endParaRPr>
          </a:p>
          <a:p>
            <a:pPr marL="114300" indent="0">
              <a:buNone/>
            </a:pPr>
            <a:r>
              <a:rPr lang="ru-RU" sz="2000" dirty="0" smtClean="0">
                <a:latin typeface="+mn-lt"/>
              </a:rPr>
              <a:t>Исполнительный д</a:t>
            </a:r>
            <a:r>
              <a:rPr lang="ru-RU" sz="2000" dirty="0" smtClean="0">
                <a:latin typeface="+mn-lt"/>
              </a:rPr>
              <a:t>иректор</a:t>
            </a:r>
            <a:endParaRPr lang="ru-RU" sz="2000" dirty="0" smtClean="0">
              <a:latin typeface="+mn-lt"/>
            </a:endParaRPr>
          </a:p>
          <a:p>
            <a:pPr marL="114300" indent="0">
              <a:buNone/>
            </a:pPr>
            <a:r>
              <a:rPr lang="ru-RU" sz="2000" dirty="0" smtClean="0">
                <a:latin typeface="+mn-lt"/>
              </a:rPr>
              <a:t>Фонд «Навстречу переменам» в Казахстане</a:t>
            </a:r>
          </a:p>
          <a:p>
            <a:pPr marL="114300" indent="0">
              <a:buNone/>
            </a:pPr>
            <a:r>
              <a:rPr lang="en-US" sz="2000" dirty="0" smtClean="0">
                <a:latin typeface="+mn-lt"/>
              </a:rPr>
              <a:t>Reach </a:t>
            </a:r>
            <a:r>
              <a:rPr lang="en-US" sz="2000" dirty="0">
                <a:latin typeface="+mn-lt"/>
              </a:rPr>
              <a:t>for </a:t>
            </a:r>
            <a:r>
              <a:rPr lang="ru-RU" sz="2000" dirty="0">
                <a:latin typeface="+mn-lt"/>
              </a:rPr>
              <a:t>С</a:t>
            </a:r>
            <a:r>
              <a:rPr lang="en-US" sz="2000" dirty="0" err="1">
                <a:latin typeface="+mn-lt"/>
              </a:rPr>
              <a:t>hange</a:t>
            </a:r>
            <a:r>
              <a:rPr lang="en-US" sz="2000" dirty="0">
                <a:latin typeface="+mn-lt"/>
              </a:rPr>
              <a:t> Kazakhstan</a:t>
            </a:r>
          </a:p>
          <a:p>
            <a:pPr marL="114300" indent="0">
              <a:buNone/>
            </a:pPr>
            <a:r>
              <a:rPr lang="en-US" sz="2000" dirty="0">
                <a:latin typeface="+mn-lt"/>
              </a:rPr>
              <a:t>+7 707 705 </a:t>
            </a:r>
            <a:r>
              <a:rPr lang="en-US" sz="2000" dirty="0" smtClean="0">
                <a:latin typeface="+mn-lt"/>
              </a:rPr>
              <a:t>0025</a:t>
            </a:r>
          </a:p>
          <a:p>
            <a:pPr marL="11430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vassilina.vorkova@reachforchange.org</a:t>
            </a:r>
          </a:p>
          <a:p>
            <a:pPr marL="11430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11430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http://kazakhstan.reachforchange.org/ru/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facebook.com/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reachforchangekazakhstan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114300" indent="0">
              <a:buNone/>
            </a:pPr>
            <a:endParaRPr lang="ru-RU" sz="2000" dirty="0">
              <a:latin typeface="+mn-lt"/>
            </a:endParaRPr>
          </a:p>
        </p:txBody>
      </p:sp>
      <p:sp>
        <p:nvSpPr>
          <p:cNvPr id="6" name="Shape 529"/>
          <p:cNvSpPr txBox="1">
            <a:spLocks/>
          </p:cNvSpPr>
          <p:nvPr/>
        </p:nvSpPr>
        <p:spPr>
          <a:xfrm>
            <a:off x="2714612" y="1214422"/>
            <a:ext cx="4026652" cy="9694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SzPct val="25000"/>
            </a:pPr>
            <a:r>
              <a:rPr lang="ru-RU" sz="5400" dirty="0" smtClean="0">
                <a:solidFill>
                  <a:srgbClr val="EC008C"/>
                </a:solidFill>
              </a:rPr>
              <a:t>Спасибо</a:t>
            </a:r>
            <a:r>
              <a:rPr lang="en-US" sz="5400" dirty="0" smtClean="0">
                <a:solidFill>
                  <a:srgbClr val="EC008C"/>
                </a:solidFill>
              </a:rPr>
              <a:t>!</a:t>
            </a:r>
            <a:br>
              <a:rPr lang="en-US" sz="5400" dirty="0" smtClean="0">
                <a:solidFill>
                  <a:srgbClr val="EC008C"/>
                </a:solidFill>
              </a:rPr>
            </a:br>
            <a:endParaRPr lang="en-US" sz="5400" dirty="0">
              <a:solidFill>
                <a:srgbClr val="EC008C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62" y="6205499"/>
            <a:ext cx="1654318" cy="463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123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6980822" y="5607666"/>
            <a:ext cx="2039509" cy="71688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2008" tIns="30992" rIns="62008" bIns="30992" anchor="ctr" anchorCtr="0">
            <a:noAutofit/>
          </a:bodyPr>
          <a:lstStyle/>
          <a:p>
            <a:pPr algn="ctr"/>
            <a:endParaRPr sz="1754">
              <a:solidFill>
                <a:schemeClr val="lt1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44416" y="1287540"/>
            <a:ext cx="7829251" cy="523780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4346" tIns="42162" rIns="84346" bIns="42162" anchor="ctr" anchorCtr="0">
            <a:noAutofit/>
          </a:bodyPr>
          <a:lstStyle/>
          <a:p>
            <a:endParaRPr sz="1754">
              <a:solidFill>
                <a:schemeClr val="dk1"/>
              </a:solidFill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726569" y="739808"/>
            <a:ext cx="7966411" cy="2983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EC008C"/>
              </a:buClr>
              <a:buSzPct val="25000"/>
            </a:pPr>
            <a:r>
              <a:rPr lang="ru-RU" sz="1939" dirty="0" smtClean="0">
                <a:latin typeface="Arial"/>
                <a:ea typeface="Arial"/>
                <a:cs typeface="Arial"/>
                <a:sym typeface="Arial"/>
              </a:rPr>
              <a:t>Коротко о </a:t>
            </a:r>
            <a:r>
              <a:rPr lang="en-US" sz="1939" dirty="0" smtClean="0">
                <a:latin typeface="Arial"/>
                <a:ea typeface="Arial"/>
                <a:cs typeface="Arial"/>
                <a:sym typeface="Arial"/>
              </a:rPr>
              <a:t>Reach for Change</a:t>
            </a:r>
            <a:endParaRPr lang="en-US" sz="1939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sldNum" idx="4294967295"/>
          </p:nvPr>
        </p:nvSpPr>
        <p:spPr>
          <a:xfrm>
            <a:off x="478916" y="6034103"/>
            <a:ext cx="753088" cy="217094"/>
          </a:xfrm>
          <a:prstGeom prst="rect">
            <a:avLst/>
          </a:prstGeom>
          <a:noFill/>
          <a:ln>
            <a:noFill/>
          </a:ln>
        </p:spPr>
        <p:txBody>
          <a:bodyPr lIns="88362" tIns="44192" rIns="88362" bIns="44192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831">
                <a:solidFill>
                  <a:srgbClr val="888888"/>
                </a:solidFill>
              </a:rPr>
              <a:pPr>
                <a:buSzPct val="25000"/>
              </a:pPr>
              <a:t>2</a:t>
            </a:fld>
            <a:endParaRPr lang="en-US" sz="831">
              <a:solidFill>
                <a:srgbClr val="888888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22526" y="1364856"/>
            <a:ext cx="4181522" cy="2856232"/>
            <a:chOff x="0" y="91604"/>
            <a:chExt cx="11988824" cy="8189092"/>
          </a:xfrm>
        </p:grpSpPr>
        <p:pic>
          <p:nvPicPr>
            <p:cNvPr id="9" name="Shape 148"/>
            <p:cNvPicPr preferRelativeResize="0"/>
            <p:nvPr/>
          </p:nvPicPr>
          <p:blipFill rotWithShape="1">
            <a:blip r:embed="rId3">
              <a:alphaModFix/>
            </a:blip>
            <a:srcRect b="1336"/>
            <a:stretch/>
          </p:blipFill>
          <p:spPr>
            <a:xfrm>
              <a:off x="0" y="91604"/>
              <a:ext cx="11988824" cy="8189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Shape 152"/>
            <p:cNvSpPr/>
            <p:nvPr/>
          </p:nvSpPr>
          <p:spPr>
            <a:xfrm>
              <a:off x="1494909" y="3148555"/>
              <a:ext cx="1330612" cy="75305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8008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7325" tIns="33650" rIns="67325" bIns="336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54"/>
            <p:cNvSpPr/>
            <p:nvPr/>
          </p:nvSpPr>
          <p:spPr>
            <a:xfrm>
              <a:off x="1512824" y="4073196"/>
              <a:ext cx="1330612" cy="75305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8008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7325" tIns="33650" rIns="67325" bIns="336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56"/>
            <p:cNvSpPr/>
            <p:nvPr/>
          </p:nvSpPr>
          <p:spPr>
            <a:xfrm>
              <a:off x="1299894" y="5586573"/>
              <a:ext cx="1330612" cy="75305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8008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7325" tIns="33650" rIns="67325" bIns="336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58"/>
            <p:cNvSpPr/>
            <p:nvPr/>
          </p:nvSpPr>
          <p:spPr>
            <a:xfrm>
              <a:off x="1299894" y="6569647"/>
              <a:ext cx="1330612" cy="75305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8008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7325" tIns="33650" rIns="67325" bIns="336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60"/>
            <p:cNvSpPr/>
            <p:nvPr/>
          </p:nvSpPr>
          <p:spPr>
            <a:xfrm>
              <a:off x="2825520" y="5020479"/>
              <a:ext cx="1330612" cy="75305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8008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7325" tIns="33650" rIns="67325" bIns="336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62"/>
            <p:cNvSpPr/>
            <p:nvPr/>
          </p:nvSpPr>
          <p:spPr>
            <a:xfrm>
              <a:off x="3144665" y="7322700"/>
              <a:ext cx="1330612" cy="75305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8008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7325" tIns="33650" rIns="67325" bIns="336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4"/>
            <p:cNvSpPr/>
            <p:nvPr/>
          </p:nvSpPr>
          <p:spPr>
            <a:xfrm>
              <a:off x="6614599" y="7417504"/>
              <a:ext cx="1330612" cy="75305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8008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7325" tIns="33650" rIns="67325" bIns="336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66"/>
            <p:cNvSpPr/>
            <p:nvPr/>
          </p:nvSpPr>
          <p:spPr>
            <a:xfrm>
              <a:off x="6582755" y="6438012"/>
              <a:ext cx="1330612" cy="75305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8008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7325" tIns="33650" rIns="67325" bIns="336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68"/>
            <p:cNvSpPr/>
            <p:nvPr/>
          </p:nvSpPr>
          <p:spPr>
            <a:xfrm>
              <a:off x="6581713" y="5472299"/>
              <a:ext cx="1330612" cy="75305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8008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7325" tIns="33650" rIns="67325" bIns="336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70"/>
            <p:cNvSpPr/>
            <p:nvPr/>
          </p:nvSpPr>
          <p:spPr>
            <a:xfrm>
              <a:off x="6442810" y="4073196"/>
              <a:ext cx="1330612" cy="75305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8008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7325" tIns="33650" rIns="67325" bIns="336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172"/>
            <p:cNvSpPr/>
            <p:nvPr/>
          </p:nvSpPr>
          <p:spPr>
            <a:xfrm>
              <a:off x="4939068" y="4774597"/>
              <a:ext cx="1330612" cy="75305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8008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7325" tIns="33650" rIns="67325" bIns="336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174"/>
            <p:cNvSpPr/>
            <p:nvPr/>
          </p:nvSpPr>
          <p:spPr>
            <a:xfrm>
              <a:off x="5283988" y="1468362"/>
              <a:ext cx="1330612" cy="75305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8008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7325" tIns="33650" rIns="67325" bIns="336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176"/>
            <p:cNvSpPr/>
            <p:nvPr/>
          </p:nvSpPr>
          <p:spPr>
            <a:xfrm>
              <a:off x="5283988" y="2344498"/>
              <a:ext cx="1330612" cy="75305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8008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7325" tIns="33650" rIns="67325" bIns="336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178"/>
            <p:cNvSpPr/>
            <p:nvPr/>
          </p:nvSpPr>
          <p:spPr>
            <a:xfrm>
              <a:off x="5301072" y="3218360"/>
              <a:ext cx="1330612" cy="75305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8008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7325" tIns="33650" rIns="67325" bIns="336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180"/>
            <p:cNvSpPr/>
            <p:nvPr/>
          </p:nvSpPr>
          <p:spPr>
            <a:xfrm>
              <a:off x="1477341" y="2251127"/>
              <a:ext cx="1330612" cy="75305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8008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7325" tIns="33650" rIns="67325" bIns="336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182"/>
            <p:cNvSpPr/>
            <p:nvPr/>
          </p:nvSpPr>
          <p:spPr>
            <a:xfrm>
              <a:off x="7153018" y="2724761"/>
              <a:ext cx="1330612" cy="75305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8008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7325" tIns="33650" rIns="67325" bIns="336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" name="Shape 18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54585" y="6814536"/>
              <a:ext cx="538626" cy="421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Shape 18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301074" y="5010891"/>
              <a:ext cx="538626" cy="421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Shape 18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248758" y="5266360"/>
              <a:ext cx="538626" cy="421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Shape 18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951931" y="6689468"/>
              <a:ext cx="538626" cy="421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Shape 18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644612" y="1746405"/>
              <a:ext cx="538626" cy="421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Shape 18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822075" y="4334557"/>
              <a:ext cx="538626" cy="421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Shape 19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644612" y="2616819"/>
              <a:ext cx="538626" cy="421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Shape 19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705793" y="3479737"/>
              <a:ext cx="538626" cy="421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Shape 19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842090" y="2502319"/>
              <a:ext cx="538626" cy="421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Shape 19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517857" y="2981786"/>
              <a:ext cx="538626" cy="421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Shape 19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842090" y="3410807"/>
              <a:ext cx="538626" cy="421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Shape 19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6988525" y="7681492"/>
              <a:ext cx="538626" cy="421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Shape 196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842090" y="4353868"/>
              <a:ext cx="538626" cy="421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Shape 197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511536" y="7568583"/>
              <a:ext cx="538626" cy="421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Shape 198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54585" y="5843860"/>
              <a:ext cx="538626" cy="421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Shape 199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971661" y="5731966"/>
              <a:ext cx="564257" cy="42874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8" name="Shape 200"/>
            <p:cNvCxnSpPr>
              <a:stCxn id="24" idx="3"/>
            </p:cNvCxnSpPr>
            <p:nvPr/>
          </p:nvCxnSpPr>
          <p:spPr>
            <a:xfrm>
              <a:off x="2807953" y="2627654"/>
              <a:ext cx="1367712" cy="461835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201"/>
            <p:cNvCxnSpPr>
              <a:stCxn id="10" idx="3"/>
            </p:cNvCxnSpPr>
            <p:nvPr/>
          </p:nvCxnSpPr>
          <p:spPr>
            <a:xfrm rot="10800000" flipH="1">
              <a:off x="2825521" y="3485143"/>
              <a:ext cx="1490797" cy="39939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202"/>
            <p:cNvCxnSpPr>
              <a:stCxn id="11" idx="3"/>
            </p:cNvCxnSpPr>
            <p:nvPr/>
          </p:nvCxnSpPr>
          <p:spPr>
            <a:xfrm rot="10800000" flipH="1">
              <a:off x="2843435" y="3715217"/>
              <a:ext cx="1201787" cy="734506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203"/>
            <p:cNvCxnSpPr>
              <a:stCxn id="12" idx="3"/>
            </p:cNvCxnSpPr>
            <p:nvPr/>
          </p:nvCxnSpPr>
          <p:spPr>
            <a:xfrm>
              <a:off x="2630506" y="5963099"/>
              <a:ext cx="212764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204"/>
            <p:cNvCxnSpPr/>
            <p:nvPr/>
          </p:nvCxnSpPr>
          <p:spPr>
            <a:xfrm rot="10800000" flipH="1">
              <a:off x="2651566" y="6265205"/>
              <a:ext cx="953063" cy="30444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205"/>
            <p:cNvCxnSpPr>
              <a:endCxn id="16" idx="1"/>
            </p:cNvCxnSpPr>
            <p:nvPr/>
          </p:nvCxnSpPr>
          <p:spPr>
            <a:xfrm>
              <a:off x="5140505" y="6888153"/>
              <a:ext cx="1474095" cy="905879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206"/>
            <p:cNvCxnSpPr>
              <a:endCxn id="21" idx="1"/>
            </p:cNvCxnSpPr>
            <p:nvPr/>
          </p:nvCxnSpPr>
          <p:spPr>
            <a:xfrm rot="10800000" flipH="1">
              <a:off x="4672565" y="1844889"/>
              <a:ext cx="611423" cy="1670883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207"/>
            <p:cNvCxnSpPr>
              <a:endCxn id="22" idx="1"/>
            </p:cNvCxnSpPr>
            <p:nvPr/>
          </p:nvCxnSpPr>
          <p:spPr>
            <a:xfrm rot="10800000" flipH="1">
              <a:off x="4785482" y="2721026"/>
              <a:ext cx="498506" cy="873928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208"/>
            <p:cNvCxnSpPr>
              <a:endCxn id="23" idx="1"/>
            </p:cNvCxnSpPr>
            <p:nvPr/>
          </p:nvCxnSpPr>
          <p:spPr>
            <a:xfrm rot="10800000" flipH="1">
              <a:off x="4672584" y="3594886"/>
              <a:ext cx="628487" cy="120542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209"/>
            <p:cNvCxnSpPr>
              <a:endCxn id="17" idx="1"/>
            </p:cNvCxnSpPr>
            <p:nvPr/>
          </p:nvCxnSpPr>
          <p:spPr>
            <a:xfrm>
              <a:off x="5394039" y="6814538"/>
              <a:ext cx="1188716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210"/>
            <p:cNvCxnSpPr>
              <a:endCxn id="18" idx="1"/>
            </p:cNvCxnSpPr>
            <p:nvPr/>
          </p:nvCxnSpPr>
          <p:spPr>
            <a:xfrm rot="10800000" flipH="1">
              <a:off x="5677287" y="5848825"/>
              <a:ext cx="904426" cy="376512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Shape 211"/>
            <p:cNvCxnSpPr>
              <a:stCxn id="15" idx="0"/>
            </p:cNvCxnSpPr>
            <p:nvPr/>
          </p:nvCxnSpPr>
          <p:spPr>
            <a:xfrm rot="10800000" flipH="1">
              <a:off x="3809971" y="6888459"/>
              <a:ext cx="862672" cy="434241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Shape 212"/>
            <p:cNvCxnSpPr>
              <a:endCxn id="20" idx="0"/>
            </p:cNvCxnSpPr>
            <p:nvPr/>
          </p:nvCxnSpPr>
          <p:spPr>
            <a:xfrm>
              <a:off x="4939215" y="4594147"/>
              <a:ext cx="665158" cy="18045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Shape 213"/>
            <p:cNvCxnSpPr>
              <a:stCxn id="14" idx="3"/>
            </p:cNvCxnSpPr>
            <p:nvPr/>
          </p:nvCxnSpPr>
          <p:spPr>
            <a:xfrm>
              <a:off x="4156132" y="5397005"/>
              <a:ext cx="319145" cy="451669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4" name="Shape 44"/>
          <p:cNvPicPr preferRelativeResize="0"/>
          <p:nvPr/>
        </p:nvPicPr>
        <p:blipFill rotWithShape="1">
          <a:blip r:embed="rId20">
            <a:alphaModFix/>
          </a:blip>
          <a:srcRect l="6349"/>
          <a:stretch/>
        </p:blipFill>
        <p:spPr>
          <a:xfrm>
            <a:off x="4397" y="2822334"/>
            <a:ext cx="1225061" cy="190353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>
            <a:spLocks noGrp="1"/>
          </p:cNvSpPr>
          <p:nvPr>
            <p:ph type="body" idx="4294967295"/>
          </p:nvPr>
        </p:nvSpPr>
        <p:spPr>
          <a:xfrm>
            <a:off x="4797861" y="1458936"/>
            <a:ext cx="3570699" cy="44183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indent="-146094">
              <a:buSzPct val="100000"/>
            </a:pPr>
            <a:r>
              <a:rPr lang="ru-RU" sz="1300" dirty="0" smtClean="0">
                <a:latin typeface="+mn-lt"/>
              </a:rPr>
              <a:t>Мы </a:t>
            </a:r>
            <a:r>
              <a:rPr lang="ru-RU" sz="1300" dirty="0">
                <a:latin typeface="+mn-lt"/>
              </a:rPr>
              <a:t>находим и поддерживаем </a:t>
            </a:r>
            <a:r>
              <a:rPr lang="ru-RU" sz="13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Героев Перемен</a:t>
            </a:r>
            <a:r>
              <a:rPr lang="ru-RU" sz="1300" dirty="0">
                <a:latin typeface="+mn-lt"/>
              </a:rPr>
              <a:t> - социальных предпринимателей с инновационными идеями, которые решают самые острые проблемы детства. Мы помогаем предпринимателям развивать их идеи, предоставляя им начальное финансирование, доступ к бизнес сообществу и контакты с единомышленниками по всему миру. </a:t>
            </a:r>
          </a:p>
          <a:p>
            <a:pPr indent="-146094">
              <a:buSzPct val="100000"/>
            </a:pPr>
            <a:r>
              <a:rPr lang="ru-RU" sz="1300" dirty="0">
                <a:latin typeface="+mn-lt"/>
              </a:rPr>
              <a:t>Фонд начал работу в 2010 году в Швеции, а сейчас мы представлены в </a:t>
            </a:r>
            <a:r>
              <a:rPr lang="ru-RU" sz="13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17 странах </a:t>
            </a:r>
            <a:r>
              <a:rPr lang="ru-RU" sz="1300" dirty="0">
                <a:latin typeface="+mn-lt"/>
              </a:rPr>
              <a:t>на трех континентах и </a:t>
            </a:r>
            <a:r>
              <a:rPr lang="ru-RU" sz="1300" dirty="0" smtClean="0">
                <a:latin typeface="+mn-lt"/>
              </a:rPr>
              <a:t>поддерж</a:t>
            </a:r>
            <a:r>
              <a:rPr lang="ru-RU" sz="1300" dirty="0" smtClean="0">
                <a:latin typeface="+mn-lt"/>
              </a:rPr>
              <a:t>али</a:t>
            </a:r>
            <a:r>
              <a:rPr lang="ru-RU" sz="1300" dirty="0" smtClean="0">
                <a:latin typeface="+mn-lt"/>
              </a:rPr>
              <a:t> </a:t>
            </a:r>
            <a:r>
              <a:rPr lang="ru-RU" sz="13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133</a:t>
            </a:r>
            <a:r>
              <a:rPr lang="ru-RU" sz="1300" dirty="0" smtClean="0">
                <a:latin typeface="+mn-lt"/>
              </a:rPr>
              <a:t> </a:t>
            </a:r>
            <a:r>
              <a:rPr lang="ru-RU" sz="1300" dirty="0">
                <a:latin typeface="+mn-lt"/>
              </a:rPr>
              <a:t>социальных </a:t>
            </a:r>
            <a:r>
              <a:rPr lang="ru-RU" sz="1300" dirty="0" smtClean="0">
                <a:latin typeface="+mn-lt"/>
              </a:rPr>
              <a:t>предпринимателя, </a:t>
            </a:r>
            <a:r>
              <a:rPr lang="ru-RU" sz="1300" dirty="0">
                <a:latin typeface="+mn-lt"/>
              </a:rPr>
              <a:t>из них </a:t>
            </a:r>
            <a:r>
              <a:rPr lang="ru-RU" sz="13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5</a:t>
            </a:r>
            <a:r>
              <a:rPr lang="ru-RU" sz="1300" dirty="0">
                <a:latin typeface="+mn-lt"/>
              </a:rPr>
              <a:t> в </a:t>
            </a:r>
            <a:r>
              <a:rPr lang="ru-RU" sz="1300" dirty="0" smtClean="0">
                <a:latin typeface="+mn-lt"/>
              </a:rPr>
              <a:t>Казахстане, где </a:t>
            </a:r>
            <a:r>
              <a:rPr lang="ru-RU" sz="1300" dirty="0">
                <a:latin typeface="+mn-lt"/>
              </a:rPr>
              <a:t>Фонд начал работу в 2013 году</a:t>
            </a:r>
            <a:r>
              <a:rPr lang="ru-RU" sz="1300" dirty="0" smtClean="0">
                <a:latin typeface="+mn-lt"/>
              </a:rPr>
              <a:t>.</a:t>
            </a:r>
          </a:p>
          <a:p>
            <a:pPr indent="-146094">
              <a:buSzPct val="100000"/>
            </a:pPr>
            <a:r>
              <a:rPr lang="ru-RU" sz="1300" dirty="0">
                <a:latin typeface="+mn-lt"/>
              </a:rPr>
              <a:t>Мы поддерживаем социальных предпринимателей от стадии идеи до стадии социального воздействия, используя программу развития </a:t>
            </a:r>
            <a:r>
              <a:rPr lang="ru-RU" sz="13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Инкубатор</a:t>
            </a:r>
            <a:r>
              <a:rPr lang="ru-RU" sz="1300" dirty="0">
                <a:latin typeface="+mn-lt"/>
              </a:rPr>
              <a:t>. </a:t>
            </a:r>
            <a:endParaRPr lang="ru-RU" sz="1300" dirty="0" smtClean="0">
              <a:latin typeface="+mn-lt"/>
            </a:endParaRPr>
          </a:p>
          <a:p>
            <a:pPr indent="-146094">
              <a:buSzPct val="100000"/>
            </a:pPr>
            <a:r>
              <a:rPr lang="ru-RU" sz="1300" dirty="0">
                <a:solidFill>
                  <a:schemeClr val="dk1"/>
                </a:solidFill>
                <a:latin typeface="+mn-lt"/>
                <a:sym typeface="Arial"/>
              </a:rPr>
              <a:t>Социальные предприниматели работают с широким спектром актуальных вопросов, включая образование и здравоохранение, и создают решения, охватывающие </a:t>
            </a:r>
            <a:r>
              <a:rPr lang="ru-RU" sz="13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Arial"/>
              </a:rPr>
              <a:t>около </a:t>
            </a:r>
            <a:r>
              <a:rPr lang="ru-RU" sz="1300" dirty="0">
                <a:solidFill>
                  <a:schemeClr val="accent6">
                    <a:lumMod val="75000"/>
                  </a:schemeClr>
                </a:solidFill>
                <a:latin typeface="+mn-lt"/>
                <a:sym typeface="Arial"/>
              </a:rPr>
              <a:t>1 млн. </a:t>
            </a:r>
            <a:r>
              <a:rPr lang="ru-RU" sz="13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Arial"/>
              </a:rPr>
              <a:t>детей ежегодно</a:t>
            </a:r>
            <a:r>
              <a:rPr lang="ru-RU" sz="1300" dirty="0" smtClean="0">
                <a:solidFill>
                  <a:schemeClr val="dk1"/>
                </a:solidFill>
                <a:latin typeface="+mn-lt"/>
                <a:sym typeface="Arial"/>
              </a:rPr>
              <a:t>.</a:t>
            </a:r>
            <a:endParaRPr lang="ru-RU" sz="1300" dirty="0">
              <a:solidFill>
                <a:schemeClr val="dk1"/>
              </a:solidFill>
              <a:latin typeface="+mn-lt"/>
              <a:sym typeface="Arial"/>
            </a:endParaRPr>
          </a:p>
        </p:txBody>
      </p:sp>
      <p:sp>
        <p:nvSpPr>
          <p:cNvPr id="62" name="Shape 47"/>
          <p:cNvSpPr txBox="1">
            <a:spLocks noGrp="1"/>
          </p:cNvSpPr>
          <p:nvPr>
            <p:ph type="body" idx="4294967295"/>
          </p:nvPr>
        </p:nvSpPr>
        <p:spPr>
          <a:xfrm>
            <a:off x="1008794" y="4531090"/>
            <a:ext cx="3557047" cy="15688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71450" lvl="0" indent="-171450">
              <a:spcBef>
                <a:spcPts val="800"/>
              </a:spcBef>
              <a:buSzPct val="100000"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sym typeface="Arial"/>
              </a:rPr>
              <a:t>Reach for Change (R4C)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+mn-lt"/>
                <a:sym typeface="Arial"/>
              </a:rPr>
              <a:t>, или Навстречу переменам</a:t>
            </a:r>
            <a:r>
              <a:rPr lang="ru-RU" sz="1400" dirty="0">
                <a:solidFill>
                  <a:schemeClr val="dk1"/>
                </a:solidFill>
                <a:latin typeface="+mn-lt"/>
                <a:sym typeface="Arial"/>
              </a:rPr>
              <a:t>, - это международная независимая некоммерческая организация</a:t>
            </a:r>
            <a:r>
              <a:rPr lang="en-US" sz="1400" dirty="0">
                <a:solidFill>
                  <a:schemeClr val="dk1"/>
                </a:solidFill>
                <a:latin typeface="+mn-lt"/>
                <a:sym typeface="Arial"/>
              </a:rPr>
              <a:t> </a:t>
            </a:r>
            <a:r>
              <a:rPr lang="ru-RU" sz="1400" dirty="0">
                <a:solidFill>
                  <a:schemeClr val="dk1"/>
                </a:solidFill>
                <a:latin typeface="+mn-lt"/>
                <a:sym typeface="Arial"/>
              </a:rPr>
              <a:t>родом из Швеции</a:t>
            </a:r>
            <a:r>
              <a:rPr lang="ru-RU" sz="1400" dirty="0">
                <a:solidFill>
                  <a:schemeClr val="dk1"/>
                </a:solidFill>
                <a:latin typeface="+mn-lt"/>
              </a:rPr>
              <a:t>, </a:t>
            </a:r>
            <a:r>
              <a:rPr lang="ru-RU" sz="1400" dirty="0">
                <a:latin typeface="+mn-lt"/>
              </a:rPr>
              <a:t>основанная группой компаний </a:t>
            </a:r>
            <a:r>
              <a:rPr lang="ru-RU" sz="1400" dirty="0" err="1">
                <a:latin typeface="+mn-lt"/>
              </a:rPr>
              <a:t>Kinnevik</a:t>
            </a:r>
            <a:r>
              <a:rPr lang="ru-RU" sz="1400" dirty="0">
                <a:latin typeface="+mn-lt"/>
              </a:rPr>
              <a:t> и Сарой </a:t>
            </a:r>
            <a:r>
              <a:rPr lang="ru-RU" sz="1400" dirty="0" err="1">
                <a:latin typeface="+mn-lt"/>
              </a:rPr>
              <a:t>Дамбер</a:t>
            </a:r>
            <a:r>
              <a:rPr lang="ru-RU" sz="1400" dirty="0">
                <a:latin typeface="+mn-lt"/>
              </a:rPr>
              <a:t>, чтобы сделать мир для детей лучше. </a:t>
            </a:r>
          </a:p>
          <a:p>
            <a:pPr marL="171450" indent="-171450">
              <a:spcBef>
                <a:spcPts val="800"/>
              </a:spcBef>
              <a:buSzPct val="100000"/>
            </a:pPr>
            <a:endParaRPr lang="en-US" sz="1400" dirty="0" smtClean="0">
              <a:latin typeface="+mn-lt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62" y="6205499"/>
            <a:ext cx="1654318" cy="463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12928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14480" y="357166"/>
            <a:ext cx="5715040" cy="453708"/>
          </a:xfrm>
          <a:prstGeom prst="rect">
            <a:avLst/>
          </a:prstGeom>
          <a:ln/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Reach for Change </a:t>
            </a:r>
            <a:r>
              <a:rPr lang="ru-RU" sz="28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8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азахстане</a:t>
            </a:r>
            <a:endParaRPr lang="ru-RU" sz="28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642910" y="1142984"/>
            <a:ext cx="7286676" cy="4857784"/>
          </a:xfrm>
          <a:prstGeom prst="rect">
            <a:avLst/>
          </a:prstGeom>
          <a:ln/>
        </p:spPr>
        <p:txBody>
          <a:bodyPr lIns="0" tIns="47520" rIns="0" bIns="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Открыт 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2013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поддержке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Tele2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Казахстан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Проведено 2 конкурса для социальных предпринимателей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2013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2014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гг.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Выбраны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победителей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Алия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рхарова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леся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угаева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Турганжан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Касымов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Анна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елепова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Ерлан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умискалиев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настоящее время в программе Инкубатор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социальных предпринимателя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Конкурс для социальных предпринимателей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года открыт 16 мая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48375"/>
            <a:ext cx="2266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4294967295"/>
          </p:nvPr>
        </p:nvSpPr>
        <p:spPr>
          <a:xfrm>
            <a:off x="458213" y="1635318"/>
            <a:ext cx="8229201" cy="29546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34859" indent="-134859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-RU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Предприниматель с сильным желанием создать положительное социальное изменение</a:t>
            </a: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….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4859" indent="-41072">
              <a:spcBef>
                <a:spcPts val="295"/>
              </a:spcBef>
              <a:buClr>
                <a:schemeClr val="dk1"/>
              </a:buClr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4859" indent="-41072">
              <a:spcBef>
                <a:spcPts val="295"/>
              </a:spcBef>
              <a:buClr>
                <a:schemeClr val="dk1"/>
              </a:buClr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4859" indent="-41072">
              <a:spcBef>
                <a:spcPts val="295"/>
              </a:spcBef>
              <a:buClr>
                <a:schemeClr val="dk1"/>
              </a:buClr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4859" indent="-134859">
              <a:spcBef>
                <a:spcPts val="295"/>
              </a:spcBef>
              <a:buClr>
                <a:schemeClr val="dk1"/>
              </a:buClr>
              <a:buSzPct val="100000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</a:t>
            </a:r>
            <a:r>
              <a:rPr lang="ru-RU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которого есть инновационное и захватывающее решение</a:t>
            </a: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134859" indent="-41072">
              <a:spcBef>
                <a:spcPts val="295"/>
              </a:spcBef>
              <a:buClr>
                <a:schemeClr val="dk1"/>
              </a:buClr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4859" indent="-41072">
              <a:spcBef>
                <a:spcPts val="295"/>
              </a:spcBef>
              <a:buClr>
                <a:schemeClr val="dk1"/>
              </a:buClr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4859" indent="-41072">
              <a:spcBef>
                <a:spcPts val="295"/>
              </a:spcBef>
              <a:buClr>
                <a:schemeClr val="dk1"/>
              </a:buClr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4859" indent="-41072">
              <a:spcBef>
                <a:spcPts val="295"/>
              </a:spcBef>
              <a:buClr>
                <a:schemeClr val="dk1"/>
              </a:buClr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4859" indent="-134859">
              <a:spcBef>
                <a:spcPts val="295"/>
              </a:spcBef>
              <a:buClr>
                <a:schemeClr val="dk1"/>
              </a:buClr>
              <a:buSzPct val="100000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</a:t>
            </a:r>
            <a:r>
              <a:rPr lang="ru-RU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острой социальной проблемы </a:t>
            </a: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1600" dirty="0" smtClean="0"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нашем случае, улучшить жизнь детей</a:t>
            </a: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433258" y="527733"/>
            <a:ext cx="8254156" cy="9539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EC008C"/>
              </a:buClr>
              <a:buSzPct val="25000"/>
            </a:pPr>
            <a:r>
              <a:rPr lang="ru-RU" sz="1939" dirty="0" smtClean="0">
                <a:latin typeface="Arial"/>
                <a:ea typeface="Arial"/>
                <a:cs typeface="Arial"/>
                <a:sym typeface="Arial"/>
              </a:rPr>
              <a:t>Для нас социальный предприниматель - это человек, создающий </a:t>
            </a:r>
            <a:r>
              <a:rPr lang="ru-RU" sz="1939" dirty="0" err="1" smtClean="0">
                <a:latin typeface="Arial"/>
                <a:ea typeface="Arial"/>
                <a:cs typeface="Arial"/>
                <a:sym typeface="Arial"/>
              </a:rPr>
              <a:t>стартап</a:t>
            </a:r>
            <a:r>
              <a:rPr lang="ru-RU" sz="1939" dirty="0" smtClean="0">
                <a:latin typeface="Arial"/>
                <a:ea typeface="Arial"/>
                <a:cs typeface="Arial"/>
                <a:sym typeface="Arial"/>
              </a:rPr>
              <a:t>, чтобы решить социальную проблему (в нашем случае, улучшить жизнь детей)</a:t>
            </a:r>
            <a:endParaRPr lang="en-US" sz="1939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4294967295"/>
          </p:nvPr>
        </p:nvSpPr>
        <p:spPr>
          <a:xfrm>
            <a:off x="478916" y="6034103"/>
            <a:ext cx="753088" cy="217094"/>
          </a:xfrm>
          <a:prstGeom prst="rect">
            <a:avLst/>
          </a:prstGeom>
          <a:noFill/>
          <a:ln>
            <a:noFill/>
          </a:ln>
        </p:spPr>
        <p:txBody>
          <a:bodyPr lIns="88362" tIns="44192" rIns="88362" bIns="44192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831">
                <a:solidFill>
                  <a:srgbClr val="888888"/>
                </a:solidFill>
              </a:rPr>
              <a:pPr>
                <a:buSzPct val="25000"/>
              </a:pPr>
              <a:t>4</a:t>
            </a:fld>
            <a:endParaRPr lang="en-US" sz="831">
              <a:solidFill>
                <a:srgbClr val="888888"/>
              </a:solidFill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3055656" y="3345343"/>
            <a:ext cx="1802176" cy="865118"/>
          </a:xfrm>
          <a:prstGeom prst="horizontalScroll">
            <a:avLst>
              <a:gd name="adj" fmla="val 12500"/>
            </a:avLst>
          </a:prstGeom>
          <a:solidFill>
            <a:srgbClr val="CC006A"/>
          </a:soli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2123" tIns="31062" rIns="62123" bIns="31062" anchor="ctr" anchorCtr="0">
            <a:noAutofit/>
          </a:bodyPr>
          <a:lstStyle/>
          <a:p>
            <a:pPr algn="ctr">
              <a:buSzPct val="25000"/>
            </a:pPr>
            <a:r>
              <a:rPr lang="ru-RU" sz="1477" dirty="0" smtClean="0">
                <a:solidFill>
                  <a:schemeClr val="lt1"/>
                </a:solidFill>
              </a:rPr>
              <a:t>измеримое</a:t>
            </a:r>
            <a:endParaRPr lang="en-US" sz="1477" dirty="0">
              <a:solidFill>
                <a:schemeClr val="lt1"/>
              </a:solidFill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5262956" y="3345343"/>
            <a:ext cx="1802176" cy="865118"/>
          </a:xfrm>
          <a:prstGeom prst="horizontalScroll">
            <a:avLst>
              <a:gd name="adj" fmla="val 12500"/>
            </a:avLst>
          </a:prstGeom>
          <a:solidFill>
            <a:srgbClr val="CC006A"/>
          </a:soli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2123" tIns="31062" rIns="62123" bIns="31062" anchor="ctr" anchorCtr="0">
            <a:noAutofit/>
          </a:bodyPr>
          <a:lstStyle/>
          <a:p>
            <a:pPr algn="ctr">
              <a:buSzPct val="25000"/>
            </a:pPr>
            <a:r>
              <a:rPr lang="ru-RU" sz="1477" dirty="0">
                <a:solidFill>
                  <a:schemeClr val="lt1"/>
                </a:solidFill>
              </a:rPr>
              <a:t>у</a:t>
            </a:r>
            <a:r>
              <a:rPr lang="ru-RU" sz="1477" dirty="0" smtClean="0">
                <a:solidFill>
                  <a:schemeClr val="lt1"/>
                </a:solidFill>
              </a:rPr>
              <a:t>стойчивая модель прибыли</a:t>
            </a:r>
            <a:endParaRPr lang="en-US" sz="1477" dirty="0">
              <a:solidFill>
                <a:schemeClr val="lt1"/>
              </a:solidFill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848354" y="3345343"/>
            <a:ext cx="1802176" cy="865118"/>
          </a:xfrm>
          <a:prstGeom prst="horizontalScroll">
            <a:avLst>
              <a:gd name="adj" fmla="val 12500"/>
            </a:avLst>
          </a:prstGeom>
          <a:solidFill>
            <a:srgbClr val="CC006A"/>
          </a:soli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2123" tIns="31062" rIns="62123" bIns="31062" anchor="ctr" anchorCtr="0">
            <a:noAutofit/>
          </a:bodyPr>
          <a:lstStyle/>
          <a:p>
            <a:pPr algn="ctr">
              <a:buSzPct val="25000"/>
            </a:pPr>
            <a:r>
              <a:rPr lang="ru-RU" sz="1477" dirty="0" smtClean="0">
                <a:solidFill>
                  <a:schemeClr val="lt1"/>
                </a:solidFill>
              </a:rPr>
              <a:t>осуществимое</a:t>
            </a:r>
            <a:endParaRPr lang="en-US" sz="1477" dirty="0">
              <a:solidFill>
                <a:schemeClr val="lt1"/>
              </a:solidFill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848354" y="4743654"/>
            <a:ext cx="1802176" cy="865118"/>
          </a:xfrm>
          <a:prstGeom prst="horizontalScroll">
            <a:avLst>
              <a:gd name="adj" fmla="val 12500"/>
            </a:avLst>
          </a:prstGeom>
          <a:solidFill>
            <a:srgbClr val="CC006A"/>
          </a:soli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2123" tIns="31062" rIns="62123" bIns="31062" anchor="ctr" anchorCtr="0">
            <a:noAutofit/>
          </a:bodyPr>
          <a:lstStyle/>
          <a:p>
            <a:pPr algn="ctr">
              <a:buSzPct val="25000"/>
            </a:pPr>
            <a:r>
              <a:rPr lang="ru-RU" sz="1477" dirty="0" smtClean="0">
                <a:solidFill>
                  <a:schemeClr val="lt1"/>
                </a:solidFill>
              </a:rPr>
              <a:t>Помогает определенным людям</a:t>
            </a:r>
            <a:endParaRPr lang="en-US" sz="1477" dirty="0">
              <a:solidFill>
                <a:schemeClr val="lt1"/>
              </a:solidFill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3055656" y="2059826"/>
            <a:ext cx="1802176" cy="865118"/>
          </a:xfrm>
          <a:prstGeom prst="horizontalScroll">
            <a:avLst>
              <a:gd name="adj" fmla="val 12500"/>
            </a:avLst>
          </a:prstGeom>
          <a:solidFill>
            <a:srgbClr val="CC006A"/>
          </a:soli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2123" tIns="31062" rIns="62123" bIns="31062" anchor="ctr" anchorCtr="0">
            <a:noAutofit/>
          </a:bodyPr>
          <a:lstStyle/>
          <a:p>
            <a:pPr algn="ctr">
              <a:buSzPct val="25000"/>
            </a:pPr>
            <a:r>
              <a:rPr lang="ru-RU" sz="1477" dirty="0" smtClean="0">
                <a:solidFill>
                  <a:schemeClr val="lt1"/>
                </a:solidFill>
              </a:rPr>
              <a:t>смелый</a:t>
            </a:r>
            <a:endParaRPr lang="en-US" sz="1477" dirty="0">
              <a:solidFill>
                <a:schemeClr val="lt1"/>
              </a:solidFill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5262956" y="2006348"/>
            <a:ext cx="1802176" cy="865118"/>
          </a:xfrm>
          <a:prstGeom prst="horizontalScroll">
            <a:avLst>
              <a:gd name="adj" fmla="val 12500"/>
            </a:avLst>
          </a:prstGeom>
          <a:solidFill>
            <a:srgbClr val="CC006A"/>
          </a:soli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2123" tIns="31062" rIns="62123" bIns="31062" anchor="ctr" anchorCtr="0">
            <a:noAutofit/>
          </a:bodyPr>
          <a:lstStyle/>
          <a:p>
            <a:pPr algn="ctr">
              <a:buSzPct val="25000"/>
            </a:pPr>
            <a:r>
              <a:rPr lang="ru-RU" sz="1477" dirty="0" smtClean="0">
                <a:solidFill>
                  <a:schemeClr val="lt1"/>
                </a:solidFill>
              </a:rPr>
              <a:t>страстный</a:t>
            </a:r>
            <a:endParaRPr lang="en-US" sz="1477" dirty="0">
              <a:solidFill>
                <a:schemeClr val="lt1"/>
              </a:solidFill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848354" y="2059826"/>
            <a:ext cx="1802176" cy="865118"/>
          </a:xfrm>
          <a:prstGeom prst="horizontalScroll">
            <a:avLst>
              <a:gd name="adj" fmla="val 12500"/>
            </a:avLst>
          </a:prstGeom>
          <a:solidFill>
            <a:srgbClr val="CC006A"/>
          </a:soli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2123" tIns="31062" rIns="62123" bIns="31062" anchor="ctr" anchorCtr="0">
            <a:noAutofit/>
          </a:bodyPr>
          <a:lstStyle/>
          <a:p>
            <a:pPr algn="ctr">
              <a:buSzPct val="25000"/>
            </a:pPr>
            <a:r>
              <a:rPr lang="ru-RU" sz="1477" dirty="0" smtClean="0">
                <a:solidFill>
                  <a:schemeClr val="lt1"/>
                </a:solidFill>
              </a:rPr>
              <a:t>умный</a:t>
            </a:r>
            <a:endParaRPr lang="en-US" sz="1477" dirty="0">
              <a:solidFill>
                <a:schemeClr val="lt1"/>
              </a:solidFill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3055656" y="4743654"/>
            <a:ext cx="1802176" cy="865118"/>
          </a:xfrm>
          <a:prstGeom prst="horizontalScroll">
            <a:avLst>
              <a:gd name="adj" fmla="val 12500"/>
            </a:avLst>
          </a:prstGeom>
          <a:solidFill>
            <a:srgbClr val="CC006A"/>
          </a:soli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2123" tIns="31062" rIns="62123" bIns="31062" anchor="ctr" anchorCtr="0">
            <a:noAutofit/>
          </a:bodyPr>
          <a:lstStyle/>
          <a:p>
            <a:pPr algn="ctr">
              <a:buSzPct val="25000"/>
            </a:pPr>
            <a:r>
              <a:rPr lang="ru-RU" sz="1477" dirty="0" smtClean="0">
                <a:solidFill>
                  <a:schemeClr val="lt1"/>
                </a:solidFill>
              </a:rPr>
              <a:t>Помогает изменить систему</a:t>
            </a:r>
            <a:endParaRPr lang="en-US" sz="1477" dirty="0">
              <a:solidFill>
                <a:schemeClr val="lt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62" y="6205499"/>
            <a:ext cx="1654318" cy="463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38188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ctrTitle"/>
          </p:nvPr>
        </p:nvSpPr>
        <p:spPr>
          <a:xfrm>
            <a:off x="458214" y="528131"/>
            <a:ext cx="7982220" cy="5966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EC008C"/>
              </a:buClr>
              <a:buSzPct val="25000"/>
            </a:pPr>
            <a:r>
              <a:rPr lang="ru-RU" sz="1939" dirty="0" smtClean="0">
                <a:latin typeface="Arial"/>
                <a:ea typeface="Arial"/>
                <a:cs typeface="Arial"/>
                <a:sym typeface="Arial"/>
              </a:rPr>
              <a:t>Вместе с партнерами</a:t>
            </a:r>
            <a:r>
              <a:rPr lang="en-US" sz="1939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39" dirty="0">
                <a:latin typeface="Arial"/>
                <a:ea typeface="Arial"/>
                <a:cs typeface="Arial"/>
                <a:sym typeface="Arial"/>
              </a:rPr>
              <a:t>Reach for Change </a:t>
            </a:r>
            <a:r>
              <a:rPr lang="ru-RU" sz="1939" dirty="0" smtClean="0">
                <a:latin typeface="Arial"/>
                <a:ea typeface="Arial"/>
                <a:cs typeface="Arial"/>
                <a:sym typeface="Arial"/>
              </a:rPr>
              <a:t>помогает строить сильные социальные организации, которые, в свою очередь, улучшают жизнь детей</a:t>
            </a:r>
            <a:endParaRPr lang="en-US" sz="1939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sldNum" idx="4294967295"/>
          </p:nvPr>
        </p:nvSpPr>
        <p:spPr>
          <a:xfrm>
            <a:off x="478916" y="6034103"/>
            <a:ext cx="753088" cy="217094"/>
          </a:xfrm>
          <a:prstGeom prst="rect">
            <a:avLst/>
          </a:prstGeom>
          <a:noFill/>
          <a:ln>
            <a:noFill/>
          </a:ln>
        </p:spPr>
        <p:txBody>
          <a:bodyPr lIns="88362" tIns="44192" rIns="88362" bIns="44192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831">
                <a:solidFill>
                  <a:srgbClr val="888888"/>
                </a:solidFill>
              </a:rPr>
              <a:pPr>
                <a:buSzPct val="25000"/>
              </a:pPr>
              <a:t>5</a:t>
            </a:fld>
            <a:endParaRPr lang="en-US" sz="831">
              <a:solidFill>
                <a:srgbClr val="888888"/>
              </a:solidFill>
            </a:endParaRPr>
          </a:p>
        </p:txBody>
      </p:sp>
      <p:cxnSp>
        <p:nvCxnSpPr>
          <p:cNvPr id="273" name="Shape 273"/>
          <p:cNvCxnSpPr/>
          <p:nvPr/>
        </p:nvCxnSpPr>
        <p:spPr>
          <a:xfrm flipH="1">
            <a:off x="6107724" y="2010508"/>
            <a:ext cx="11722" cy="403273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74" name="Shape 274"/>
          <p:cNvCxnSpPr/>
          <p:nvPr/>
        </p:nvCxnSpPr>
        <p:spPr>
          <a:xfrm flipH="1">
            <a:off x="3915508" y="1998785"/>
            <a:ext cx="11722" cy="403273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75" name="Shape 275"/>
          <p:cNvCxnSpPr/>
          <p:nvPr/>
        </p:nvCxnSpPr>
        <p:spPr>
          <a:xfrm flipH="1">
            <a:off x="1957754" y="1998785"/>
            <a:ext cx="11722" cy="403273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6" name="Shape 276"/>
          <p:cNvSpPr/>
          <p:nvPr/>
        </p:nvSpPr>
        <p:spPr>
          <a:xfrm>
            <a:off x="4451473" y="2319192"/>
            <a:ext cx="2434125" cy="2228961"/>
          </a:xfrm>
          <a:prstGeom prst="ellipse">
            <a:avLst/>
          </a:prstGeom>
          <a:noFill/>
          <a:ln>
            <a:noFill/>
          </a:ln>
        </p:spPr>
        <p:txBody>
          <a:bodyPr lIns="62100" tIns="31038" rIns="62100" bIns="31038" anchor="ctr" anchorCtr="0">
            <a:noAutofit/>
          </a:bodyPr>
          <a:lstStyle/>
          <a:p>
            <a:pPr algn="ctr"/>
            <a:endParaRPr sz="1754">
              <a:solidFill>
                <a:schemeClr val="lt1"/>
              </a:solidFill>
            </a:endParaRP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 r="58511"/>
          <a:stretch/>
        </p:blipFill>
        <p:spPr>
          <a:xfrm>
            <a:off x="2412325" y="3346939"/>
            <a:ext cx="1175946" cy="107852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/>
          <p:nvPr/>
        </p:nvSpPr>
        <p:spPr>
          <a:xfrm>
            <a:off x="3653352" y="3294817"/>
            <a:ext cx="754525" cy="56793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D008B"/>
              </a:gs>
              <a:gs pos="100000">
                <a:srgbClr val="FFB7E1"/>
              </a:gs>
            </a:gsLst>
            <a:lin ang="16200000" scaled="0"/>
          </a:gra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1938" tIns="30969" rIns="61938" bIns="30969" anchor="ctr" anchorCtr="0">
            <a:noAutofit/>
          </a:bodyPr>
          <a:lstStyle/>
          <a:p>
            <a:pPr algn="ctr"/>
            <a:endParaRPr sz="738">
              <a:solidFill>
                <a:schemeClr val="lt1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1617787" y="2994414"/>
            <a:ext cx="772147" cy="60725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D008B"/>
              </a:gs>
              <a:gs pos="100000">
                <a:srgbClr val="FFB7E1"/>
              </a:gs>
            </a:gsLst>
            <a:lin ang="16200000" scaled="0"/>
          </a:gra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1938" tIns="30969" rIns="61938" bIns="30969" anchor="ctr" anchorCtr="0">
            <a:noAutofit/>
          </a:bodyPr>
          <a:lstStyle/>
          <a:p>
            <a:pPr algn="ctr">
              <a:buSzPct val="25000"/>
            </a:pPr>
            <a:r>
              <a:rPr lang="en-US" sz="738">
                <a:solidFill>
                  <a:schemeClr val="lt1"/>
                </a:solidFill>
              </a:rPr>
              <a:t>Funds</a:t>
            </a:r>
          </a:p>
        </p:txBody>
      </p:sp>
      <p:sp>
        <p:nvSpPr>
          <p:cNvPr id="280" name="Shape 280"/>
          <p:cNvSpPr/>
          <p:nvPr/>
        </p:nvSpPr>
        <p:spPr>
          <a:xfrm>
            <a:off x="3643011" y="3908781"/>
            <a:ext cx="762102" cy="59874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D008B"/>
              </a:gs>
              <a:gs pos="100000">
                <a:srgbClr val="FFB7E1"/>
              </a:gs>
            </a:gsLst>
            <a:lin ang="16200000" scaled="0"/>
          </a:gra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1938" tIns="30969" rIns="0" bIns="30969" anchor="ctr" anchorCtr="0">
            <a:noAutofit/>
          </a:bodyPr>
          <a:lstStyle/>
          <a:p>
            <a:pPr algn="ctr">
              <a:buSzPct val="25000"/>
            </a:pPr>
            <a:r>
              <a:rPr lang="en-US" sz="738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281" name="Shape 281"/>
          <p:cNvSpPr/>
          <p:nvPr/>
        </p:nvSpPr>
        <p:spPr>
          <a:xfrm>
            <a:off x="3657600" y="2713893"/>
            <a:ext cx="738553" cy="562707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D008B"/>
              </a:gs>
              <a:gs pos="100000">
                <a:srgbClr val="FFB7E1"/>
              </a:gs>
            </a:gsLst>
            <a:lin ang="16200000" scaled="0"/>
          </a:gra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1938" tIns="30969" rIns="61938" bIns="30969" anchor="ctr" anchorCtr="0">
            <a:noAutofit/>
          </a:bodyPr>
          <a:lstStyle/>
          <a:p>
            <a:pPr algn="ctr">
              <a:buSzPct val="25000"/>
            </a:pPr>
            <a:r>
              <a:rPr lang="en-US" sz="738">
                <a:solidFill>
                  <a:schemeClr val="lt1"/>
                </a:solidFill>
              </a:rPr>
              <a:t>Seed funding</a:t>
            </a:r>
          </a:p>
        </p:txBody>
      </p:sp>
      <p:grpSp>
        <p:nvGrpSpPr>
          <p:cNvPr id="282" name="Shape 282"/>
          <p:cNvGrpSpPr/>
          <p:nvPr/>
        </p:nvGrpSpPr>
        <p:grpSpPr>
          <a:xfrm>
            <a:off x="4355776" y="2356741"/>
            <a:ext cx="1424056" cy="2993212"/>
            <a:chOff x="2610152" y="4494441"/>
            <a:chExt cx="1512085" cy="2958787"/>
          </a:xfrm>
        </p:grpSpPr>
        <p:pic>
          <p:nvPicPr>
            <p:cNvPr id="283" name="Shape 28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23978" y="7066489"/>
              <a:ext cx="1196635" cy="38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Shape 28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69616" y="4921689"/>
              <a:ext cx="534168" cy="5341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Shape 28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826722" y="6357423"/>
              <a:ext cx="794321" cy="2541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Shape 28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66549" y="4535910"/>
              <a:ext cx="792338" cy="2535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Shape 28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774641" y="5450321"/>
              <a:ext cx="1272203" cy="4953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Shape 28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327917" y="5100794"/>
              <a:ext cx="794321" cy="215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Shape 28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610152" y="4494441"/>
              <a:ext cx="477523" cy="3730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Shape 29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778800" y="5872219"/>
              <a:ext cx="818130" cy="423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Shape 29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836767" y="6674193"/>
              <a:ext cx="421074" cy="370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Shape 29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385505" y="6656814"/>
              <a:ext cx="464499" cy="406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Shape 29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601950" y="5921132"/>
              <a:ext cx="440596" cy="3916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4" name="Shape 294"/>
          <p:cNvSpPr/>
          <p:nvPr/>
        </p:nvSpPr>
        <p:spPr>
          <a:xfrm>
            <a:off x="71837" y="2356331"/>
            <a:ext cx="1704157" cy="3016634"/>
          </a:xfrm>
          <a:prstGeom prst="rect">
            <a:avLst/>
          </a:prstGeom>
          <a:noFill/>
          <a:ln>
            <a:noFill/>
          </a:ln>
        </p:spPr>
        <p:txBody>
          <a:bodyPr lIns="59308" tIns="29654" rIns="59308" bIns="29654" anchor="ctr" anchorCtr="0">
            <a:noAutofit/>
          </a:bodyPr>
          <a:lstStyle/>
          <a:p>
            <a:pPr algn="ctr"/>
            <a:endParaRPr sz="1754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7289" y="2690887"/>
            <a:ext cx="1791136" cy="56885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/>
        </p:nvSpPr>
        <p:spPr>
          <a:xfrm>
            <a:off x="510541" y="1702177"/>
            <a:ext cx="1876213" cy="275635"/>
          </a:xfrm>
          <a:prstGeom prst="rect">
            <a:avLst/>
          </a:prstGeom>
          <a:noFill/>
          <a:ln>
            <a:noFill/>
          </a:ln>
        </p:spPr>
        <p:txBody>
          <a:bodyPr lIns="61938" tIns="30969" rIns="61938" bIns="30969" anchor="t" anchorCtr="0">
            <a:noAutofit/>
          </a:bodyPr>
          <a:lstStyle/>
          <a:p>
            <a:pPr>
              <a:buSzPct val="25000"/>
            </a:pPr>
            <a:r>
              <a:rPr lang="ru-RU" sz="1385" dirty="0" smtClean="0">
                <a:solidFill>
                  <a:schemeClr val="dk1"/>
                </a:solidFill>
              </a:rPr>
              <a:t>Партнеры</a:t>
            </a:r>
            <a:endParaRPr lang="en-US" sz="1385" dirty="0">
              <a:solidFill>
                <a:schemeClr val="dk1"/>
              </a:solidFill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2038235" y="1701631"/>
            <a:ext cx="1728517" cy="275635"/>
          </a:xfrm>
          <a:prstGeom prst="rect">
            <a:avLst/>
          </a:prstGeom>
          <a:noFill/>
          <a:ln>
            <a:noFill/>
          </a:ln>
        </p:spPr>
        <p:txBody>
          <a:bodyPr lIns="61938" tIns="30969" rIns="61938" bIns="30969" anchor="t" anchorCtr="0">
            <a:noAutofit/>
          </a:bodyPr>
          <a:lstStyle/>
          <a:p>
            <a:pPr>
              <a:buSzPct val="25000"/>
            </a:pPr>
            <a:r>
              <a:rPr lang="en-US" sz="1385" dirty="0">
                <a:solidFill>
                  <a:schemeClr val="dk1"/>
                </a:solidFill>
              </a:rPr>
              <a:t>Reach for Change 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3622431" y="4048437"/>
            <a:ext cx="867507" cy="289902"/>
          </a:xfrm>
          <a:prstGeom prst="rect">
            <a:avLst/>
          </a:prstGeom>
          <a:noFill/>
          <a:ln>
            <a:noFill/>
          </a:ln>
        </p:spPr>
        <p:txBody>
          <a:bodyPr lIns="61985" tIns="30992" rIns="61985" bIns="30992" anchor="t" anchorCtr="0">
            <a:noAutofit/>
          </a:bodyPr>
          <a:lstStyle/>
          <a:p>
            <a:pPr>
              <a:buSzPct val="25000"/>
            </a:pPr>
            <a:r>
              <a:rPr lang="en-US" sz="738">
                <a:solidFill>
                  <a:schemeClr val="lt1"/>
                </a:solidFill>
              </a:rPr>
              <a:t>Network and exposure</a:t>
            </a:r>
          </a:p>
        </p:txBody>
      </p:sp>
      <p:sp>
        <p:nvSpPr>
          <p:cNvPr id="299" name="Shape 299"/>
          <p:cNvSpPr/>
          <p:nvPr/>
        </p:nvSpPr>
        <p:spPr>
          <a:xfrm>
            <a:off x="3600454" y="3401294"/>
            <a:ext cx="805883" cy="316529"/>
          </a:xfrm>
          <a:prstGeom prst="rect">
            <a:avLst/>
          </a:prstGeom>
          <a:noFill/>
          <a:ln>
            <a:noFill/>
          </a:ln>
        </p:spPr>
        <p:txBody>
          <a:bodyPr lIns="88362" tIns="44192" rIns="88362" bIns="44192" anchor="t" anchorCtr="0">
            <a:noAutofit/>
          </a:bodyPr>
          <a:lstStyle/>
          <a:p>
            <a:pPr>
              <a:buSzPct val="25000"/>
            </a:pPr>
            <a:r>
              <a:rPr lang="en-US" sz="738">
                <a:solidFill>
                  <a:srgbClr val="FFFFFF"/>
                </a:solidFill>
              </a:rPr>
              <a:t>Business </a:t>
            </a:r>
          </a:p>
          <a:p>
            <a:pPr>
              <a:buSzPct val="25000"/>
            </a:pPr>
            <a:r>
              <a:rPr lang="en-US" sz="738">
                <a:solidFill>
                  <a:srgbClr val="FFFFFF"/>
                </a:solidFill>
              </a:rPr>
              <a:t>development</a:t>
            </a:r>
          </a:p>
        </p:txBody>
      </p:sp>
      <p:sp>
        <p:nvSpPr>
          <p:cNvPr id="300" name="Shape 300"/>
          <p:cNvSpPr/>
          <p:nvPr/>
        </p:nvSpPr>
        <p:spPr>
          <a:xfrm>
            <a:off x="1629508" y="3639183"/>
            <a:ext cx="760424" cy="60725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D008B"/>
              </a:gs>
              <a:gs pos="100000">
                <a:srgbClr val="FFB7E1"/>
              </a:gs>
            </a:gsLst>
            <a:lin ang="16200000" scaled="0"/>
          </a:gra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1938" tIns="30969" rIns="61938" bIns="30969" anchor="ctr" anchorCtr="0">
            <a:noAutofit/>
          </a:bodyPr>
          <a:lstStyle/>
          <a:p>
            <a:pPr algn="ctr">
              <a:buSzPct val="25000"/>
            </a:pPr>
            <a:r>
              <a:rPr lang="en-US" sz="738" dirty="0">
                <a:solidFill>
                  <a:schemeClr val="lt1"/>
                </a:solidFill>
              </a:rPr>
              <a:t>Business skills</a:t>
            </a:r>
          </a:p>
        </p:txBody>
      </p:sp>
      <p:sp>
        <p:nvSpPr>
          <p:cNvPr id="301" name="Shape 301"/>
          <p:cNvSpPr/>
          <p:nvPr/>
        </p:nvSpPr>
        <p:spPr>
          <a:xfrm>
            <a:off x="3654733" y="4494934"/>
            <a:ext cx="762102" cy="59874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D008B"/>
              </a:gs>
              <a:gs pos="100000">
                <a:srgbClr val="FFB7E1"/>
              </a:gs>
            </a:gsLst>
            <a:lin ang="16200000" scaled="0"/>
          </a:gra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1938" tIns="30969" rIns="0" bIns="30969" anchor="ctr" anchorCtr="0">
            <a:noAutofit/>
          </a:bodyPr>
          <a:lstStyle/>
          <a:p>
            <a:pPr algn="ctr">
              <a:buSzPct val="25000"/>
            </a:pPr>
            <a:r>
              <a:rPr lang="en-US" sz="738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3657600" y="4658037"/>
            <a:ext cx="867507" cy="289902"/>
          </a:xfrm>
          <a:prstGeom prst="rect">
            <a:avLst/>
          </a:prstGeom>
          <a:noFill/>
          <a:ln>
            <a:noFill/>
          </a:ln>
        </p:spPr>
        <p:txBody>
          <a:bodyPr lIns="61985" tIns="30992" rIns="61985" bIns="30992" anchor="t" anchorCtr="0">
            <a:noAutofit/>
          </a:bodyPr>
          <a:lstStyle/>
          <a:p>
            <a:pPr>
              <a:buSzPct val="25000"/>
            </a:pPr>
            <a:r>
              <a:rPr lang="en-US" sz="738">
                <a:solidFill>
                  <a:schemeClr val="lt1"/>
                </a:solidFill>
              </a:rPr>
              <a:t>“Stamp of approval”</a:t>
            </a:r>
          </a:p>
        </p:txBody>
      </p:sp>
      <p:sp>
        <p:nvSpPr>
          <p:cNvPr id="303" name="Shape 303"/>
          <p:cNvSpPr/>
          <p:nvPr/>
        </p:nvSpPr>
        <p:spPr>
          <a:xfrm>
            <a:off x="4139952" y="1700808"/>
            <a:ext cx="2086561" cy="248265"/>
          </a:xfrm>
          <a:prstGeom prst="rect">
            <a:avLst/>
          </a:prstGeom>
          <a:noFill/>
          <a:ln>
            <a:noFill/>
          </a:ln>
        </p:spPr>
        <p:txBody>
          <a:bodyPr lIns="84369" tIns="42185" rIns="84369" bIns="42185" anchor="t" anchorCtr="0">
            <a:noAutofit/>
          </a:bodyPr>
          <a:lstStyle/>
          <a:p>
            <a:pPr algn="ctr">
              <a:buSzPct val="25000"/>
            </a:pPr>
            <a:r>
              <a:rPr lang="ru-RU" sz="1385" dirty="0" smtClean="0"/>
              <a:t>Социальные </a:t>
            </a:r>
            <a:r>
              <a:rPr lang="ru-RU" sz="1385" dirty="0" err="1" smtClean="0"/>
              <a:t>стартапы</a:t>
            </a:r>
            <a:endParaRPr lang="en-US" sz="1385" dirty="0"/>
          </a:p>
        </p:txBody>
      </p:sp>
      <p:sp>
        <p:nvSpPr>
          <p:cNvPr id="304" name="Shape 304"/>
          <p:cNvSpPr/>
          <p:nvPr/>
        </p:nvSpPr>
        <p:spPr>
          <a:xfrm>
            <a:off x="5763506" y="2157678"/>
            <a:ext cx="895202" cy="56793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D008B"/>
              </a:gs>
              <a:gs pos="100000">
                <a:srgbClr val="FFB7E1"/>
              </a:gs>
            </a:gsLst>
            <a:lin ang="16200000" scaled="0"/>
          </a:gra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1938" tIns="30969" rIns="61938" bIns="30969" anchor="ctr" anchorCtr="0">
            <a:noAutofit/>
          </a:bodyPr>
          <a:lstStyle/>
          <a:p>
            <a:pPr algn="ctr">
              <a:buSzPct val="25000"/>
            </a:pPr>
            <a:r>
              <a:rPr lang="en-US" sz="738">
                <a:solidFill>
                  <a:schemeClr val="lt1"/>
                </a:solidFill>
              </a:rPr>
              <a:t>Social Inclusion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459843" y="3499151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706732" y="3514129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006832" y="3514129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704567" y="3675662"/>
            <a:ext cx="277015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856782" y="3807325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155914" y="3580719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228552" y="3745081"/>
            <a:ext cx="277015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147354" y="3807325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556681" y="3906613"/>
            <a:ext cx="300101" cy="46190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/>
          <p:nvPr/>
        </p:nvSpPr>
        <p:spPr>
          <a:xfrm>
            <a:off x="6611818" y="2048608"/>
            <a:ext cx="2296257" cy="3540369"/>
          </a:xfrm>
          <a:prstGeom prst="rect">
            <a:avLst/>
          </a:prstGeom>
          <a:noFill/>
          <a:ln>
            <a:noFill/>
          </a:ln>
        </p:spPr>
        <p:txBody>
          <a:bodyPr lIns="84369" tIns="42185" rIns="84369" bIns="42185" anchor="ctr" anchorCtr="0">
            <a:noAutofit/>
          </a:bodyPr>
          <a:lstStyle/>
          <a:p>
            <a:pPr algn="ctr"/>
            <a:endParaRPr sz="1754">
              <a:solidFill>
                <a:schemeClr val="lt1"/>
              </a:solidFill>
            </a:endParaRP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967474" y="2655089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214362" y="2670069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514463" y="2670069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212198" y="2831601"/>
            <a:ext cx="277015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64413" y="2963263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663545" y="2736657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736183" y="2901021"/>
            <a:ext cx="277015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654985" y="2963263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064312" y="3062553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850243" y="4132197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097132" y="4147176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397231" y="4147176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094967" y="4308709"/>
            <a:ext cx="277015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247182" y="4440371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546313" y="4213765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618952" y="4378128"/>
            <a:ext cx="277015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537754" y="4440371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482804" y="4809290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208659" y="4261816"/>
            <a:ext cx="277015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360875" y="4393478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660008" y="4166873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732644" y="4331235"/>
            <a:ext cx="277015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651448" y="4393478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060772" y="4492767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719829" y="3452924"/>
            <a:ext cx="277015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872044" y="3584586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162616" y="3584586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571942" y="3683875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959940" y="2810746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809890" y="3103940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100464" y="3103940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573535" y="2584751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269606" y="2666318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342244" y="2830682"/>
            <a:ext cx="277015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70372" y="2992214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104613" y="5070043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839393" y="4741304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717383" y="3932651"/>
            <a:ext cx="277015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931819" y="2265384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42612" y="2268228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804221" y="2244288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205106" y="4835328"/>
            <a:ext cx="277015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673911" y="4856183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389018" y="3707321"/>
            <a:ext cx="300101" cy="4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440433" y="3244617"/>
            <a:ext cx="300101" cy="461903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/>
          <p:nvPr/>
        </p:nvSpPr>
        <p:spPr>
          <a:xfrm>
            <a:off x="5810398" y="2732109"/>
            <a:ext cx="848309" cy="56793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D008B"/>
              </a:gs>
              <a:gs pos="100000">
                <a:srgbClr val="FFB7E1"/>
              </a:gs>
            </a:gsLst>
            <a:lin ang="16200000" scaled="0"/>
          </a:gra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1938" tIns="30969" rIns="61938" bIns="30969" anchor="ctr" anchorCtr="0">
            <a:noAutofit/>
          </a:bodyPr>
          <a:lstStyle/>
          <a:p>
            <a:pPr algn="ctr">
              <a:buSzPct val="25000"/>
            </a:pPr>
            <a:r>
              <a:rPr lang="en-US" sz="738">
                <a:solidFill>
                  <a:schemeClr val="lt1"/>
                </a:solidFill>
              </a:rPr>
              <a:t>Child Protection</a:t>
            </a:r>
          </a:p>
        </p:txBody>
      </p:sp>
      <p:sp>
        <p:nvSpPr>
          <p:cNvPr id="361" name="Shape 361"/>
          <p:cNvSpPr/>
          <p:nvPr/>
        </p:nvSpPr>
        <p:spPr>
          <a:xfrm>
            <a:off x="5767754" y="3283094"/>
            <a:ext cx="890953" cy="56793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D008B"/>
              </a:gs>
              <a:gs pos="100000">
                <a:srgbClr val="FFB7E1"/>
              </a:gs>
            </a:gsLst>
            <a:lin ang="16200000" scaled="0"/>
          </a:gra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1938" tIns="30969" rIns="61938" bIns="30969" anchor="ctr" anchorCtr="0">
            <a:noAutofit/>
          </a:bodyPr>
          <a:lstStyle/>
          <a:p>
            <a:pPr algn="ctr">
              <a:buSzPct val="25000"/>
            </a:pPr>
            <a:r>
              <a:rPr lang="en-US" sz="738">
                <a:solidFill>
                  <a:schemeClr val="lt1"/>
                </a:solidFill>
              </a:rPr>
              <a:t>Health &amp; Development</a:t>
            </a:r>
          </a:p>
        </p:txBody>
      </p:sp>
      <p:sp>
        <p:nvSpPr>
          <p:cNvPr id="362" name="Shape 362"/>
          <p:cNvSpPr/>
          <p:nvPr/>
        </p:nvSpPr>
        <p:spPr>
          <a:xfrm>
            <a:off x="5756031" y="3869248"/>
            <a:ext cx="890953" cy="56793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D008B"/>
              </a:gs>
              <a:gs pos="100000">
                <a:srgbClr val="FFB7E1"/>
              </a:gs>
            </a:gsLst>
            <a:lin ang="16200000" scaled="0"/>
          </a:gra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1938" tIns="30969" rIns="61938" bIns="30969" anchor="ctr" anchorCtr="0">
            <a:noAutofit/>
          </a:bodyPr>
          <a:lstStyle/>
          <a:p>
            <a:pPr algn="ctr">
              <a:buSzPct val="25000"/>
            </a:pPr>
            <a:r>
              <a:rPr lang="en-US" sz="738">
                <a:solidFill>
                  <a:schemeClr val="lt1"/>
                </a:solidFill>
              </a:rPr>
              <a:t>Expression &amp; Participation</a:t>
            </a:r>
          </a:p>
        </p:txBody>
      </p:sp>
      <p:sp>
        <p:nvSpPr>
          <p:cNvPr id="363" name="Shape 363"/>
          <p:cNvSpPr/>
          <p:nvPr/>
        </p:nvSpPr>
        <p:spPr>
          <a:xfrm>
            <a:off x="5756031" y="4420234"/>
            <a:ext cx="890953" cy="56793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D008B"/>
              </a:gs>
              <a:gs pos="100000">
                <a:srgbClr val="FFB7E1"/>
              </a:gs>
            </a:gsLst>
            <a:lin ang="16200000" scaled="0"/>
          </a:gra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1938" tIns="30969" rIns="61938" bIns="30969" anchor="ctr" anchorCtr="0">
            <a:noAutofit/>
          </a:bodyPr>
          <a:lstStyle/>
          <a:p>
            <a:pPr algn="ctr">
              <a:buSzPct val="25000"/>
            </a:pPr>
            <a:r>
              <a:rPr lang="en-US" sz="738">
                <a:solidFill>
                  <a:schemeClr val="lt1"/>
                </a:solidFill>
              </a:rPr>
              <a:t>Education</a:t>
            </a:r>
          </a:p>
        </p:txBody>
      </p:sp>
      <p:sp>
        <p:nvSpPr>
          <p:cNvPr id="364" name="Shape 364"/>
          <p:cNvSpPr/>
          <p:nvPr/>
        </p:nvSpPr>
        <p:spPr>
          <a:xfrm>
            <a:off x="5756031" y="4982940"/>
            <a:ext cx="890953" cy="56793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D008B"/>
              </a:gs>
              <a:gs pos="100000">
                <a:srgbClr val="FFB7E1"/>
              </a:gs>
            </a:gsLst>
            <a:lin ang="16200000" scaled="0"/>
          </a:gra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1938" tIns="30969" rIns="61938" bIns="30969" anchor="ctr" anchorCtr="0">
            <a:noAutofit/>
          </a:bodyPr>
          <a:lstStyle/>
          <a:p>
            <a:pPr algn="ctr">
              <a:buSzPct val="25000"/>
            </a:pPr>
            <a:r>
              <a:rPr lang="en-US" sz="738">
                <a:solidFill>
                  <a:schemeClr val="lt1"/>
                </a:solidFill>
              </a:rPr>
              <a:t>Economic Participation</a:t>
            </a:r>
          </a:p>
        </p:txBody>
      </p:sp>
      <p:sp>
        <p:nvSpPr>
          <p:cNvPr id="365" name="Shape 365"/>
          <p:cNvSpPr/>
          <p:nvPr/>
        </p:nvSpPr>
        <p:spPr>
          <a:xfrm>
            <a:off x="1626639" y="4272196"/>
            <a:ext cx="762102" cy="59874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D008B"/>
              </a:gs>
              <a:gs pos="100000">
                <a:srgbClr val="FFB7E1"/>
              </a:gs>
            </a:gsLst>
            <a:lin ang="16200000" scaled="0"/>
          </a:gradFill>
          <a:ln w="9525" cap="flat" cmpd="sng">
            <a:solidFill>
              <a:srgbClr val="E800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1938" tIns="30969" rIns="0" bIns="30969" anchor="ctr" anchorCtr="0">
            <a:noAutofit/>
          </a:bodyPr>
          <a:lstStyle/>
          <a:p>
            <a:pPr algn="ctr">
              <a:buSzPct val="25000"/>
            </a:pPr>
            <a:r>
              <a:rPr lang="en-US" sz="738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1606062" y="4411852"/>
            <a:ext cx="867507" cy="289902"/>
          </a:xfrm>
          <a:prstGeom prst="rect">
            <a:avLst/>
          </a:prstGeom>
          <a:noFill/>
          <a:ln>
            <a:noFill/>
          </a:ln>
        </p:spPr>
        <p:txBody>
          <a:bodyPr lIns="61985" tIns="30992" rIns="61985" bIns="30992" anchor="t" anchorCtr="0">
            <a:noAutofit/>
          </a:bodyPr>
          <a:lstStyle/>
          <a:p>
            <a:pPr>
              <a:buSzPct val="25000"/>
            </a:pPr>
            <a:r>
              <a:rPr lang="en-US" sz="738">
                <a:solidFill>
                  <a:schemeClr val="lt1"/>
                </a:solidFill>
              </a:rPr>
              <a:t>Network and exposure</a:t>
            </a:r>
          </a:p>
        </p:txBody>
      </p:sp>
      <p:sp>
        <p:nvSpPr>
          <p:cNvPr id="367" name="Shape 367"/>
          <p:cNvSpPr/>
          <p:nvPr/>
        </p:nvSpPr>
        <p:spPr>
          <a:xfrm>
            <a:off x="7308304" y="1683793"/>
            <a:ext cx="656308" cy="298273"/>
          </a:xfrm>
          <a:prstGeom prst="rect">
            <a:avLst/>
          </a:prstGeom>
          <a:noFill/>
          <a:ln>
            <a:noFill/>
          </a:ln>
        </p:spPr>
        <p:txBody>
          <a:bodyPr lIns="84369" tIns="42185" rIns="84369" bIns="42185" anchor="t" anchorCtr="0">
            <a:noAutofit/>
          </a:bodyPr>
          <a:lstStyle/>
          <a:p>
            <a:pPr>
              <a:buSzPct val="25000"/>
            </a:pPr>
            <a:r>
              <a:rPr lang="ru-RU" sz="1385" dirty="0" smtClean="0"/>
              <a:t>Дети</a:t>
            </a:r>
            <a:endParaRPr lang="en-US" sz="1385" dirty="0"/>
          </a:p>
        </p:txBody>
      </p:sp>
      <p:grpSp>
        <p:nvGrpSpPr>
          <p:cNvPr id="368" name="Shape 368"/>
          <p:cNvGrpSpPr/>
          <p:nvPr/>
        </p:nvGrpSpPr>
        <p:grpSpPr>
          <a:xfrm>
            <a:off x="53290" y="2985155"/>
            <a:ext cx="1936233" cy="2130486"/>
            <a:chOff x="57728" y="2948166"/>
            <a:chExt cx="2097586" cy="2308027"/>
          </a:xfrm>
        </p:grpSpPr>
        <p:pic>
          <p:nvPicPr>
            <p:cNvPr id="369" name="Shape 369"/>
            <p:cNvPicPr preferRelativeResize="0"/>
            <p:nvPr/>
          </p:nvPicPr>
          <p:blipFill rotWithShape="1">
            <a:blip r:embed="rId21">
              <a:alphaModFix/>
            </a:blip>
            <a:srcRect l="17568" t="22316" r="8815" b="32538"/>
            <a:stretch/>
          </p:blipFill>
          <p:spPr>
            <a:xfrm>
              <a:off x="101023" y="3969353"/>
              <a:ext cx="876301" cy="33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Shape 370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109493" y="4485516"/>
              <a:ext cx="1490099" cy="335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Shape 371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57728" y="3376689"/>
              <a:ext cx="1208567" cy="4608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Shape 372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1018742" y="3035978"/>
              <a:ext cx="827425" cy="11065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Shape 373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992794" y="4153183"/>
              <a:ext cx="694062" cy="286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Shape 374"/>
            <p:cNvPicPr preferRelativeResize="0"/>
            <p:nvPr/>
          </p:nvPicPr>
          <p:blipFill rotWithShape="1">
            <a:blip r:embed="rId26">
              <a:alphaModFix/>
            </a:blip>
            <a:srcRect b="87593"/>
            <a:stretch/>
          </p:blipFill>
          <p:spPr>
            <a:xfrm>
              <a:off x="98244" y="2948166"/>
              <a:ext cx="652237" cy="34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Shape 375"/>
            <p:cNvPicPr preferRelativeResize="0"/>
            <p:nvPr/>
          </p:nvPicPr>
          <p:blipFill rotWithShape="1">
            <a:blip r:embed="rId27">
              <a:alphaModFix/>
            </a:blip>
            <a:srcRect t="27547" b="25625"/>
            <a:stretch/>
          </p:blipFill>
          <p:spPr>
            <a:xfrm>
              <a:off x="72842" y="4880255"/>
              <a:ext cx="1054100" cy="3759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Shape 376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1248171" y="4891266"/>
              <a:ext cx="907143" cy="31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" name="Рисунок 10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62" y="6205499"/>
            <a:ext cx="1654318" cy="463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40692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00166" y="357166"/>
            <a:ext cx="6399804" cy="430887"/>
          </a:xfrm>
        </p:spPr>
        <p:txBody>
          <a:bodyPr/>
          <a:lstStyle/>
          <a:p>
            <a:r>
              <a:rPr lang="ru-RU" sz="2800" b="1" dirty="0" smtClean="0">
                <a:latin typeface="+mj-lt"/>
              </a:rPr>
              <a:t>Ключевые результаты в 2015 году*</a:t>
            </a:r>
            <a:endParaRPr lang="ru-RU" sz="2800" b="1" dirty="0">
              <a:latin typeface="+mj-lt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571472" y="857232"/>
            <a:ext cx="7929618" cy="4857784"/>
          </a:xfrm>
          <a:prstGeom prst="rect">
            <a:avLst/>
          </a:prstGeom>
          <a:ln/>
        </p:spPr>
        <p:txBody>
          <a:bodyPr lIns="0" tIns="47520" rIns="0" bIns="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 1 квартал 2016 года социальными предпринимателями (СП) были поддержаны </a:t>
            </a:r>
            <a:r>
              <a:rPr lang="ru-RU" sz="2000" b="1" dirty="0" smtClean="0">
                <a:solidFill>
                  <a:srgbClr val="FF0984"/>
                </a:solidFill>
                <a:latin typeface="Arial" pitchFamily="34" charset="0"/>
                <a:cs typeface="Arial" pitchFamily="34" charset="0"/>
              </a:rPr>
              <a:t>375 251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детей (</a:t>
            </a:r>
            <a:r>
              <a:rPr lang="ru-RU" sz="2000" dirty="0" smtClean="0">
                <a:solidFill>
                  <a:srgbClr val="FF0984"/>
                </a:solidFill>
                <a:latin typeface="Arial" pitchFamily="34" charset="0"/>
                <a:cs typeface="Arial" pitchFamily="34" charset="0"/>
              </a:rPr>
              <a:t>2 390 782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2013-2015 гг.)</a:t>
            </a: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 2010 по 2015 годы количество СП в Инкубаторе увеличилось с 10 до </a:t>
            </a:r>
            <a:r>
              <a:rPr lang="ru-RU" sz="2000" b="1" dirty="0" smtClean="0">
                <a:solidFill>
                  <a:srgbClr val="FF0984"/>
                </a:solidFill>
                <a:latin typeface="Arial" pitchFamily="34" charset="0"/>
                <a:cs typeface="Arial" pitchFamily="34" charset="0"/>
              </a:rPr>
              <a:t>133</a:t>
            </a: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 dirty="0" smtClean="0">
                <a:solidFill>
                  <a:srgbClr val="FF0984"/>
                </a:solidFill>
                <a:latin typeface="Arial" pitchFamily="34" charset="0"/>
                <a:cs typeface="Arial" pitchFamily="34" charset="0"/>
              </a:rPr>
              <a:t>80%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СП готовы платить за нефинансовую поддержку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R4C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 dirty="0" smtClean="0">
                <a:solidFill>
                  <a:srgbClr val="FF0984"/>
                </a:solidFill>
                <a:latin typeface="Arial" pitchFamily="34" charset="0"/>
                <a:cs typeface="Arial" pitchFamily="34" charset="0"/>
              </a:rPr>
              <a:t>66%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СП увеличили доходы в среднем в 2 раза</a:t>
            </a: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 dirty="0" smtClean="0">
                <a:solidFill>
                  <a:srgbClr val="FF0984"/>
                </a:solidFill>
                <a:latin typeface="Arial" pitchFamily="34" charset="0"/>
                <a:cs typeface="Arial" pitchFamily="34" charset="0"/>
              </a:rPr>
              <a:t>58%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СП расширили географию проектов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 dirty="0" smtClean="0">
                <a:solidFill>
                  <a:srgbClr val="FF0984"/>
                </a:solidFill>
                <a:latin typeface="Arial" pitchFamily="34" charset="0"/>
                <a:cs typeface="Arial" pitchFamily="34" charset="0"/>
              </a:rPr>
              <a:t>66%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СП поддержали больше детей (в среднем увеличив количество в 3 раза), чем в предыдущем году</a:t>
            </a: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 dirty="0" smtClean="0">
                <a:solidFill>
                  <a:srgbClr val="FF0984"/>
                </a:solidFill>
                <a:latin typeface="Arial" pitchFamily="34" charset="0"/>
                <a:cs typeface="Arial" pitchFamily="34" charset="0"/>
              </a:rPr>
              <a:t>72%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нашли релевантный и измеримый индикатор оценки воздействия</a:t>
            </a: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 dirty="0" smtClean="0">
                <a:solidFill>
                  <a:srgbClr val="FF0984"/>
                </a:solidFill>
                <a:latin typeface="Arial" pitchFamily="34" charset="0"/>
                <a:cs typeface="Arial" pitchFamily="34" charset="0"/>
              </a:rPr>
              <a:t>53%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СП наняли больше сотрудников</a:t>
            </a: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 dirty="0" smtClean="0">
                <a:solidFill>
                  <a:srgbClr val="FF0984"/>
                </a:solidFill>
                <a:latin typeface="Arial" pitchFamily="34" charset="0"/>
                <a:cs typeface="Arial" pitchFamily="34" charset="0"/>
              </a:rPr>
              <a:t>66%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СП привлекли больше волонтеров</a:t>
            </a: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 dirty="0" smtClean="0">
                <a:solidFill>
                  <a:srgbClr val="FF0984"/>
                </a:solidFill>
                <a:latin typeface="Arial" pitchFamily="34" charset="0"/>
                <a:cs typeface="Arial" pitchFamily="34" charset="0"/>
              </a:rPr>
              <a:t>53</a:t>
            </a:r>
            <a:r>
              <a:rPr lang="ru-RU" sz="2000" b="1" dirty="0" smtClean="0">
                <a:solidFill>
                  <a:srgbClr val="FF0984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улучшили менеджмент</a:t>
            </a:r>
          </a:p>
          <a:p>
            <a:pPr marL="428625" indent="-323850" algn="l">
              <a:spcAft>
                <a:spcPts val="60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62" y="6205499"/>
            <a:ext cx="1654318" cy="4638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4348" y="6143644"/>
            <a:ext cx="5571796" cy="562213"/>
          </a:xfrm>
          <a:prstGeom prst="rect">
            <a:avLst/>
          </a:prstGeom>
        </p:spPr>
        <p:txBody>
          <a:bodyPr vert="horz" wrap="none" lIns="130055" tIns="65028" rIns="130055" bIns="65028" rtlCol="0" anchor="ctr">
            <a:spAutoFit/>
          </a:bodyPr>
          <a:lstStyle/>
          <a:p>
            <a:pPr defTabSz="650276"/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*На основе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годового отчета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R4C 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 2015 г. </a:t>
            </a:r>
          </a:p>
          <a:p>
            <a:pPr defTabSz="650276"/>
            <a:r>
              <a:rPr lang="en-GB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http</a:t>
            </a:r>
            <a:r>
              <a:rPr lang="en-GB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://reachforchange.org/media/pdfs_on_the_website/sir_2015.pdf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00166" y="428604"/>
            <a:ext cx="6399804" cy="430887"/>
          </a:xfrm>
        </p:spPr>
        <p:txBody>
          <a:bodyPr/>
          <a:lstStyle/>
          <a:p>
            <a:r>
              <a:rPr lang="ru-RU" sz="2800" b="1" dirty="0" smtClean="0">
                <a:latin typeface="+mj-lt"/>
              </a:rPr>
              <a:t>Партнеры </a:t>
            </a:r>
            <a:r>
              <a:rPr lang="en-US" sz="2800" b="1" dirty="0" smtClean="0">
                <a:latin typeface="Arial"/>
                <a:ea typeface="Arial"/>
                <a:cs typeface="Arial"/>
                <a:sym typeface="Arial"/>
              </a:rPr>
              <a:t>Reach for </a:t>
            </a:r>
            <a:r>
              <a:rPr lang="en-US" sz="2800" b="1" dirty="0" smtClean="0"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ru-RU" sz="2800" b="1" dirty="0" smtClean="0">
                <a:latin typeface="Arial"/>
                <a:ea typeface="Arial"/>
                <a:cs typeface="Arial"/>
                <a:sym typeface="Arial"/>
              </a:rPr>
              <a:t> в мире</a:t>
            </a:r>
            <a:endParaRPr lang="ru-RU" sz="2800" b="1" dirty="0">
              <a:latin typeface="+mj-lt"/>
            </a:endParaRPr>
          </a:p>
        </p:txBody>
      </p:sp>
      <p:pic>
        <p:nvPicPr>
          <p:cNvPr id="5" name="Рисунок 4" descr="par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71612"/>
            <a:ext cx="3905250" cy="1828800"/>
          </a:xfrm>
          <a:prstGeom prst="rect">
            <a:avLst/>
          </a:prstGeom>
        </p:spPr>
      </p:pic>
      <p:pic>
        <p:nvPicPr>
          <p:cNvPr id="6" name="Рисунок 5" descr="par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857628"/>
            <a:ext cx="7848600" cy="2028825"/>
          </a:xfrm>
          <a:prstGeom prst="rect">
            <a:avLst/>
          </a:prstGeom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5000628" y="1285860"/>
            <a:ext cx="3786214" cy="240065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 defTabSz="457079">
              <a:spcBef>
                <a:spcPct val="0"/>
              </a:spcBef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  <a:latin typeface="+mj-lt"/>
                <a:ea typeface="+mj-ea"/>
                <a:cs typeface="Gotham Bold"/>
              </a:rPr>
              <a:t>100%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  <a:latin typeface="+mj-lt"/>
                <a:ea typeface="+mj-ea"/>
                <a:cs typeface="Gotham Bold"/>
              </a:rPr>
              <a:t> опрошенных </a:t>
            </a:r>
            <a:r>
              <a:rPr kumimoji="0" 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  <a:latin typeface="+mj-lt"/>
                <a:ea typeface="+mj-ea"/>
                <a:cs typeface="Gotham Bold"/>
              </a:rPr>
              <a:t>топ-менеджеров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  <a:latin typeface="+mj-lt"/>
                <a:ea typeface="+mj-ea"/>
                <a:cs typeface="Gotham Bold"/>
              </a:rPr>
              <a:t> компаний-партнеров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  <a:latin typeface="+mj-lt"/>
                <a:ea typeface="+mj-ea"/>
                <a:cs typeface="Gotham Bold"/>
              </a:rPr>
              <a:t>[</a:t>
            </a:r>
            <a:r>
              <a:rPr lang="ru-RU" sz="2000" kern="1200" dirty="0" smtClean="0">
                <a:solidFill>
                  <a:srgbClr val="EC008C"/>
                </a:solidFill>
                <a:cs typeface="Gotham Bold"/>
              </a:rPr>
              <a:t>достаточно </a:t>
            </a:r>
            <a:r>
              <a:rPr lang="ru-RU" sz="2000" kern="1200" dirty="0" smtClean="0">
                <a:solidFill>
                  <a:srgbClr val="EC008C"/>
                </a:solidFill>
                <a:cs typeface="Gotham Bold"/>
              </a:rPr>
              <a:t>или </a:t>
            </a:r>
            <a:r>
              <a:rPr lang="ru-RU" sz="2000" kern="1200" dirty="0" smtClean="0">
                <a:solidFill>
                  <a:srgbClr val="EC008C"/>
                </a:solidFill>
                <a:cs typeface="Gotham Bold"/>
              </a:rPr>
              <a:t>очень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  <a:latin typeface="+mj-lt"/>
                <a:ea typeface="+mj-ea"/>
                <a:cs typeface="Gotham Bold"/>
              </a:rPr>
              <a:t>]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  <a:latin typeface="+mj-lt"/>
                <a:ea typeface="+mj-ea"/>
                <a:cs typeface="Gotham Bold"/>
              </a:rPr>
              <a:t>удовлетворены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  <a:latin typeface="+mj-lt"/>
                <a:ea typeface="+mj-ea"/>
                <a:cs typeface="Gotham Bold"/>
              </a:rPr>
              <a:t> сотрудничеством с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  <a:latin typeface="+mj-lt"/>
                <a:ea typeface="+mj-ea"/>
                <a:cs typeface="Gotham Bold"/>
              </a:rPr>
              <a:t>R4C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  <a:latin typeface="+mj-lt"/>
                <a:ea typeface="+mj-ea"/>
                <a:cs typeface="Gotham Bold"/>
              </a:rPr>
              <a:t>в 2015 году, по сравнению с 92% в 2014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  <a:latin typeface="+mj-lt"/>
                <a:ea typeface="+mj-ea"/>
                <a:cs typeface="Gotham Bold"/>
              </a:rPr>
              <a:t>  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EC008C"/>
              </a:solidFill>
              <a:effectLst/>
              <a:uLnTx/>
              <a:uFillTx/>
              <a:latin typeface="+mj-lt"/>
              <a:ea typeface="+mj-ea"/>
              <a:cs typeface="Gotham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ssilina\Desktop\Новая папка\R4C\лого\Tele2_logo_blac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85926"/>
            <a:ext cx="2886088" cy="1357322"/>
          </a:xfrm>
          <a:prstGeom prst="rect">
            <a:avLst/>
          </a:prstGeom>
          <a:noFill/>
        </p:spPr>
      </p:pic>
      <p:pic>
        <p:nvPicPr>
          <p:cNvPr id="1027" name="Picture 3" descr="C:\Users\vassilina\Desktop\Новая папка\R4C\лого\British-Council-stacked-Corporate-rgb JPG\British-Council-stacked-Corporate-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714884"/>
            <a:ext cx="2985818" cy="857256"/>
          </a:xfrm>
          <a:prstGeom prst="rect">
            <a:avLst/>
          </a:prstGeom>
          <a:noFill/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857224" y="357166"/>
            <a:ext cx="7500990" cy="453708"/>
          </a:xfrm>
          <a:prstGeom prst="rect">
            <a:avLst/>
          </a:prstGeom>
          <a:ln/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Партнеры </a:t>
            </a:r>
            <a:r>
              <a:rPr lang="en-US" sz="28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Reach </a:t>
            </a:r>
            <a:r>
              <a:rPr lang="en-US" sz="28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ru-RU" sz="28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в Казахстане</a:t>
            </a:r>
            <a:endParaRPr lang="ru-RU" sz="28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1785918" y="1357298"/>
            <a:ext cx="5143536" cy="453708"/>
          </a:xfrm>
          <a:prstGeom prst="rect">
            <a:avLst/>
          </a:prstGeom>
          <a:ln/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Основной партнер с 2013 года</a:t>
            </a:r>
            <a:endParaRPr lang="ru-RU" sz="24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2357422" y="3714752"/>
            <a:ext cx="3929090" cy="453708"/>
          </a:xfrm>
          <a:prstGeom prst="rect">
            <a:avLst/>
          </a:prstGeom>
          <a:ln/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Новые партнеры в </a:t>
            </a:r>
            <a:r>
              <a:rPr lang="en-US" sz="2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ru-RU" sz="24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vassilina\Desktop\Новая папка\R4C\лого\Chevron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357694"/>
            <a:ext cx="1469654" cy="1643074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62" y="6205499"/>
            <a:ext cx="1654318" cy="4638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43042" y="428604"/>
            <a:ext cx="5500726" cy="428628"/>
          </a:xfrm>
        </p:spPr>
        <p:txBody>
          <a:bodyPr/>
          <a:lstStyle/>
          <a:p>
            <a:r>
              <a:rPr lang="ru-RU" sz="2800" b="1" dirty="0" smtClean="0">
                <a:latin typeface="+mj-lt"/>
              </a:rPr>
              <a:t>Доходы и расходы в 2015 году</a:t>
            </a:r>
            <a:endParaRPr lang="ru-RU" sz="2800" b="1" dirty="0">
              <a:latin typeface="+mj-lt"/>
            </a:endParaRPr>
          </a:p>
        </p:txBody>
      </p:sp>
      <p:pic>
        <p:nvPicPr>
          <p:cNvPr id="7" name="Рисунок 6" descr="m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142984"/>
            <a:ext cx="3099963" cy="5005377"/>
          </a:xfrm>
          <a:prstGeom prst="rect">
            <a:avLst/>
          </a:prstGeom>
        </p:spPr>
      </p:pic>
      <p:pic>
        <p:nvPicPr>
          <p:cNvPr id="8" name="Рисунок 7" descr="m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214422"/>
            <a:ext cx="3232158" cy="41457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62" y="6205499"/>
            <a:ext cx="1654318" cy="4638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62" y="6357899"/>
            <a:ext cx="1654318" cy="4638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962" y="6510299"/>
            <a:ext cx="1654318" cy="4638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Jacob Stedma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C008C"/>
      </a:accent1>
      <a:accent2>
        <a:srgbClr val="7AC4B3"/>
      </a:accent2>
      <a:accent3>
        <a:srgbClr val="569DD5"/>
      </a:accent3>
      <a:accent4>
        <a:srgbClr val="F2F0EB"/>
      </a:accent4>
      <a:accent5>
        <a:srgbClr val="212C4E"/>
      </a:accent5>
      <a:accent6>
        <a:srgbClr val="F177AE"/>
      </a:accent6>
      <a:hlink>
        <a:srgbClr val="2BB4A0"/>
      </a:hlink>
      <a:folHlink>
        <a:srgbClr val="EC008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130055" tIns="65028" rIns="130055" bIns="65028" rtlCol="0" anchor="ctr">
        <a:spAutoFit/>
      </a:bodyPr>
      <a:lstStyle>
        <a:defPPr marL="0" marR="0" indent="0" algn="l" defTabSz="650276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kern="1200" cap="none" spc="0" normalizeH="0" baseline="0" noProof="0" smtClean="0">
            <a:ln>
              <a:noFill/>
            </a:ln>
            <a:solidFill>
              <a:schemeClr val="tx1">
                <a:tint val="75000"/>
              </a:schemeClr>
            </a:solidFill>
            <a:effectLst/>
            <a:uLnTx/>
            <a:uFillTx/>
            <a:latin typeface="Gotham Book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Тема1" id="{0EEDC5B5-7511-4AF1-9C81-234E895DB579}" vid="{169F2660-1854-4471-88B5-120D48EDFCD5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765</TotalTime>
  <Words>1030</Words>
  <Application>Microsoft Office PowerPoint</Application>
  <PresentationFormat>Экран (4:3)</PresentationFormat>
  <Paragraphs>155</Paragraphs>
  <Slides>18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Тема1</vt:lpstr>
      <vt:lpstr>think-cell Slide</vt:lpstr>
      <vt:lpstr>Слайд 1</vt:lpstr>
      <vt:lpstr>Коротко о Reach for Change</vt:lpstr>
      <vt:lpstr>Слайд 3</vt:lpstr>
      <vt:lpstr>Для нас социальный предприниматель - это человек, создающий стартап, чтобы решить социальную проблему (в нашем случае, улучшить жизнь детей)</vt:lpstr>
      <vt:lpstr>Вместе с партнерами Reach for Change помогает строить сильные социальные организации, которые, в свою очередь, улучшают жизнь детей</vt:lpstr>
      <vt:lpstr>Ключевые результаты в 2015 году*</vt:lpstr>
      <vt:lpstr>Партнеры Reach for Change в мире</vt:lpstr>
      <vt:lpstr>Слайд 8</vt:lpstr>
      <vt:lpstr>Доходы и расходы в 2015 году</vt:lpstr>
      <vt:lpstr>Вклад партнеров в программы R4C</vt:lpstr>
      <vt:lpstr>Партнеры и инвесторы</vt:lpstr>
      <vt:lpstr>R4C поддерживает своих партнеров путем увеличения ценности их вклада на рынок</vt:lpstr>
      <vt:lpstr>R4C предлагает индивидуальным инвесторам и партнерам ряд вариантов для сотрудничества</vt:lpstr>
      <vt:lpstr>Конкурс для социальных предпринимателей в Казахстане</vt:lpstr>
      <vt:lpstr>Направления конкурса</vt:lpstr>
      <vt:lpstr>Поиск и отбор</vt:lpstr>
      <vt:lpstr>План конкурса: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vassilina</dc:creator>
  <cp:lastModifiedBy>vassilina</cp:lastModifiedBy>
  <cp:revision>79</cp:revision>
  <dcterms:modified xsi:type="dcterms:W3CDTF">2016-06-28T03:54:37Z</dcterms:modified>
</cp:coreProperties>
</file>