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9" r:id="rId1"/>
  </p:sldMasterIdLst>
  <p:notesMasterIdLst>
    <p:notesMasterId r:id="rId12"/>
  </p:notesMasterIdLst>
  <p:handoutMasterIdLst>
    <p:handoutMasterId r:id="rId13"/>
  </p:handoutMasterIdLst>
  <p:sldIdLst>
    <p:sldId id="329" r:id="rId2"/>
    <p:sldId id="331" r:id="rId3"/>
    <p:sldId id="347" r:id="rId4"/>
    <p:sldId id="332" r:id="rId5"/>
    <p:sldId id="333" r:id="rId6"/>
    <p:sldId id="336" r:id="rId7"/>
    <p:sldId id="337" r:id="rId8"/>
    <p:sldId id="344" r:id="rId9"/>
    <p:sldId id="346" r:id="rId10"/>
    <p:sldId id="345" r:id="rId11"/>
  </p:sldIdLst>
  <p:sldSz cx="9144000" cy="6858000" type="screen4x3"/>
  <p:notesSz cx="6794500" cy="9906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 covers" id="{13F7DDB7-A678-354D-8B4B-B7C006800777}">
          <p14:sldIdLst>
            <p14:sldId id="329"/>
          </p14:sldIdLst>
        </p14:section>
        <p14:section name="standard white template" id="{F15363A7-DE94-944B-957D-F98BBE605B14}">
          <p14:sldIdLst/>
        </p14:section>
        <p14:section name="standard blue template" id="{518C8C8C-970D-C34B-A3CF-73617047A72F}">
          <p14:sldIdLst>
            <p14:sldId id="331"/>
            <p14:sldId id="347"/>
            <p14:sldId id="332"/>
            <p14:sldId id="333"/>
            <p14:sldId id="336"/>
            <p14:sldId id="337"/>
            <p14:sldId id="344"/>
            <p14:sldId id="346"/>
            <p14:sldId id="345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836">
          <p15:clr>
            <a:srgbClr val="A4A3A4"/>
          </p15:clr>
        </p15:guide>
        <p15:guide id="2" orient="horz" pos="4237">
          <p15:clr>
            <a:srgbClr val="A4A3A4"/>
          </p15:clr>
        </p15:guide>
        <p15:guide id="3" orient="horz" pos="3938">
          <p15:clr>
            <a:srgbClr val="A4A3A4"/>
          </p15:clr>
        </p15:guide>
        <p15:guide id="4" pos="254">
          <p15:clr>
            <a:srgbClr val="A4A3A4"/>
          </p15:clr>
        </p15:guide>
        <p15:guide id="5" pos="5501">
          <p15:clr>
            <a:srgbClr val="A4A3A4"/>
          </p15:clr>
        </p15:guide>
        <p15:guide id="6" orient="horz" pos="1890">
          <p15:clr>
            <a:srgbClr val="A4A3A4"/>
          </p15:clr>
        </p15:guide>
        <p15:guide id="7" pos="49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2BD"/>
    <a:srgbClr val="009DD9"/>
    <a:srgbClr val="B2CC34"/>
    <a:srgbClr val="0066B2"/>
    <a:srgbClr val="EDEDEE"/>
    <a:srgbClr val="711B00"/>
    <a:srgbClr val="E21736"/>
    <a:srgbClr val="0A2D71"/>
    <a:srgbClr val="FAAB18"/>
    <a:srgbClr val="B2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6" autoAdjust="0"/>
    <p:restoredTop sz="97238" autoAdjust="0"/>
  </p:normalViewPr>
  <p:slideViewPr>
    <p:cSldViewPr snapToGrid="0" showGuides="1">
      <p:cViewPr>
        <p:scale>
          <a:sx n="70" d="100"/>
          <a:sy n="70" d="100"/>
        </p:scale>
        <p:origin x="-840" y="48"/>
      </p:cViewPr>
      <p:guideLst>
        <p:guide orient="horz" pos="836"/>
        <p:guide orient="horz" pos="4237"/>
        <p:guide orient="horz" pos="3938"/>
        <p:guide orient="horz" pos="1890"/>
        <p:guide pos="254"/>
        <p:guide pos="5501"/>
        <p:guide pos="491"/>
      </p:guideLst>
    </p:cSldViewPr>
  </p:slideViewPr>
  <p:outlineViewPr>
    <p:cViewPr>
      <p:scale>
        <a:sx n="33" d="100"/>
        <a:sy n="33" d="100"/>
      </p:scale>
      <p:origin x="72" y="2280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7" d="100"/>
        <a:sy n="167" d="100"/>
      </p:scale>
      <p:origin x="0" y="0"/>
    </p:cViewPr>
  </p:sorterViewPr>
  <p:notesViewPr>
    <p:cSldViewPr snapToGrid="0" snapToObjects="1">
      <p:cViewPr varScale="1">
        <p:scale>
          <a:sx n="151" d="100"/>
          <a:sy n="151" d="100"/>
        </p:scale>
        <p:origin x="-5360" y="-112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C5DCE1-2DF4-FA41-934F-BF661E7CCEDF}" type="datetimeFigureOut">
              <a:rPr lang="en-US" smtClean="0">
                <a:latin typeface="Arial"/>
              </a:rPr>
              <a:t>6/28/2016</a:t>
            </a:fld>
            <a:endParaRPr lang="en-US" dirty="0"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30D584-2FFF-3349-8BE5-DE1801FD3DF2}" type="slidenum">
              <a:rPr lang="en-US" smtClean="0">
                <a:latin typeface="Arial"/>
              </a:rPr>
              <a:t>‹#›</a:t>
            </a:fld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9341578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/>
              </a:defRPr>
            </a:lvl1pPr>
          </a:lstStyle>
          <a:p>
            <a:fld id="{AC2E6F95-A510-704D-BC26-74E227C09D56}" type="datetimeFigureOut">
              <a:rPr lang="en-US" smtClean="0"/>
              <a:pPr/>
              <a:t>6/28/2016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/>
              </a:defRPr>
            </a:lvl1pPr>
          </a:lstStyle>
          <a:p>
            <a:fld id="{B5F8569C-0816-9148-9CE0-9839040A8A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784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8569C-0816-9148-9CE0-9839040A8AB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1086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132418" y="4705352"/>
            <a:ext cx="4529666" cy="4457701"/>
          </a:xfrm>
        </p:spPr>
        <p:txBody>
          <a:bodyPr>
            <a:normAutofit/>
          </a:bodyPr>
          <a:lstStyle/>
          <a:p>
            <a:pPr marL="116825" lvl="1" indent="-116825">
              <a:lnSpc>
                <a:spcPct val="115000"/>
              </a:lnSpc>
              <a:spcBef>
                <a:spcPts val="294"/>
              </a:spcBef>
              <a:buFont typeface="Symbol"/>
              <a:buChar char=""/>
              <a:tabLst>
                <a:tab pos="504681" algn="l"/>
              </a:tabLst>
            </a:pPr>
            <a:endParaRPr lang="en-US" sz="1000" dirty="0"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48646" y="9408982"/>
            <a:ext cx="2944283" cy="495301"/>
          </a:xfrm>
        </p:spPr>
        <p:txBody>
          <a:bodyPr/>
          <a:lstStyle/>
          <a:p>
            <a:fld id="{BDF6A2EF-FBFB-48BB-8D37-F2E3E931BA65}" type="slidenum">
              <a:rPr lang="en-US" sz="1000"/>
              <a:pPr/>
              <a:t>10</a:t>
            </a:fld>
            <a:endParaRPr lang="en-US" sz="10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8569C-0816-9148-9CE0-9839040A8AB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8855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8569C-0816-9148-9CE0-9839040A8AB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8855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8569C-0816-9148-9CE0-9839040A8AB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8855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8569C-0816-9148-9CE0-9839040A8AB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8855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8569C-0816-9148-9CE0-9839040A8AB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8855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8569C-0816-9148-9CE0-9839040A8AB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8855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8569C-0816-9148-9CE0-9839040A8AB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8855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8569C-0816-9148-9CE0-9839040A8AB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885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allmarkHE_R_vert_rgb_rev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140" y="832555"/>
            <a:ext cx="1627720" cy="14766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914400" y="2286141"/>
            <a:ext cx="7315200" cy="1624362"/>
          </a:xfrm>
        </p:spPr>
        <p:txBody>
          <a:bodyPr lIns="0" rIns="0" anchor="t">
            <a:noAutofit/>
          </a:bodyPr>
          <a:lstStyle>
            <a:lvl1pPr>
              <a:lnSpc>
                <a:spcPct val="90000"/>
              </a:lnSpc>
              <a:defRPr sz="4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914400" y="3941496"/>
            <a:ext cx="7315200" cy="1636581"/>
          </a:xfrm>
        </p:spPr>
        <p:txBody>
          <a:bodyPr lIns="0" rIns="0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0" i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Presenter, title, date</a:t>
            </a: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411480" y="6619857"/>
            <a:ext cx="1313160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dirty="0" smtClean="0">
                <a:solidFill>
                  <a:srgbClr val="FFFFFF"/>
                </a:solidFill>
                <a:latin typeface="Arial"/>
              </a:rPr>
              <a:t>© 2016 Chevron Corporation</a:t>
            </a:r>
            <a:endParaRPr lang="en-US" sz="800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51536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140" y="832555"/>
            <a:ext cx="1627719" cy="14766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914400" y="2286141"/>
            <a:ext cx="7315200" cy="1624362"/>
          </a:xfrm>
        </p:spPr>
        <p:txBody>
          <a:bodyPr lIns="0" rIns="0" anchor="t">
            <a:noAutofit/>
          </a:bodyPr>
          <a:lstStyle>
            <a:lvl1pPr>
              <a:lnSpc>
                <a:spcPct val="90000"/>
              </a:lnSpc>
              <a:defRPr sz="4400" b="1" baseline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914400" y="3941496"/>
            <a:ext cx="7315200" cy="1636581"/>
          </a:xfrm>
        </p:spPr>
        <p:txBody>
          <a:bodyPr lIns="0" rIns="0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0" i="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Presenter, title, date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411480" y="6619857"/>
            <a:ext cx="1313160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dirty="0" smtClean="0">
                <a:solidFill>
                  <a:prstClr val="black"/>
                </a:solidFill>
                <a:latin typeface="Arial"/>
              </a:rPr>
              <a:t>© 2016 Chevron Corporation</a:t>
            </a:r>
            <a:endParaRPr lang="en-US" sz="80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724882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lef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Refining_displayicon_rgb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33"/>
          <a:stretch/>
        </p:blipFill>
        <p:spPr>
          <a:xfrm>
            <a:off x="3873505" y="2021417"/>
            <a:ext cx="5270496" cy="48365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140" y="832555"/>
            <a:ext cx="1627719" cy="14766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1" y="2241811"/>
            <a:ext cx="4572000" cy="1470025"/>
          </a:xfrm>
        </p:spPr>
        <p:txBody>
          <a:bodyPr lIns="182880" rIns="182880">
            <a:noAutofit/>
          </a:bodyPr>
          <a:lstStyle>
            <a:lvl1pPr>
              <a:lnSpc>
                <a:spcPct val="90000"/>
              </a:lnSpc>
              <a:defRPr sz="4400" b="1"/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1" y="3690974"/>
            <a:ext cx="4572000" cy="963828"/>
          </a:xfrm>
        </p:spPr>
        <p:txBody>
          <a:bodyPr lIns="182880" rIns="182880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0" i="0" baseline="0">
                <a:solidFill>
                  <a:srgbClr val="009DD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Presenter, title, date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411480" y="6619857"/>
            <a:ext cx="1313160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dirty="0" smtClean="0">
                <a:solidFill>
                  <a:prstClr val="black"/>
                </a:solidFill>
                <a:latin typeface="Arial"/>
              </a:rPr>
              <a:t>© 2016 Chevron Corporation</a:t>
            </a:r>
            <a:endParaRPr lang="en-US" sz="80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88447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left with image re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ub2008035_ar01_pr_tahiti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140" y="832555"/>
            <a:ext cx="1627719" cy="14766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1" y="2241811"/>
            <a:ext cx="4572000" cy="1470025"/>
          </a:xfrm>
        </p:spPr>
        <p:txBody>
          <a:bodyPr lIns="182880" rIns="182880">
            <a:noAutofit/>
          </a:bodyPr>
          <a:lstStyle>
            <a:lvl1pPr>
              <a:lnSpc>
                <a:spcPct val="90000"/>
              </a:lnSpc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1" y="3690974"/>
            <a:ext cx="4572000" cy="963828"/>
          </a:xfrm>
        </p:spPr>
        <p:txBody>
          <a:bodyPr lIns="182880" rIns="182880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0" i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Presenter, title, date</a:t>
            </a: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411480" y="6619857"/>
            <a:ext cx="1320874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dirty="0" smtClean="0">
                <a:solidFill>
                  <a:prstClr val="white"/>
                </a:solidFill>
                <a:latin typeface="Arial"/>
              </a:rPr>
              <a:t>© 2016</a:t>
            </a:r>
            <a:r>
              <a:rPr lang="en-US" sz="800" baseline="0" dirty="0" smtClean="0">
                <a:solidFill>
                  <a:prstClr val="white"/>
                </a:solidFill>
                <a:latin typeface="Arial"/>
              </a:rPr>
              <a:t> </a:t>
            </a:r>
            <a:r>
              <a:rPr lang="en-US" sz="800" dirty="0" smtClean="0">
                <a:solidFill>
                  <a:prstClr val="white"/>
                </a:solidFill>
                <a:latin typeface="Arial"/>
              </a:rPr>
              <a:t>Chevron Corporation</a:t>
            </a:r>
            <a:endParaRPr lang="en-US" sz="800" dirty="0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31279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cent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USA0279P10_390_SJVBUFacilities_R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140" y="832555"/>
            <a:ext cx="1627719" cy="14766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2286000" y="2241811"/>
            <a:ext cx="4572000" cy="1470025"/>
          </a:xfrm>
        </p:spPr>
        <p:txBody>
          <a:bodyPr lIns="182880" rIns="182880">
            <a:noAutofit/>
          </a:bodyPr>
          <a:lstStyle>
            <a:lvl1pPr>
              <a:lnSpc>
                <a:spcPct val="90000"/>
              </a:lnSpc>
              <a:defRPr sz="4400" b="1"/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2286000" y="3690974"/>
            <a:ext cx="4572000" cy="963828"/>
          </a:xfrm>
        </p:spPr>
        <p:txBody>
          <a:bodyPr lIns="182880" rIns="182880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0" i="0" baseline="0">
                <a:solidFill>
                  <a:srgbClr val="009DD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Presenter, title, date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411480" y="6619857"/>
            <a:ext cx="1313160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dirty="0" smtClean="0">
                <a:solidFill>
                  <a:srgbClr val="FFFFFF"/>
                </a:solidFill>
                <a:latin typeface="Arial"/>
              </a:rPr>
              <a:t>© 2016 Chevron Corporation</a:t>
            </a:r>
            <a:endParaRPr lang="en-US" sz="800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42515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center with image re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icture 2015-11-03 at 3.53.44 PM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140" y="832555"/>
            <a:ext cx="1627719" cy="14766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2286000" y="2241811"/>
            <a:ext cx="4572000" cy="1470025"/>
          </a:xfrm>
        </p:spPr>
        <p:txBody>
          <a:bodyPr lIns="182880" rIns="182880">
            <a:noAutofit/>
          </a:bodyPr>
          <a:lstStyle>
            <a:lvl1pPr>
              <a:lnSpc>
                <a:spcPct val="90000"/>
              </a:lnSpc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2286000" y="3690974"/>
            <a:ext cx="4572000" cy="963828"/>
          </a:xfrm>
        </p:spPr>
        <p:txBody>
          <a:bodyPr lIns="182880" rIns="182880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0" i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Presenter, title, date</a:t>
            </a: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411480" y="6619857"/>
            <a:ext cx="1313160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dirty="0" smtClean="0">
                <a:solidFill>
                  <a:srgbClr val="FFFFFF"/>
                </a:solidFill>
                <a:latin typeface="Arial"/>
              </a:rPr>
              <a:t>© 2016 Chevron Corporation</a:t>
            </a:r>
            <a:endParaRPr lang="en-US" sz="800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85176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righ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HA0239P01_0176_Platong_R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141" y="832555"/>
            <a:ext cx="1627719" cy="14766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572000" y="2240280"/>
            <a:ext cx="4572000" cy="1470025"/>
          </a:xfrm>
        </p:spPr>
        <p:txBody>
          <a:bodyPr lIns="182880" rIns="182880">
            <a:noAutofit/>
          </a:bodyPr>
          <a:lstStyle>
            <a:lvl1pPr>
              <a:lnSpc>
                <a:spcPct val="90000"/>
              </a:lnSpc>
              <a:defRPr sz="4400" b="1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4572000" y="3694176"/>
            <a:ext cx="4572000" cy="963828"/>
          </a:xfrm>
        </p:spPr>
        <p:txBody>
          <a:bodyPr lIns="182880" rIns="182880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0" i="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Presenter, title, date</a:t>
            </a: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411480" y="6619857"/>
            <a:ext cx="1313160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dirty="0" smtClean="0">
                <a:solidFill>
                  <a:srgbClr val="FFFFFF"/>
                </a:solidFill>
                <a:latin typeface="Arial"/>
              </a:rPr>
              <a:t>© 2016 Chevron Corporation</a:t>
            </a:r>
            <a:endParaRPr lang="en-US" sz="800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13074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right with image re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149319718_20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141" y="832555"/>
            <a:ext cx="1627719" cy="14766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572000" y="2240280"/>
            <a:ext cx="4572000" cy="1470025"/>
          </a:xfrm>
        </p:spPr>
        <p:txBody>
          <a:bodyPr lIns="182880" rIns="182880">
            <a:noAutofit/>
          </a:bodyPr>
          <a:lstStyle>
            <a:lvl1pPr>
              <a:lnSpc>
                <a:spcPct val="90000"/>
              </a:lnSpc>
              <a:defRPr sz="4400" b="1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4572000" y="3694176"/>
            <a:ext cx="4572000" cy="963828"/>
          </a:xfrm>
        </p:spPr>
        <p:txBody>
          <a:bodyPr lIns="182880" rIns="182880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0" i="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Presenter, title, date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411480" y="6619857"/>
            <a:ext cx="1313160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dirty="0" smtClean="0">
                <a:solidFill>
                  <a:srgbClr val="FFFFFF"/>
                </a:solidFill>
                <a:latin typeface="Arial"/>
              </a:rPr>
              <a:t>© 2016 Chevron Corporation</a:t>
            </a:r>
            <a:endParaRPr lang="en-US" sz="800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10100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342900" indent="-171450"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748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7924632" y="6619857"/>
            <a:ext cx="808206" cy="12311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9A822660-8374-4340-934D-8C9E1AF0D0EE}" type="slidenum">
              <a:rPr lang="en-US" sz="800" smtClean="0">
                <a:solidFill>
                  <a:prstClr val="black"/>
                </a:solidFill>
                <a:latin typeface="Arial"/>
              </a:rPr>
              <a:pPr algn="r"/>
              <a:t>‹#›</a:t>
            </a:fld>
            <a:endParaRPr lang="en-US" sz="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1480" y="240270"/>
            <a:ext cx="8320628" cy="858108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1332469"/>
            <a:ext cx="8320628" cy="491455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11480" y="6619857"/>
            <a:ext cx="1313160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smtClean="0">
                <a:solidFill>
                  <a:prstClr val="black"/>
                </a:solidFill>
                <a:latin typeface="Arial"/>
              </a:rPr>
              <a:t>© 2016 </a:t>
            </a:r>
            <a:r>
              <a:rPr lang="en-US" sz="800" dirty="0" smtClean="0">
                <a:solidFill>
                  <a:prstClr val="black"/>
                </a:solidFill>
                <a:latin typeface="Arial"/>
              </a:rPr>
              <a:t>Chevron Corporation</a:t>
            </a:r>
            <a:endParaRPr lang="en-US" sz="800" dirty="0">
              <a:solidFill>
                <a:prstClr val="black"/>
              </a:solidFill>
              <a:latin typeface="Arial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-1320087" y="-1"/>
            <a:ext cx="1320087" cy="7263103"/>
            <a:chOff x="-1239796" y="-1"/>
            <a:chExt cx="1320087" cy="7263103"/>
          </a:xfrm>
        </p:grpSpPr>
        <p:sp>
          <p:nvSpPr>
            <p:cNvPr id="12" name="Rectangle 11"/>
            <p:cNvSpPr/>
            <p:nvPr userDrawn="1"/>
          </p:nvSpPr>
          <p:spPr>
            <a:xfrm>
              <a:off x="-1157417" y="1497340"/>
              <a:ext cx="987627" cy="228600"/>
            </a:xfrm>
            <a:prstGeom prst="rect">
              <a:avLst/>
            </a:prstGeom>
            <a:solidFill>
              <a:srgbClr val="009D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600" dirty="0" smtClean="0">
                  <a:solidFill>
                    <a:prstClr val="white"/>
                  </a:solidFill>
                  <a:latin typeface="Arial"/>
                </a:rPr>
                <a:t>Light blue 0-157-217</a:t>
              </a:r>
              <a:endParaRPr lang="en-US" sz="600" dirty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-1157417" y="1245867"/>
              <a:ext cx="987627" cy="228600"/>
            </a:xfrm>
            <a:prstGeom prst="rect">
              <a:avLst/>
            </a:prstGeom>
            <a:solidFill>
              <a:srgbClr val="0066B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600" dirty="0" smtClean="0">
                  <a:solidFill>
                    <a:prstClr val="white"/>
                  </a:solidFill>
                  <a:latin typeface="Arial"/>
                </a:rPr>
                <a:t>Mid blue 0-102-178</a:t>
              </a:r>
              <a:endParaRPr lang="en-US" sz="600" dirty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-1157417" y="994394"/>
              <a:ext cx="987627" cy="228600"/>
            </a:xfrm>
            <a:prstGeom prst="rect">
              <a:avLst/>
            </a:prstGeom>
            <a:solidFill>
              <a:srgbClr val="0B2D7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600" dirty="0" smtClean="0">
                  <a:solidFill>
                    <a:prstClr val="white"/>
                  </a:solidFill>
                  <a:latin typeface="Arial"/>
                </a:rPr>
                <a:t>Dark blue 11-45-113</a:t>
              </a:r>
              <a:endParaRPr lang="en-US" sz="600" dirty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-1157417" y="2251759"/>
              <a:ext cx="987627" cy="228600"/>
            </a:xfrm>
            <a:prstGeom prst="rect">
              <a:avLst/>
            </a:prstGeom>
            <a:solidFill>
              <a:srgbClr val="00B2B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600" dirty="0" smtClean="0">
                  <a:solidFill>
                    <a:srgbClr val="FFFFFF"/>
                  </a:solidFill>
                  <a:latin typeface="Arial"/>
                </a:rPr>
                <a:t>Light teal 0-178-189</a:t>
              </a:r>
              <a:endParaRPr lang="en-US" sz="60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-1157417" y="2000286"/>
              <a:ext cx="987627" cy="228600"/>
            </a:xfrm>
            <a:prstGeom prst="rect">
              <a:avLst/>
            </a:prstGeom>
            <a:solidFill>
              <a:srgbClr val="00708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600" dirty="0" smtClean="0">
                  <a:solidFill>
                    <a:srgbClr val="FFFFFF"/>
                  </a:solidFill>
                  <a:latin typeface="Arial"/>
                </a:rPr>
                <a:t>Mid teal 0-112-140</a:t>
              </a:r>
              <a:endParaRPr lang="en-US" sz="60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-1157417" y="1748813"/>
              <a:ext cx="987627" cy="228600"/>
            </a:xfrm>
            <a:prstGeom prst="rect">
              <a:avLst/>
            </a:prstGeom>
            <a:solidFill>
              <a:srgbClr val="00365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600" dirty="0" smtClean="0">
                  <a:solidFill>
                    <a:srgbClr val="FFFFFF"/>
                  </a:solidFill>
                  <a:latin typeface="Arial"/>
                </a:rPr>
                <a:t>Dark teal 0-54-83</a:t>
              </a:r>
              <a:endParaRPr lang="en-US" sz="60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-1157417" y="3006178"/>
              <a:ext cx="987627" cy="228600"/>
            </a:xfrm>
            <a:prstGeom prst="rect">
              <a:avLst/>
            </a:prstGeom>
            <a:solidFill>
              <a:srgbClr val="B2CC3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600" dirty="0" smtClean="0">
                  <a:solidFill>
                    <a:srgbClr val="FFFFFF"/>
                  </a:solidFill>
                  <a:latin typeface="Arial"/>
                </a:rPr>
                <a:t>Light green 178-204-52</a:t>
              </a:r>
              <a:endParaRPr lang="en-US" sz="60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-1157417" y="2754705"/>
              <a:ext cx="987627" cy="228600"/>
            </a:xfrm>
            <a:prstGeom prst="rect">
              <a:avLst/>
            </a:prstGeom>
            <a:solidFill>
              <a:srgbClr val="76923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600" dirty="0" smtClean="0">
                  <a:solidFill>
                    <a:srgbClr val="FFFFFF"/>
                  </a:solidFill>
                  <a:latin typeface="Arial"/>
                </a:rPr>
                <a:t>Mid green 118-146-49</a:t>
              </a:r>
              <a:endParaRPr lang="en-US" sz="60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-1157417" y="2503232"/>
              <a:ext cx="987627" cy="228600"/>
            </a:xfrm>
            <a:prstGeom prst="rect">
              <a:avLst/>
            </a:prstGeom>
            <a:solidFill>
              <a:srgbClr val="444B0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600" dirty="0" smtClean="0">
                  <a:solidFill>
                    <a:srgbClr val="FFFFFF"/>
                  </a:solidFill>
                  <a:latin typeface="Arial"/>
                </a:rPr>
                <a:t>Dark green 68-75-13</a:t>
              </a:r>
              <a:endParaRPr lang="en-US" sz="60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-1157417" y="4121908"/>
              <a:ext cx="987627" cy="228600"/>
            </a:xfrm>
            <a:prstGeom prst="rect">
              <a:avLst/>
            </a:prstGeom>
            <a:solidFill>
              <a:srgbClr val="E2183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600" dirty="0" smtClean="0">
                  <a:solidFill>
                    <a:srgbClr val="FFFFFF"/>
                  </a:solidFill>
                  <a:latin typeface="Arial"/>
                </a:rPr>
                <a:t>Light red 226-24-54</a:t>
              </a:r>
              <a:endParaRPr lang="en-US" sz="60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-1157417" y="3870435"/>
              <a:ext cx="987627" cy="228600"/>
            </a:xfrm>
            <a:prstGeom prst="rect">
              <a:avLst/>
            </a:prstGeom>
            <a:solidFill>
              <a:srgbClr val="97002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600" dirty="0" smtClean="0">
                  <a:solidFill>
                    <a:srgbClr val="FFFFFF"/>
                  </a:solidFill>
                  <a:latin typeface="Arial"/>
                </a:rPr>
                <a:t>Mid red 151-0-46</a:t>
              </a:r>
              <a:endParaRPr lang="en-US" sz="60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-1157417" y="3618962"/>
              <a:ext cx="987627" cy="228600"/>
            </a:xfrm>
            <a:prstGeom prst="rect">
              <a:avLst/>
            </a:prstGeom>
            <a:solidFill>
              <a:srgbClr val="58001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600" dirty="0" smtClean="0">
                  <a:solidFill>
                    <a:srgbClr val="FFFFFF"/>
                  </a:solidFill>
                  <a:latin typeface="Arial"/>
                </a:rPr>
                <a:t>Dark red 88-0-28</a:t>
              </a:r>
              <a:endParaRPr lang="en-US" sz="60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-1157417" y="4876327"/>
              <a:ext cx="987627" cy="228600"/>
            </a:xfrm>
            <a:prstGeom prst="rect">
              <a:avLst/>
            </a:prstGeom>
            <a:solidFill>
              <a:srgbClr val="FAAB1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Ins="0" rtlCol="0" anchor="ctr"/>
            <a:lstStyle/>
            <a:p>
              <a:r>
                <a:rPr lang="en-US" sz="600" dirty="0" smtClean="0">
                  <a:solidFill>
                    <a:srgbClr val="FFFFFF"/>
                  </a:solidFill>
                  <a:latin typeface="Arial"/>
                </a:rPr>
                <a:t>Light orange 250-171-24</a:t>
              </a:r>
              <a:endParaRPr lang="en-US" sz="60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-1157417" y="4624854"/>
              <a:ext cx="987627" cy="228600"/>
            </a:xfrm>
            <a:prstGeom prst="rect">
              <a:avLst/>
            </a:prstGeom>
            <a:solidFill>
              <a:srgbClr val="E5601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600" dirty="0" smtClean="0">
                  <a:solidFill>
                    <a:srgbClr val="FFFFFF"/>
                  </a:solidFill>
                  <a:latin typeface="Arial"/>
                </a:rPr>
                <a:t>Mid orange </a:t>
              </a:r>
              <a:r>
                <a:rPr lang="en-US" sz="600" dirty="0" smtClean="0">
                  <a:solidFill>
                    <a:srgbClr val="FFFFFF"/>
                  </a:solidFill>
                  <a:latin typeface="+mn-lt"/>
                </a:rPr>
                <a:t>229-96-31</a:t>
              </a:r>
              <a:endParaRPr lang="en-US" sz="600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-1157417" y="4373381"/>
              <a:ext cx="987627" cy="228600"/>
            </a:xfrm>
            <a:prstGeom prst="rect">
              <a:avLst/>
            </a:prstGeom>
            <a:solidFill>
              <a:srgbClr val="711B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600" dirty="0" smtClean="0">
                  <a:solidFill>
                    <a:srgbClr val="FFFFFF"/>
                  </a:solidFill>
                  <a:latin typeface="Arial"/>
                </a:rPr>
                <a:t>Dark orange </a:t>
              </a:r>
              <a:r>
                <a:rPr lang="en-US" sz="600" dirty="0" smtClean="0">
                  <a:solidFill>
                    <a:srgbClr val="FFFFFF"/>
                  </a:solidFill>
                  <a:latin typeface="+mn-lt"/>
                </a:rPr>
                <a:t>113-27-0</a:t>
              </a:r>
              <a:endParaRPr lang="en-US" sz="600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-1157417" y="5630746"/>
              <a:ext cx="987627" cy="228600"/>
            </a:xfrm>
            <a:prstGeom prst="rect">
              <a:avLst/>
            </a:prstGeom>
            <a:solidFill>
              <a:srgbClr val="BA309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600" dirty="0" smtClean="0">
                  <a:solidFill>
                    <a:srgbClr val="FFFFFF"/>
                  </a:solidFill>
                  <a:latin typeface="Arial"/>
                </a:rPr>
                <a:t>Light purple 186-48-147</a:t>
              </a:r>
              <a:endParaRPr lang="en-US" sz="60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-1157417" y="5379273"/>
              <a:ext cx="987627" cy="228600"/>
            </a:xfrm>
            <a:prstGeom prst="rect">
              <a:avLst/>
            </a:prstGeom>
            <a:solidFill>
              <a:srgbClr val="75126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600" dirty="0" smtClean="0">
                  <a:solidFill>
                    <a:srgbClr val="FFFFFF"/>
                  </a:solidFill>
                  <a:latin typeface="Arial"/>
                </a:rPr>
                <a:t>Mid purple 117-18-105</a:t>
              </a:r>
              <a:endParaRPr lang="en-US" sz="60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-1157417" y="5127800"/>
              <a:ext cx="987627" cy="228600"/>
            </a:xfrm>
            <a:prstGeom prst="rect">
              <a:avLst/>
            </a:prstGeom>
            <a:solidFill>
              <a:srgbClr val="3A0D3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600" dirty="0" smtClean="0">
                  <a:solidFill>
                    <a:srgbClr val="FFFFFF"/>
                  </a:solidFill>
                  <a:latin typeface="Arial"/>
                </a:rPr>
                <a:t>Dark purple 58-13-54</a:t>
              </a:r>
              <a:endParaRPr lang="en-US" sz="60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0" name="Rectangle 29"/>
            <p:cNvSpPr/>
            <p:nvPr userDrawn="1"/>
          </p:nvSpPr>
          <p:spPr>
            <a:xfrm>
              <a:off x="-1157417" y="6629400"/>
              <a:ext cx="987627" cy="228600"/>
            </a:xfrm>
            <a:prstGeom prst="rect">
              <a:avLst/>
            </a:prstGeom>
            <a:solidFill>
              <a:srgbClr val="DBDCD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600" dirty="0" smtClean="0">
                  <a:solidFill>
                    <a:prstClr val="black"/>
                  </a:solidFill>
                  <a:latin typeface="Arial"/>
                </a:rPr>
                <a:t>Light gray 219-220-221</a:t>
              </a:r>
              <a:endParaRPr lang="en-US" sz="60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-1157417" y="6377935"/>
              <a:ext cx="987627" cy="228600"/>
            </a:xfrm>
            <a:prstGeom prst="rect">
              <a:avLst/>
            </a:prstGeom>
            <a:solidFill>
              <a:srgbClr val="8C8F9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600" dirty="0" smtClean="0">
                  <a:solidFill>
                    <a:srgbClr val="FFFFFF"/>
                  </a:solidFill>
                  <a:latin typeface="Arial"/>
                </a:rPr>
                <a:t>Mid gray 140-143-147</a:t>
              </a:r>
              <a:endParaRPr lang="en-US" sz="60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2" name="Rectangle 31"/>
            <p:cNvSpPr/>
            <p:nvPr userDrawn="1"/>
          </p:nvSpPr>
          <p:spPr>
            <a:xfrm>
              <a:off x="-1157417" y="6126462"/>
              <a:ext cx="987627" cy="228600"/>
            </a:xfrm>
            <a:prstGeom prst="rect">
              <a:avLst/>
            </a:prstGeom>
            <a:solidFill>
              <a:srgbClr val="6B6D6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600" dirty="0" smtClean="0">
                  <a:solidFill>
                    <a:srgbClr val="FFFFFF"/>
                  </a:solidFill>
                  <a:latin typeface="Arial"/>
                </a:rPr>
                <a:t>Dark gray 107-109-111</a:t>
              </a:r>
              <a:endParaRPr lang="en-US" sz="60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-1239795" y="3367489"/>
              <a:ext cx="1320086" cy="2286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en-US" sz="800" dirty="0" smtClean="0">
                  <a:solidFill>
                    <a:prstClr val="black"/>
                  </a:solidFill>
                  <a:latin typeface="Arial"/>
                </a:rPr>
                <a:t>Warm color family R-G-B</a:t>
              </a:r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-1239795" y="742921"/>
              <a:ext cx="1320086" cy="19866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800" dirty="0" smtClean="0">
                  <a:solidFill>
                    <a:prstClr val="black"/>
                  </a:solidFill>
                  <a:latin typeface="Arial"/>
                </a:rPr>
                <a:t>Cool color family R-G-B</a:t>
              </a:r>
              <a:endParaRPr lang="en-US" sz="80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-1239796" y="-1"/>
              <a:ext cx="1260322" cy="810847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defRPr/>
              </a:pPr>
              <a:r>
                <a:rPr lang="en-US" sz="800" dirty="0" smtClean="0">
                  <a:solidFill>
                    <a:prstClr val="black"/>
                  </a:solidFill>
                  <a:latin typeface="Arial"/>
                </a:rPr>
                <a:t>Use the color picker or type in the RGB values to select color. </a:t>
              </a:r>
            </a:p>
            <a:p>
              <a:pPr>
                <a:defRPr/>
              </a:pPr>
              <a:r>
                <a:rPr lang="en-US" sz="800" b="1" dirty="0" smtClean="0">
                  <a:solidFill>
                    <a:srgbClr val="E21836"/>
                  </a:solidFill>
                  <a:latin typeface="Arial"/>
                </a:rPr>
                <a:t>Do not use tints from the color palette.</a:t>
              </a:r>
              <a:endParaRPr lang="en-US" sz="800" b="1" dirty="0">
                <a:solidFill>
                  <a:srgbClr val="E21836"/>
                </a:solidFill>
                <a:latin typeface="Arial"/>
              </a:endParaRP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-1157417" y="7034502"/>
              <a:ext cx="987627" cy="228600"/>
            </a:xfrm>
            <a:prstGeom prst="rect">
              <a:avLst/>
            </a:prstGeom>
            <a:solidFill>
              <a:srgbClr val="EDEDE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600" dirty="0" smtClean="0">
                  <a:solidFill>
                    <a:prstClr val="black"/>
                  </a:solidFill>
                  <a:latin typeface="Arial"/>
                </a:rPr>
                <a:t>Background</a:t>
              </a:r>
              <a:r>
                <a:rPr lang="en-US" sz="600" baseline="0" dirty="0" smtClean="0">
                  <a:solidFill>
                    <a:prstClr val="black"/>
                  </a:solidFill>
                  <a:latin typeface="Arial"/>
                </a:rPr>
                <a:t> gray 237-237-238</a:t>
              </a:r>
              <a:endParaRPr lang="en-US" sz="600" dirty="0">
                <a:solidFill>
                  <a:prstClr val="black"/>
                </a:solidFill>
                <a:latin typeface="Arial"/>
              </a:endParaRPr>
            </a:p>
          </p:txBody>
        </p:sp>
      </p:grpSp>
      <p:pic>
        <p:nvPicPr>
          <p:cNvPr id="33" name="Picture 3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079" y="6291871"/>
            <a:ext cx="501843" cy="53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272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90" r:id="rId9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28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71450" algn="l" defTabSz="457200" rtl="0" eaLnBrk="1" latinLnBrk="0" hangingPunct="1">
        <a:spcBef>
          <a:spcPts val="5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indent="-171450" algn="l" defTabSz="457200" rtl="0" eaLnBrk="1" latinLnBrk="0" hangingPunct="1"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-171450" algn="l" defTabSz="457200" rtl="0" eaLnBrk="1" latinLnBrk="0" hangingPunct="1">
        <a:spcBef>
          <a:spcPts val="500"/>
        </a:spcBef>
        <a:buSzPct val="100000"/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858838" indent="-173038" algn="l" defTabSz="457200" rtl="0" eaLnBrk="1" latinLnBrk="0" hangingPunct="1"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5220" y="2354380"/>
            <a:ext cx="7751924" cy="1453346"/>
          </a:xfrm>
        </p:spPr>
        <p:txBody>
          <a:bodyPr/>
          <a:lstStyle/>
          <a:p>
            <a:r>
              <a:rPr lang="ru-RU" sz="3600" dirty="0"/>
              <a:t>с</a:t>
            </a:r>
            <a:r>
              <a:rPr lang="ru-RU" sz="3600" dirty="0" smtClean="0"/>
              <a:t>оциальные инвестиции компании «шеврон» в </a:t>
            </a:r>
            <a:r>
              <a:rPr lang="ru-RU" sz="3600" dirty="0" err="1" smtClean="0"/>
              <a:t>казахстане</a:t>
            </a:r>
            <a:r>
              <a:rPr lang="ru-RU" sz="3600" dirty="0" smtClean="0"/>
              <a:t> 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1146412" y="4476466"/>
            <a:ext cx="7069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>
                <a:solidFill>
                  <a:srgbClr val="0070C0"/>
                </a:solidFill>
              </a:rPr>
              <a:t>л</a:t>
            </a:r>
            <a:r>
              <a:rPr lang="ru-RU" dirty="0" err="1" smtClean="0">
                <a:solidFill>
                  <a:srgbClr val="0070C0"/>
                </a:solidFill>
              </a:rPr>
              <a:t>ейла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айтмуханова</a:t>
            </a:r>
            <a:r>
              <a:rPr lang="ru-RU" dirty="0" smtClean="0">
                <a:solidFill>
                  <a:srgbClr val="0070C0"/>
                </a:solidFill>
              </a:rPr>
              <a:t>,</a:t>
            </a:r>
          </a:p>
          <a:p>
            <a:pPr algn="ctr"/>
            <a:r>
              <a:rPr lang="ru-RU" dirty="0" smtClean="0">
                <a:solidFill>
                  <a:srgbClr val="0070C0"/>
                </a:solidFill>
              </a:rPr>
              <a:t>департамент по работе  с правительством и общественностью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48418" y="5581934"/>
            <a:ext cx="2279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0070C0"/>
                </a:solidFill>
              </a:rPr>
              <a:t>28 июня 2016</a:t>
            </a:r>
            <a:endParaRPr lang="en-US" sz="1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0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388450" y="6635235"/>
            <a:ext cx="526949" cy="222765"/>
          </a:xfrm>
          <a:prstGeom prst="rect">
            <a:avLst/>
          </a:prstGeom>
        </p:spPr>
        <p:txBody>
          <a:bodyPr/>
          <a:lstStyle/>
          <a:p>
            <a:fld id="{B4DB0E65-EF00-7F4C-860A-46B7C286D3E3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Picture 55" descr="Blue_Gradient_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68490" y="1035808"/>
            <a:ext cx="8434316" cy="5210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200400" y="2218798"/>
            <a:ext cx="1828800" cy="282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25000" dirty="0">
                <a:solidFill>
                  <a:srgbClr val="7FC4FD"/>
                </a:solidFill>
                <a:ea typeface="ＭＳ Ｐゴシック"/>
                <a:cs typeface="ＭＳ Ｐゴシック"/>
              </a:rPr>
              <a:t>+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609600" y="2379135"/>
            <a:ext cx="4114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6500" dirty="0">
                <a:solidFill>
                  <a:srgbClr val="FFFFFF"/>
                </a:solidFill>
                <a:ea typeface="ＭＳ Ｐゴシック"/>
                <a:cs typeface="ＭＳ Ｐゴシック"/>
              </a:rPr>
              <a:t>Questions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5181600" y="3581402"/>
            <a:ext cx="3733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6500" dirty="0">
                <a:solidFill>
                  <a:srgbClr val="FFFFFF"/>
                </a:solidFill>
                <a:ea typeface="ＭＳ Ｐゴシック"/>
                <a:cs typeface="ＭＳ Ｐゴシック"/>
              </a:rPr>
              <a:t>Answers</a:t>
            </a:r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411686" y="315425"/>
            <a:ext cx="8320628" cy="858108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с</a:t>
            </a:r>
            <a:r>
              <a:rPr lang="ru-RU" dirty="0" smtClean="0"/>
              <a:t>оциальные инвестиции «шеврон»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65226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«шеврон» в </a:t>
            </a:r>
            <a:r>
              <a:rPr lang="ru-RU" dirty="0" err="1" smtClean="0"/>
              <a:t>евразии</a:t>
            </a:r>
            <a:r>
              <a:rPr lang="ru-RU" dirty="0" smtClean="0"/>
              <a:t> 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7606"/>
            <a:ext cx="9144000" cy="5370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64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</a:t>
            </a:r>
            <a:r>
              <a:rPr lang="ru-RU" dirty="0" smtClean="0"/>
              <a:t>оциальные инвестиции – цели </a:t>
            </a:r>
            <a:endParaRPr lang="en-US" sz="2000" dirty="0"/>
          </a:p>
        </p:txBody>
      </p:sp>
      <p:sp>
        <p:nvSpPr>
          <p:cNvPr id="3" name="Rectangle 2"/>
          <p:cNvSpPr/>
          <p:nvPr/>
        </p:nvSpPr>
        <p:spPr>
          <a:xfrm>
            <a:off x="521172" y="1258969"/>
            <a:ext cx="822448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Font typeface="Wingdings" pitchFamily="2" charset="2"/>
              <a:buChar char="§"/>
            </a:pPr>
            <a:r>
              <a:rPr lang="ru-RU" sz="2000" dirty="0">
                <a:solidFill>
                  <a:srgbClr val="0070C0"/>
                </a:solidFill>
                <a:latin typeface="+mj-lt"/>
                <a:cs typeface="Arial" pitchFamily="34" charset="0"/>
              </a:rPr>
              <a:t>Укрепление репутации </a:t>
            </a:r>
            <a:r>
              <a:rPr lang="ru-RU" sz="2000" dirty="0" smtClean="0">
                <a:solidFill>
                  <a:srgbClr val="0070C0"/>
                </a:solidFill>
                <a:latin typeface="+mj-lt"/>
                <a:cs typeface="Arial" pitchFamily="34" charset="0"/>
              </a:rPr>
              <a:t>«Шеврона»</a:t>
            </a:r>
            <a:r>
              <a:rPr lang="en-US" sz="2000" dirty="0" smtClean="0">
                <a:solidFill>
                  <a:srgbClr val="0070C0"/>
                </a:solidFill>
                <a:latin typeface="+mj-lt"/>
                <a:cs typeface="Arial" pitchFamily="34" charset="0"/>
              </a:rPr>
              <a:t>, </a:t>
            </a:r>
            <a:r>
              <a:rPr lang="ru-RU" sz="2000" dirty="0">
                <a:solidFill>
                  <a:srgbClr val="0070C0"/>
                </a:solidFill>
                <a:latin typeface="+mj-lt"/>
                <a:cs typeface="Arial" pitchFamily="34" charset="0"/>
              </a:rPr>
              <a:t>защита интересов </a:t>
            </a:r>
            <a:r>
              <a:rPr lang="ru-RU" sz="2000" dirty="0" smtClean="0">
                <a:solidFill>
                  <a:srgbClr val="0070C0"/>
                </a:solidFill>
                <a:latin typeface="+mj-lt"/>
                <a:cs typeface="Arial" pitchFamily="34" charset="0"/>
              </a:rPr>
              <a:t>бизнеса и оказание поддержки новым бизнес возможностям</a:t>
            </a:r>
            <a:endParaRPr lang="en-US" sz="2000" dirty="0">
              <a:solidFill>
                <a:srgbClr val="0070C0"/>
              </a:solidFill>
              <a:latin typeface="+mj-lt"/>
              <a:cs typeface="Arial" pitchFamily="34" charset="0"/>
            </a:endParaRPr>
          </a:p>
          <a:p>
            <a:pPr marL="228600" indent="-228600">
              <a:buFont typeface="Arial" pitchFamily="34" charset="0"/>
              <a:buChar char="•"/>
            </a:pPr>
            <a:endParaRPr lang="en-US" sz="2000" dirty="0">
              <a:solidFill>
                <a:srgbClr val="0070C0"/>
              </a:solidFill>
              <a:latin typeface="+mj-lt"/>
              <a:cs typeface="Arial" pitchFamily="34" charset="0"/>
            </a:endParaRPr>
          </a:p>
          <a:p>
            <a:pPr marL="228600" indent="-228600">
              <a:buFont typeface="Wingdings" pitchFamily="2" charset="2"/>
              <a:buChar char="§"/>
            </a:pPr>
            <a:r>
              <a:rPr lang="ru-RU" sz="2000" dirty="0">
                <a:solidFill>
                  <a:srgbClr val="0070C0"/>
                </a:solidFill>
                <a:latin typeface="+mj-lt"/>
                <a:cs typeface="Arial" pitchFamily="34" charset="0"/>
              </a:rPr>
              <a:t>Создание человеческого, общественного и организационного капитала ключевых заинтересованных сторон</a:t>
            </a:r>
            <a:r>
              <a:rPr lang="ru-RU" sz="2000" dirty="0">
                <a:solidFill>
                  <a:srgbClr val="0070C0"/>
                </a:solidFill>
                <a:latin typeface="+mj-lt"/>
              </a:rPr>
              <a:t/>
            </a:r>
            <a:br>
              <a:rPr lang="ru-RU" sz="2000" dirty="0">
                <a:solidFill>
                  <a:srgbClr val="0070C0"/>
                </a:solidFill>
                <a:latin typeface="+mj-lt"/>
              </a:rPr>
            </a:br>
            <a:endParaRPr lang="en-US" sz="2000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7" name="Picture 4" descr="C:\Users\lbte\AppData\Local\Microsoft\Windows\Temporary Internet Files\Content.Outlook\0P37P5BP\134-135 (6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550" y="3193575"/>
            <a:ext cx="8437728" cy="3111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295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</a:t>
            </a:r>
            <a:r>
              <a:rPr lang="ru-RU" dirty="0" smtClean="0"/>
              <a:t>оциальные инвестиции - стратегии</a:t>
            </a:r>
            <a:r>
              <a:rPr lang="en-GB" dirty="0"/>
              <a:t/>
            </a:r>
            <a:br>
              <a:rPr lang="en-GB" dirty="0"/>
            </a:br>
            <a:endParaRPr lang="en-US" sz="2000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4294967295"/>
          </p:nvPr>
        </p:nvSpPr>
        <p:spPr>
          <a:xfrm>
            <a:off x="504968" y="1323834"/>
            <a:ext cx="8151700" cy="4763068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lvl="1" indent="-342000">
              <a:buFont typeface="Wingdings" pitchFamily="2" charset="2"/>
              <a:buChar char="§"/>
            </a:pP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Социальные проекты в </a:t>
            </a:r>
            <a:r>
              <a:rPr lang="ru-RU" sz="20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поддержку бизнес целей компании</a:t>
            </a:r>
          </a:p>
          <a:p>
            <a:pPr lvl="1" indent="-342000">
              <a:buFont typeface="Wingdings" pitchFamily="2" charset="2"/>
              <a:buChar char="§"/>
            </a:pPr>
            <a:endParaRPr lang="en-US" sz="2000" u="sng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lvl="1" indent="-342000">
              <a:buFont typeface="Wingdings" pitchFamily="2" charset="2"/>
              <a:buChar char="§"/>
            </a:pPr>
            <a:r>
              <a:rPr lang="ru-RU" sz="20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Согласованность</a:t>
            </a: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 национальными приоритетами, </a:t>
            </a: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потребностями общества </a:t>
            </a:r>
            <a:r>
              <a:rPr lang="ru-RU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ценностями Шеврона</a:t>
            </a:r>
          </a:p>
          <a:p>
            <a:pPr marL="900" lvl="1" indent="0">
              <a:buNone/>
            </a:pPr>
            <a:endParaRPr lang="ru-RU" sz="20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lvl="1" indent="-342000">
              <a:buFont typeface="Wingdings" pitchFamily="2" charset="2"/>
              <a:buChar char="§"/>
            </a:pPr>
            <a:r>
              <a:rPr lang="ru-RU" sz="2000" u="sng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Проактивность</a:t>
            </a:r>
            <a:r>
              <a:rPr lang="ru-RU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выборе </a:t>
            </a: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проекта</a:t>
            </a:r>
          </a:p>
          <a:p>
            <a:pPr lvl="1" indent="-342000">
              <a:buFont typeface="Wingdings" pitchFamily="2" charset="2"/>
              <a:buChar char="§"/>
            </a:pPr>
            <a:endParaRPr lang="ru-RU" sz="2000" dirty="0" smtClean="0">
              <a:solidFill>
                <a:srgbClr val="0070C0"/>
              </a:solidFill>
            </a:endParaRPr>
          </a:p>
          <a:p>
            <a:pPr lvl="1" indent="-342000">
              <a:buFont typeface="Wingdings" pitchFamily="2" charset="2"/>
              <a:buChar char="§"/>
            </a:pPr>
            <a:r>
              <a:rPr lang="ru-RU" sz="20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Фокус</a:t>
            </a: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– определение приоритетов</a:t>
            </a:r>
          </a:p>
          <a:p>
            <a:pPr lvl="1" indent="-342000">
              <a:buFont typeface="Wingdings" pitchFamily="2" charset="2"/>
              <a:buChar char="§"/>
            </a:pPr>
            <a:endParaRPr lang="ru-RU" sz="20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lvl="1" indent="-342000">
              <a:buFont typeface="Wingdings" pitchFamily="2" charset="2"/>
              <a:buChar char="§"/>
            </a:pPr>
            <a:r>
              <a:rPr lang="ru-RU" sz="20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Большой охват  </a:t>
            </a:r>
            <a:r>
              <a:rPr lang="ru-RU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распространение на национальном  уровне </a:t>
            </a:r>
            <a:r>
              <a:rPr lang="ru-RU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/ влияние на </a:t>
            </a: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большое число людей</a:t>
            </a:r>
          </a:p>
          <a:p>
            <a:pPr lvl="1" indent="-342000">
              <a:buFont typeface="Wingdings" pitchFamily="2" charset="2"/>
              <a:buChar char="§"/>
            </a:pPr>
            <a:endParaRPr lang="ru-RU" sz="20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lvl="1" indent="-342000">
              <a:buFont typeface="Wingdings" pitchFamily="2" charset="2"/>
              <a:buChar char="§"/>
            </a:pPr>
            <a:r>
              <a:rPr lang="ru-RU" sz="20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Коммуникации</a:t>
            </a: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rgbClr val="0070C0"/>
                </a:solidFill>
              </a:rPr>
              <a:t> </a:t>
            </a: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– узнаваемость </a:t>
            </a:r>
            <a:r>
              <a:rPr lang="ru-RU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и поддержка  деятельности </a:t>
            </a: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«Шеврона» </a:t>
            </a:r>
            <a:r>
              <a:rPr lang="ru-RU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среди основных заинтересованных </a:t>
            </a: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сторон</a:t>
            </a:r>
            <a:endParaRPr lang="ru-RU" sz="20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Font typeface="Wingdings" pitchFamily="2" charset="2"/>
              <a:buChar char="§"/>
            </a:pPr>
            <a:endParaRPr lang="en-US" sz="20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47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658"/>
          <a:stretch/>
        </p:blipFill>
        <p:spPr>
          <a:xfrm>
            <a:off x="150124" y="2106614"/>
            <a:ext cx="8843749" cy="3469840"/>
          </a:xfrm>
          <a:prstGeom prst="rect">
            <a:avLst/>
          </a:prstGeom>
        </p:spPr>
      </p:pic>
      <p:sp>
        <p:nvSpPr>
          <p:cNvPr id="1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</a:t>
            </a:r>
            <a:r>
              <a:rPr lang="ru-RU" dirty="0" smtClean="0"/>
              <a:t>оциальные инвестиции – география и направления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9580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/>
          <p:cNvSpPr txBox="1">
            <a:spLocks/>
          </p:cNvSpPr>
          <p:nvPr/>
        </p:nvSpPr>
        <p:spPr>
          <a:xfrm>
            <a:off x="563880" y="315425"/>
            <a:ext cx="8320628" cy="858108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с</a:t>
            </a:r>
            <a:r>
              <a:rPr lang="ru-RU" dirty="0" smtClean="0"/>
              <a:t>оциальные инвестиции – выбор партнеров</a:t>
            </a:r>
            <a:endParaRPr lang="en-US" sz="2000" dirty="0"/>
          </a:p>
        </p:txBody>
      </p:sp>
      <p:sp>
        <p:nvSpPr>
          <p:cNvPr id="9" name="Content Placeholder 15"/>
          <p:cNvSpPr>
            <a:spLocks noGrp="1"/>
          </p:cNvSpPr>
          <p:nvPr>
            <p:ph idx="1"/>
          </p:nvPr>
        </p:nvSpPr>
        <p:spPr>
          <a:xfrm>
            <a:off x="357805" y="1136162"/>
            <a:ext cx="4500798" cy="5557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000" indent="-342000">
              <a:lnSpc>
                <a:spcPct val="150000"/>
              </a:lnSpc>
              <a:spcBef>
                <a:spcPts val="0"/>
              </a:spcBef>
            </a:pPr>
            <a:r>
              <a:rPr lang="ru-RU" sz="1700" dirty="0" smtClean="0">
                <a:solidFill>
                  <a:srgbClr val="0070C0"/>
                </a:solidFill>
              </a:rPr>
              <a:t>Репутация партнеров – доверие</a:t>
            </a:r>
            <a:r>
              <a:rPr lang="ru-RU" sz="1700" dirty="0">
                <a:solidFill>
                  <a:srgbClr val="0070C0"/>
                </a:solidFill>
              </a:rPr>
              <a:t>, уважение, </a:t>
            </a:r>
            <a:r>
              <a:rPr lang="ru-RU" sz="1700" dirty="0" smtClean="0">
                <a:solidFill>
                  <a:srgbClr val="0070C0"/>
                </a:solidFill>
              </a:rPr>
              <a:t>доверие</a:t>
            </a:r>
            <a:endParaRPr lang="ru-RU" sz="1700" dirty="0">
              <a:solidFill>
                <a:srgbClr val="0070C0"/>
              </a:solidFill>
            </a:endParaRPr>
          </a:p>
          <a:p>
            <a:pPr marL="342000" indent="-342000">
              <a:lnSpc>
                <a:spcPct val="150000"/>
              </a:lnSpc>
              <a:spcBef>
                <a:spcPts val="0"/>
              </a:spcBef>
            </a:pPr>
            <a:r>
              <a:rPr lang="ru-RU" sz="1700" dirty="0" smtClean="0">
                <a:solidFill>
                  <a:srgbClr val="0070C0"/>
                </a:solidFill>
              </a:rPr>
              <a:t>Послужной список партнера и </a:t>
            </a:r>
            <a:r>
              <a:rPr lang="ru-RU" sz="1700" dirty="0">
                <a:solidFill>
                  <a:srgbClr val="0070C0"/>
                </a:solidFill>
              </a:rPr>
              <a:t>глубокое понимание социального </a:t>
            </a:r>
            <a:r>
              <a:rPr lang="ru-RU" sz="1700" dirty="0" smtClean="0">
                <a:solidFill>
                  <a:srgbClr val="0070C0"/>
                </a:solidFill>
              </a:rPr>
              <a:t>контекста</a:t>
            </a:r>
            <a:endParaRPr lang="en-US" sz="1700" dirty="0" smtClean="0">
              <a:solidFill>
                <a:srgbClr val="0070C0"/>
              </a:solidFill>
            </a:endParaRPr>
          </a:p>
          <a:p>
            <a:pPr marL="342000" indent="-342000">
              <a:lnSpc>
                <a:spcPct val="150000"/>
              </a:lnSpc>
              <a:spcBef>
                <a:spcPts val="0"/>
              </a:spcBef>
            </a:pPr>
            <a:r>
              <a:rPr lang="ru-RU" sz="1700" dirty="0" smtClean="0">
                <a:solidFill>
                  <a:srgbClr val="0070C0"/>
                </a:solidFill>
              </a:rPr>
              <a:t>Организационный потенциал</a:t>
            </a:r>
          </a:p>
          <a:p>
            <a:pPr marL="342000" indent="-342000">
              <a:lnSpc>
                <a:spcPct val="150000"/>
              </a:lnSpc>
              <a:spcBef>
                <a:spcPts val="0"/>
              </a:spcBef>
            </a:pPr>
            <a:r>
              <a:rPr lang="ru-RU" sz="1700" dirty="0">
                <a:solidFill>
                  <a:srgbClr val="0070C0"/>
                </a:solidFill>
              </a:rPr>
              <a:t>Финансовая прозрачность, эффективность затрат при реализации </a:t>
            </a:r>
            <a:r>
              <a:rPr lang="ru-RU" sz="1700" dirty="0" smtClean="0">
                <a:solidFill>
                  <a:srgbClr val="0070C0"/>
                </a:solidFill>
              </a:rPr>
              <a:t>проектов</a:t>
            </a:r>
          </a:p>
          <a:p>
            <a:pPr marL="342000" indent="-342000">
              <a:lnSpc>
                <a:spcPct val="150000"/>
              </a:lnSpc>
              <a:spcBef>
                <a:spcPts val="0"/>
              </a:spcBef>
            </a:pPr>
            <a:r>
              <a:rPr lang="ru-RU" sz="1700" dirty="0" smtClean="0">
                <a:solidFill>
                  <a:srgbClr val="0070C0"/>
                </a:solidFill>
              </a:rPr>
              <a:t>Налаженные отношения </a:t>
            </a:r>
            <a:r>
              <a:rPr lang="ru-RU" sz="1700" dirty="0">
                <a:solidFill>
                  <a:srgbClr val="0070C0"/>
                </a:solidFill>
              </a:rPr>
              <a:t>с заинтересованными </a:t>
            </a:r>
            <a:r>
              <a:rPr lang="ru-RU" sz="1700" dirty="0" smtClean="0">
                <a:solidFill>
                  <a:srgbClr val="0070C0"/>
                </a:solidFill>
              </a:rPr>
              <a:t>сторонами</a:t>
            </a:r>
          </a:p>
          <a:p>
            <a:pPr marL="342000" indent="-342000">
              <a:lnSpc>
                <a:spcPct val="150000"/>
              </a:lnSpc>
              <a:spcBef>
                <a:spcPts val="0"/>
              </a:spcBef>
            </a:pPr>
            <a:r>
              <a:rPr lang="ru-RU" sz="1700" dirty="0" smtClean="0">
                <a:solidFill>
                  <a:srgbClr val="0070C0"/>
                </a:solidFill>
              </a:rPr>
              <a:t>Понимание </a:t>
            </a:r>
            <a:r>
              <a:rPr lang="ru-RU" sz="1700" dirty="0">
                <a:solidFill>
                  <a:srgbClr val="0070C0"/>
                </a:solidFill>
              </a:rPr>
              <a:t>и соблюдение правил и </a:t>
            </a:r>
            <a:r>
              <a:rPr lang="ru-RU" sz="1700" dirty="0" smtClean="0">
                <a:solidFill>
                  <a:srgbClr val="0070C0"/>
                </a:solidFill>
              </a:rPr>
              <a:t>процедур Шеврона</a:t>
            </a:r>
          </a:p>
          <a:p>
            <a:pPr marL="342000" indent="-342000">
              <a:lnSpc>
                <a:spcPct val="150000"/>
              </a:lnSpc>
            </a:pPr>
            <a:r>
              <a:rPr lang="ru-RU" sz="1700" dirty="0" smtClean="0">
                <a:solidFill>
                  <a:srgbClr val="0070C0"/>
                </a:solidFill>
              </a:rPr>
              <a:t>Инновационные подходы к решению проблем</a:t>
            </a:r>
            <a:endParaRPr lang="en-US" sz="1700" dirty="0" smtClean="0">
              <a:solidFill>
                <a:srgbClr val="0070C0"/>
              </a:solidFill>
            </a:endParaRP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206" y="1141476"/>
            <a:ext cx="3640604" cy="2664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8206" y="3944524"/>
            <a:ext cx="3640604" cy="2385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3210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itle 3"/>
          <p:cNvSpPr txBox="1">
            <a:spLocks/>
          </p:cNvSpPr>
          <p:nvPr/>
        </p:nvSpPr>
        <p:spPr>
          <a:xfrm>
            <a:off x="411686" y="315425"/>
            <a:ext cx="8320628" cy="858108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с</a:t>
            </a:r>
            <a:r>
              <a:rPr lang="ru-RU" dirty="0" smtClean="0"/>
              <a:t>оциальные инвестиции – полученный опыт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6925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07" b="21732"/>
          <a:stretch/>
        </p:blipFill>
        <p:spPr>
          <a:xfrm>
            <a:off x="228600" y="1371600"/>
            <a:ext cx="8686799" cy="5486400"/>
          </a:xfrm>
          <a:prstGeom prst="rect">
            <a:avLst/>
          </a:prstGeom>
        </p:spPr>
      </p:pic>
      <p:sp>
        <p:nvSpPr>
          <p:cNvPr id="9" name="Title 3"/>
          <p:cNvSpPr txBox="1">
            <a:spLocks/>
          </p:cNvSpPr>
          <p:nvPr/>
        </p:nvSpPr>
        <p:spPr>
          <a:xfrm>
            <a:off x="411686" y="315425"/>
            <a:ext cx="8320628" cy="858108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с</a:t>
            </a:r>
            <a:r>
              <a:rPr lang="ru-RU" dirty="0" smtClean="0"/>
              <a:t>оциальные инвестиции – партнеры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1667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/>
          <p:cNvSpPr txBox="1">
            <a:spLocks/>
          </p:cNvSpPr>
          <p:nvPr/>
        </p:nvSpPr>
        <p:spPr>
          <a:xfrm>
            <a:off x="411686" y="315425"/>
            <a:ext cx="8320628" cy="858108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с</a:t>
            </a:r>
            <a:r>
              <a:rPr lang="ru-RU" dirty="0" smtClean="0"/>
              <a:t>оциальные инвестиции – проекты</a:t>
            </a:r>
            <a:endParaRPr lang="en-US" sz="200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03201" y="1538439"/>
            <a:ext cx="2873828" cy="4563447"/>
          </a:xfrm>
        </p:spPr>
        <p:txBody>
          <a:bodyPr>
            <a:normAutofit fontScale="25000" lnSpcReduction="20000"/>
          </a:bodyPr>
          <a:lstStyle/>
          <a:p>
            <a:pPr marL="0" lvl="1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>
                  <a:lumMod val="60000"/>
                  <a:lumOff val="40000"/>
                </a:schemeClr>
              </a:buClr>
              <a:buSzPct val="100000"/>
              <a:buNone/>
            </a:pPr>
            <a:r>
              <a:rPr lang="ru-RU" sz="7200" b="1" dirty="0" smtClean="0">
                <a:solidFill>
                  <a:srgbClr val="009DD9"/>
                </a:solidFill>
                <a:latin typeface="Arial" pitchFamily="34" charset="0"/>
                <a:cs typeface="Arial" pitchFamily="34" charset="0"/>
              </a:rPr>
              <a:t>Образование</a:t>
            </a:r>
            <a:endParaRPr lang="en-US" sz="7200" b="1" dirty="0">
              <a:solidFill>
                <a:srgbClr val="009DD9"/>
              </a:solidFill>
              <a:latin typeface="Arial" pitchFamily="34" charset="0"/>
              <a:cs typeface="Arial" pitchFamily="34" charset="0"/>
            </a:endParaRPr>
          </a:p>
          <a:p>
            <a:pPr marL="0" lvl="1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>
                  <a:lumMod val="60000"/>
                  <a:lumOff val="40000"/>
                </a:schemeClr>
              </a:buClr>
              <a:buSzPct val="100000"/>
              <a:buNone/>
            </a:pPr>
            <a:endParaRPr lang="en-US" sz="6400" b="1" dirty="0" smtClean="0">
              <a:solidFill>
                <a:srgbClr val="E21736"/>
              </a:solidFill>
              <a:latin typeface="Arial" pitchFamily="34" charset="0"/>
              <a:cs typeface="Arial" pitchFamily="34" charset="0"/>
            </a:endParaRPr>
          </a:p>
          <a:p>
            <a:pPr marL="261938" indent="-261938">
              <a:lnSpc>
                <a:spcPct val="14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  <a:tabLst>
                <a:tab pos="174625" algn="l"/>
              </a:tabLst>
            </a:pPr>
            <a:r>
              <a:rPr lang="ru-RU" sz="7200" dirty="0" smtClean="0">
                <a:solidFill>
                  <a:srgbClr val="009DD9"/>
                </a:solidFill>
                <a:latin typeface="Arial" pitchFamily="34" charset="0"/>
                <a:cs typeface="Arial" pitchFamily="34" charset="0"/>
              </a:rPr>
              <a:t>Конкурс по робототехнике</a:t>
            </a:r>
          </a:p>
          <a:p>
            <a:pPr marL="261938" indent="-261938">
              <a:lnSpc>
                <a:spcPct val="14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  <a:tabLst>
                <a:tab pos="174625" algn="l"/>
              </a:tabLst>
            </a:pPr>
            <a:r>
              <a:rPr lang="ru-RU" sz="7200" dirty="0" smtClean="0">
                <a:solidFill>
                  <a:srgbClr val="009DD9"/>
                </a:solidFill>
                <a:latin typeface="Arial" pitchFamily="34" charset="0"/>
                <a:cs typeface="Arial" pitchFamily="34" charset="0"/>
              </a:rPr>
              <a:t>Дружим с дорогой</a:t>
            </a:r>
            <a:r>
              <a:rPr lang="en-US" sz="7200" dirty="0" smtClean="0">
                <a:solidFill>
                  <a:srgbClr val="009DD9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sz="7200" dirty="0">
              <a:solidFill>
                <a:srgbClr val="009DD9"/>
              </a:solidFill>
              <a:latin typeface="Arial" pitchFamily="34" charset="0"/>
              <a:cs typeface="Arial" pitchFamily="34" charset="0"/>
            </a:endParaRPr>
          </a:p>
          <a:p>
            <a:pPr marL="261938" indent="-261938">
              <a:lnSpc>
                <a:spcPct val="14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  <a:tabLst>
                <a:tab pos="174625" algn="l"/>
              </a:tabLst>
            </a:pPr>
            <a:r>
              <a:rPr lang="ru-RU" sz="7200" dirty="0" smtClean="0">
                <a:solidFill>
                  <a:srgbClr val="009DD9"/>
                </a:solidFill>
                <a:latin typeface="Arial" pitchFamily="34" charset="0"/>
                <a:cs typeface="Arial" pitchFamily="34" charset="0"/>
              </a:rPr>
              <a:t>Интернет для Вас</a:t>
            </a:r>
          </a:p>
          <a:p>
            <a:pPr marL="261938" indent="-261938">
              <a:lnSpc>
                <a:spcPct val="14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  <a:tabLst>
                <a:tab pos="174625" algn="l"/>
              </a:tabLst>
            </a:pPr>
            <a:r>
              <a:rPr lang="ru-RU" sz="7200" dirty="0" smtClean="0">
                <a:solidFill>
                  <a:srgbClr val="009DD9"/>
                </a:solidFill>
                <a:latin typeface="Arial" pitchFamily="34" charset="0"/>
                <a:cs typeface="Arial" pitchFamily="34" charset="0"/>
              </a:rPr>
              <a:t>Стипендиальная программа «</a:t>
            </a:r>
            <a:r>
              <a:rPr lang="en-US" sz="7200" dirty="0" err="1" smtClean="0">
                <a:solidFill>
                  <a:srgbClr val="009DD9"/>
                </a:solidFill>
                <a:latin typeface="Arial" pitchFamily="34" charset="0"/>
                <a:cs typeface="Arial" pitchFamily="34" charset="0"/>
              </a:rPr>
              <a:t>KazEnergy</a:t>
            </a:r>
            <a:r>
              <a:rPr lang="ru-RU" sz="7200" dirty="0" smtClean="0">
                <a:solidFill>
                  <a:srgbClr val="009DD9"/>
                </a:solidFill>
                <a:latin typeface="Arial" pitchFamily="34" charset="0"/>
                <a:cs typeface="Arial" pitchFamily="34" charset="0"/>
              </a:rPr>
              <a:t>»</a:t>
            </a:r>
            <a:r>
              <a:rPr lang="en-US" sz="7200" dirty="0" smtClean="0">
                <a:solidFill>
                  <a:srgbClr val="009DD9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ru-RU" sz="7200" dirty="0" smtClean="0">
              <a:solidFill>
                <a:srgbClr val="009DD9"/>
              </a:solidFill>
              <a:latin typeface="Arial" pitchFamily="34" charset="0"/>
              <a:cs typeface="Arial" pitchFamily="34" charset="0"/>
            </a:endParaRPr>
          </a:p>
          <a:p>
            <a:pPr marL="261938" indent="-261938">
              <a:lnSpc>
                <a:spcPct val="14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  <a:tabLst>
                <a:tab pos="174625" algn="l"/>
              </a:tabLst>
            </a:pPr>
            <a:r>
              <a:rPr lang="ru-RU" sz="7200" dirty="0" smtClean="0">
                <a:solidFill>
                  <a:srgbClr val="009DD9"/>
                </a:solidFill>
                <a:latin typeface="Arial" pitchFamily="34" charset="0"/>
                <a:cs typeface="Arial" pitchFamily="34" charset="0"/>
              </a:rPr>
              <a:t>Моя </a:t>
            </a:r>
            <a:r>
              <a:rPr lang="ru-RU" sz="7200" dirty="0">
                <a:solidFill>
                  <a:srgbClr val="009DD9"/>
                </a:solidFill>
                <a:latin typeface="Arial" pitchFamily="34" charset="0"/>
                <a:cs typeface="Arial" pitchFamily="34" charset="0"/>
              </a:rPr>
              <a:t>будущая </a:t>
            </a:r>
            <a:r>
              <a:rPr lang="ru-RU" sz="7200" dirty="0" smtClean="0">
                <a:solidFill>
                  <a:srgbClr val="009DD9"/>
                </a:solidFill>
                <a:latin typeface="Arial" pitchFamily="34" charset="0"/>
                <a:cs typeface="Arial" pitchFamily="34" charset="0"/>
              </a:rPr>
              <a:t>профессия </a:t>
            </a:r>
          </a:p>
          <a:p>
            <a:pPr marL="261938" indent="-261938">
              <a:lnSpc>
                <a:spcPct val="14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  <a:tabLst>
                <a:tab pos="174625" algn="l"/>
              </a:tabLst>
            </a:pPr>
            <a:r>
              <a:rPr lang="ru-RU" sz="7200" dirty="0" smtClean="0">
                <a:solidFill>
                  <a:srgbClr val="009DD9"/>
                </a:solidFill>
                <a:latin typeface="Arial" pitchFamily="34" charset="0"/>
                <a:cs typeface="Arial" pitchFamily="34" charset="0"/>
              </a:rPr>
              <a:t>Модель эко-поселка</a:t>
            </a:r>
            <a:endParaRPr lang="en-US" sz="7200" dirty="0">
              <a:solidFill>
                <a:srgbClr val="009DD9"/>
              </a:solidFill>
              <a:latin typeface="Arial" pitchFamily="34" charset="0"/>
              <a:cs typeface="Arial" pitchFamily="34" charset="0"/>
            </a:endParaRPr>
          </a:p>
          <a:p>
            <a:pPr marL="261938" lvl="1" indent="-261938">
              <a:lnSpc>
                <a:spcPct val="14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  <a:tabLst>
                <a:tab pos="174625" algn="l"/>
              </a:tabLst>
            </a:pPr>
            <a:r>
              <a:rPr lang="ru-RU" sz="7200" dirty="0">
                <a:solidFill>
                  <a:srgbClr val="009DD9"/>
                </a:solidFill>
                <a:latin typeface="Arial" pitchFamily="34" charset="0"/>
                <a:cs typeface="Arial" pitchFamily="34" charset="0"/>
              </a:rPr>
              <a:t>Научно-творческая лаборатория «Молодые мечтатели</a:t>
            </a:r>
            <a:r>
              <a:rPr lang="ru-RU" sz="7200" dirty="0" smtClean="0">
                <a:solidFill>
                  <a:srgbClr val="009DD9"/>
                </a:solidFill>
                <a:latin typeface="Arial" pitchFamily="34" charset="0"/>
                <a:cs typeface="Arial" pitchFamily="34" charset="0"/>
              </a:rPr>
              <a:t>» </a:t>
            </a:r>
            <a:endParaRPr lang="en-US" sz="7200" dirty="0" smtClean="0">
              <a:solidFill>
                <a:srgbClr val="009DD9"/>
              </a:solidFill>
            </a:endParaRPr>
          </a:p>
          <a:p>
            <a:endParaRPr lang="en-US" sz="1600" dirty="0" smtClean="0">
              <a:solidFill>
                <a:srgbClr val="009DD9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062513" y="1552953"/>
            <a:ext cx="3015241" cy="495165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342900" indent="-342900" algn="l" defTabSz="457200" rtl="0" eaLnBrk="1" latinLnBrk="0" hangingPunct="1">
              <a:spcBef>
                <a:spcPts val="528"/>
              </a:spcBef>
              <a:spcAft>
                <a:spcPts val="528"/>
              </a:spcAft>
              <a:buClr>
                <a:srgbClr val="FFFFFF"/>
              </a:buClr>
              <a:buFont typeface="Wingdings" charset="2"/>
              <a:buChar char="§"/>
              <a:defRPr sz="2000" kern="12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ts val="528"/>
              </a:spcBef>
              <a:spcAft>
                <a:spcPts val="528"/>
              </a:spcAft>
              <a:buClr>
                <a:srgbClr val="FFFFFF"/>
              </a:buClr>
              <a:buFont typeface="Arial"/>
              <a:buChar char="–"/>
              <a:defRPr sz="1800" kern="12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ts val="528"/>
              </a:spcBef>
              <a:spcAft>
                <a:spcPts val="528"/>
              </a:spcAft>
              <a:buClr>
                <a:srgbClr val="FFFFFF"/>
              </a:buClr>
              <a:buFont typeface="Arial"/>
              <a:buChar char="•"/>
              <a:defRPr sz="1800" kern="12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ts val="528"/>
              </a:spcBef>
              <a:spcAft>
                <a:spcPts val="528"/>
              </a:spcAft>
              <a:buClr>
                <a:srgbClr val="FFFFFF"/>
              </a:buClr>
              <a:buSzPct val="65000"/>
              <a:buFont typeface="Wingdings 3" charset="2"/>
              <a:buChar char=""/>
              <a:defRPr sz="1800" kern="12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ts val="528"/>
              </a:spcBef>
              <a:spcAft>
                <a:spcPts val="528"/>
              </a:spcAft>
              <a:buClr>
                <a:srgbClr val="FFFFFF"/>
              </a:buClr>
              <a:buSzPct val="65000"/>
              <a:buFont typeface="Courier New"/>
              <a:buChar char="o"/>
              <a:defRPr sz="1800" kern="12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Clr>
                <a:srgbClr val="FFFFFF"/>
              </a:buClr>
              <a:buSzPct val="50000"/>
              <a:buFont typeface="Wingdings" charset="2"/>
              <a:buChar char="u"/>
              <a:defRPr sz="1800" kern="1200" baseline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Clr>
                <a:srgbClr val="FFFFFF"/>
              </a:buClr>
              <a:buSzPct val="70000"/>
              <a:buFont typeface="Wingdings" charset="2"/>
              <a:buChar char=""/>
              <a:defRPr sz="1800" kern="1200" baseline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rgbClr val="FFFFFF"/>
              </a:buClr>
              <a:buSzPct val="50000"/>
              <a:buFont typeface="Wingdings" charset="2"/>
              <a:buChar char=""/>
              <a:defRPr sz="1800" kern="1200" baseline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spcBef>
                <a:spcPts val="0"/>
              </a:spcBef>
              <a:spcAft>
                <a:spcPts val="0"/>
              </a:spcAft>
              <a:buSzPct val="100000"/>
              <a:buFont typeface="Arial"/>
              <a:buNone/>
            </a:pPr>
            <a:r>
              <a:rPr lang="ru-RU" b="1" dirty="0" smtClean="0">
                <a:solidFill>
                  <a:srgbClr val="009DD9"/>
                </a:solidFill>
                <a:latin typeface="Arial" pitchFamily="34" charset="0"/>
                <a:cs typeface="Arial" pitchFamily="34" charset="0"/>
              </a:rPr>
              <a:t>Экономическое развитие</a:t>
            </a:r>
          </a:p>
          <a:p>
            <a:pPr marL="0" lvl="1" indent="0" algn="ctr">
              <a:spcBef>
                <a:spcPts val="0"/>
              </a:spcBef>
              <a:spcAft>
                <a:spcPts val="0"/>
              </a:spcAft>
              <a:buSzPct val="100000"/>
              <a:buFont typeface="Arial"/>
              <a:buNone/>
            </a:pPr>
            <a:endParaRPr lang="ru-RU" sz="1600" b="1" dirty="0" smtClean="0">
              <a:solidFill>
                <a:srgbClr val="E21736"/>
              </a:solidFill>
              <a:latin typeface="Arial" pitchFamily="34" charset="0"/>
              <a:cs typeface="Arial" pitchFamily="34" charset="0"/>
            </a:endParaRPr>
          </a:p>
          <a:p>
            <a:pPr marL="261938" lvl="1" indent="-174625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9DD9"/>
                </a:solidFill>
                <a:latin typeface="Arial" pitchFamily="34" charset="0"/>
                <a:cs typeface="Arial" pitchFamily="34" charset="0"/>
              </a:rPr>
              <a:t>Женщины </a:t>
            </a:r>
            <a:r>
              <a:rPr lang="ru-RU" dirty="0">
                <a:solidFill>
                  <a:srgbClr val="009DD9"/>
                </a:solidFill>
                <a:latin typeface="Arial" pitchFamily="34" charset="0"/>
                <a:cs typeface="Arial" pitchFamily="34" charset="0"/>
              </a:rPr>
              <a:t>могут все!</a:t>
            </a:r>
          </a:p>
          <a:p>
            <a:pPr marL="261938" lvl="1" indent="-174625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9DD9"/>
                </a:solidFill>
                <a:latin typeface="Arial" pitchFamily="34" charset="0"/>
                <a:cs typeface="Arial" pitchFamily="34" charset="0"/>
              </a:rPr>
              <a:t>Школа молодых предпринимателей </a:t>
            </a:r>
          </a:p>
          <a:p>
            <a:pPr marL="261938" lvl="1" indent="-174625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9DD9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dirty="0" err="1">
                <a:solidFill>
                  <a:srgbClr val="009DD9"/>
                </a:solidFill>
                <a:latin typeface="Arial" pitchFamily="34" charset="0"/>
                <a:cs typeface="Arial" pitchFamily="34" charset="0"/>
              </a:rPr>
              <a:t>Шебер</a:t>
            </a:r>
            <a:r>
              <a:rPr lang="ru-RU" dirty="0">
                <a:solidFill>
                  <a:srgbClr val="009DD9"/>
                </a:solidFill>
                <a:latin typeface="Arial" pitchFamily="34" charset="0"/>
                <a:cs typeface="Arial" pitchFamily="34" charset="0"/>
              </a:rPr>
              <a:t>», развитие ремесленничества</a:t>
            </a:r>
          </a:p>
          <a:p>
            <a:pPr marL="261938" lvl="1" indent="-174625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9DD9"/>
                </a:solidFill>
                <a:latin typeface="Arial" pitchFamily="34" charset="0"/>
                <a:cs typeface="Arial" pitchFamily="34" charset="0"/>
              </a:rPr>
              <a:t>Экспертный центр НПО </a:t>
            </a:r>
          </a:p>
          <a:p>
            <a:pPr marL="261938" lvl="1" indent="-174625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rgbClr val="009DD9"/>
                </a:solidFill>
                <a:latin typeface="Arial" pitchFamily="34" charset="0"/>
                <a:cs typeface="Arial" pitchFamily="34" charset="0"/>
              </a:rPr>
              <a:t>Развитие социального предпринимательства</a:t>
            </a:r>
            <a:endParaRPr lang="en-US" dirty="0">
              <a:solidFill>
                <a:srgbClr val="009DD9"/>
              </a:solidFill>
              <a:latin typeface="Arial" pitchFamily="34" charset="0"/>
              <a:cs typeface="Arial" pitchFamily="34" charset="0"/>
            </a:endParaRPr>
          </a:p>
          <a:p>
            <a:pPr marL="261938" lvl="1" indent="-174625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9DD9"/>
                </a:solidFill>
                <a:latin typeface="Arial" pitchFamily="34" charset="0"/>
                <a:cs typeface="Arial" pitchFamily="34" charset="0"/>
              </a:rPr>
              <a:t>Социально-инновационный проект </a:t>
            </a:r>
            <a:r>
              <a:rPr lang="en-US" dirty="0">
                <a:solidFill>
                  <a:srgbClr val="009DD9"/>
                </a:solidFill>
                <a:latin typeface="Arial" pitchFamily="34" charset="0"/>
                <a:cs typeface="Arial" pitchFamily="34" charset="0"/>
              </a:rPr>
              <a:t>I-SEED</a:t>
            </a:r>
          </a:p>
          <a:p>
            <a:pPr marL="520700" lvl="1" indent="-342900">
              <a:spcAft>
                <a:spcPts val="300"/>
              </a:spcAft>
              <a:buSzPct val="100000"/>
              <a:buFont typeface="+mj-lt"/>
              <a:buAutoNum type="arabicPeriod"/>
              <a:defRPr/>
            </a:pPr>
            <a:endParaRPr lang="en-US" sz="1600" dirty="0">
              <a:solidFill>
                <a:srgbClr val="009DD9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F46D1F"/>
              </a:buClr>
              <a:buSzPct val="130000"/>
              <a:buFontTx/>
              <a:buChar char="•"/>
            </a:pPr>
            <a:endParaRPr lang="en-US" sz="1400" dirty="0" smtClean="0">
              <a:solidFill>
                <a:srgbClr val="009DD9"/>
              </a:solidFill>
            </a:endParaRPr>
          </a:p>
          <a:p>
            <a:endParaRPr lang="en-US" sz="1600" dirty="0" smtClean="0">
              <a:solidFill>
                <a:srgbClr val="009DD9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990670" y="1549489"/>
            <a:ext cx="2844316" cy="501317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342900" indent="-342900" algn="l" defTabSz="457200" rtl="0" eaLnBrk="1" latinLnBrk="0" hangingPunct="1">
              <a:spcBef>
                <a:spcPts val="528"/>
              </a:spcBef>
              <a:spcAft>
                <a:spcPts val="528"/>
              </a:spcAft>
              <a:buClr>
                <a:srgbClr val="FFFFFF"/>
              </a:buClr>
              <a:buFont typeface="Wingdings" charset="2"/>
              <a:buChar char="§"/>
              <a:defRPr sz="2000" kern="12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ts val="528"/>
              </a:spcBef>
              <a:spcAft>
                <a:spcPts val="528"/>
              </a:spcAft>
              <a:buClr>
                <a:srgbClr val="FFFFFF"/>
              </a:buClr>
              <a:buFont typeface="Arial"/>
              <a:buChar char="–"/>
              <a:defRPr sz="1800" kern="12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ts val="528"/>
              </a:spcBef>
              <a:spcAft>
                <a:spcPts val="528"/>
              </a:spcAft>
              <a:buClr>
                <a:srgbClr val="FFFFFF"/>
              </a:buClr>
              <a:buFont typeface="Arial"/>
              <a:buChar char="•"/>
              <a:defRPr sz="1800" kern="12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ts val="528"/>
              </a:spcBef>
              <a:spcAft>
                <a:spcPts val="528"/>
              </a:spcAft>
              <a:buClr>
                <a:srgbClr val="FFFFFF"/>
              </a:buClr>
              <a:buSzPct val="65000"/>
              <a:buFont typeface="Wingdings 3" charset="2"/>
              <a:buChar char=""/>
              <a:defRPr sz="1800" kern="12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ts val="528"/>
              </a:spcBef>
              <a:spcAft>
                <a:spcPts val="528"/>
              </a:spcAft>
              <a:buClr>
                <a:srgbClr val="FFFFFF"/>
              </a:buClr>
              <a:buSzPct val="65000"/>
              <a:buFont typeface="Courier New"/>
              <a:buChar char="o"/>
              <a:defRPr sz="1800" kern="12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Clr>
                <a:srgbClr val="FFFFFF"/>
              </a:buClr>
              <a:buSzPct val="50000"/>
              <a:buFont typeface="Wingdings" charset="2"/>
              <a:buChar char="u"/>
              <a:defRPr sz="1800" kern="1200" baseline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Clr>
                <a:srgbClr val="FFFFFF"/>
              </a:buClr>
              <a:buSzPct val="70000"/>
              <a:buFont typeface="Wingdings" charset="2"/>
              <a:buChar char=""/>
              <a:defRPr sz="1800" kern="1200" baseline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rgbClr val="FFFFFF"/>
              </a:buClr>
              <a:buSzPct val="50000"/>
              <a:buFont typeface="Wingdings" charset="2"/>
              <a:buChar char=""/>
              <a:defRPr sz="1800" kern="1200" baseline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2550" lvl="1" indent="0" algn="ctr">
              <a:spcBef>
                <a:spcPts val="0"/>
              </a:spcBef>
              <a:spcAft>
                <a:spcPts val="0"/>
              </a:spcAft>
              <a:buSzPct val="100000"/>
              <a:buFont typeface="Arial"/>
              <a:buNone/>
            </a:pPr>
            <a:r>
              <a:rPr lang="ru-RU" b="1" dirty="0" smtClean="0">
                <a:solidFill>
                  <a:srgbClr val="009DD9"/>
                </a:solidFill>
                <a:latin typeface="Arial" pitchFamily="34" charset="0"/>
                <a:cs typeface="Arial" pitchFamily="34" charset="0"/>
              </a:rPr>
              <a:t>Здравоохранение </a:t>
            </a:r>
          </a:p>
          <a:p>
            <a:pPr marL="82550" lvl="1" indent="0" algn="ctr">
              <a:spcBef>
                <a:spcPts val="0"/>
              </a:spcBef>
              <a:spcAft>
                <a:spcPts val="0"/>
              </a:spcAft>
              <a:buSzPct val="100000"/>
              <a:buFont typeface="Arial"/>
              <a:buNone/>
            </a:pPr>
            <a:endParaRPr lang="en-US" b="1" dirty="0" smtClean="0">
              <a:solidFill>
                <a:srgbClr val="E21736"/>
              </a:solidFill>
              <a:latin typeface="Arial" pitchFamily="34" charset="0"/>
              <a:cs typeface="Arial" pitchFamily="34" charset="0"/>
            </a:endParaRPr>
          </a:p>
          <a:p>
            <a:pPr marL="261938" lvl="1" indent="-174625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9DD9"/>
                </a:solidFill>
                <a:latin typeface="Arial" pitchFamily="34" charset="0"/>
                <a:cs typeface="Arial" pitchFamily="34" charset="0"/>
              </a:rPr>
              <a:t>Будущее – твой выбор!</a:t>
            </a:r>
            <a:endParaRPr lang="en-US" dirty="0">
              <a:solidFill>
                <a:srgbClr val="009DD9"/>
              </a:solidFill>
              <a:latin typeface="Arial" pitchFamily="34" charset="0"/>
              <a:cs typeface="Arial" pitchFamily="34" charset="0"/>
            </a:endParaRPr>
          </a:p>
          <a:p>
            <a:pPr marL="261938" lvl="1" indent="-174625">
              <a:lnSpc>
                <a:spcPct val="120000"/>
              </a:lnSpc>
              <a:spcAft>
                <a:spcPts val="300"/>
              </a:spcAft>
              <a:buClrTx/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dirty="0" smtClean="0">
                <a:solidFill>
                  <a:srgbClr val="009DD9"/>
                </a:solidFill>
                <a:latin typeface="Arial" pitchFamily="34" charset="0"/>
                <a:cs typeface="Arial" pitchFamily="34" charset="0"/>
              </a:rPr>
              <a:t>Программы </a:t>
            </a:r>
            <a:r>
              <a:rPr lang="ru-RU" dirty="0">
                <a:solidFill>
                  <a:srgbClr val="009DD9"/>
                </a:solidFill>
                <a:latin typeface="Arial" pitchFamily="34" charset="0"/>
                <a:cs typeface="Arial" pitchFamily="34" charset="0"/>
              </a:rPr>
              <a:t>обучения для врачей</a:t>
            </a:r>
          </a:p>
          <a:p>
            <a:pPr marL="261938" lvl="1" indent="-174625">
              <a:lnSpc>
                <a:spcPct val="120000"/>
              </a:lnSpc>
              <a:spcAft>
                <a:spcPts val="300"/>
              </a:spcAft>
              <a:buClrTx/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dirty="0" smtClean="0">
                <a:solidFill>
                  <a:srgbClr val="009DD9"/>
                </a:solidFill>
                <a:latin typeface="Arial" pitchFamily="34" charset="0"/>
                <a:cs typeface="Arial" pitchFamily="34" charset="0"/>
              </a:rPr>
              <a:t>Здоровая мама</a:t>
            </a:r>
            <a:endParaRPr lang="en-US" dirty="0">
              <a:solidFill>
                <a:srgbClr val="009DD9"/>
              </a:solidFill>
              <a:latin typeface="Arial" pitchFamily="34" charset="0"/>
              <a:cs typeface="Arial" pitchFamily="34" charset="0"/>
            </a:endParaRPr>
          </a:p>
          <a:p>
            <a:pPr marL="261938" lvl="1" indent="-174625">
              <a:lnSpc>
                <a:spcPct val="120000"/>
              </a:lnSpc>
              <a:spcAft>
                <a:spcPts val="300"/>
              </a:spcAft>
              <a:buClrTx/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rgbClr val="009DD9"/>
                </a:solidFill>
                <a:latin typeface="Arial" pitchFamily="34" charset="0"/>
                <a:cs typeface="Arial" pitchFamily="34" charset="0"/>
              </a:rPr>
              <a:t>Земля – наш общий дом</a:t>
            </a:r>
            <a:endParaRPr lang="en-US" dirty="0">
              <a:solidFill>
                <a:srgbClr val="009DD9"/>
              </a:solidFill>
              <a:latin typeface="Arial" pitchFamily="34" charset="0"/>
              <a:cs typeface="Arial" pitchFamily="34" charset="0"/>
            </a:endParaRPr>
          </a:p>
          <a:p>
            <a:pPr marL="261938" lvl="1" indent="-174625">
              <a:lnSpc>
                <a:spcPct val="120000"/>
              </a:lnSpc>
              <a:spcAft>
                <a:spcPts val="300"/>
              </a:spcAft>
              <a:buClrTx/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rgbClr val="009DD9"/>
                </a:solidFill>
                <a:latin typeface="Arial" pitchFamily="34" charset="0"/>
                <a:cs typeface="Arial" pitchFamily="34" charset="0"/>
              </a:rPr>
              <a:t>Золотое сердце «Шеврона»</a:t>
            </a:r>
            <a:endParaRPr lang="en-US" dirty="0">
              <a:solidFill>
                <a:srgbClr val="009DD9"/>
              </a:solidFill>
              <a:latin typeface="Arial" pitchFamily="34" charset="0"/>
              <a:cs typeface="Arial" pitchFamily="34" charset="0"/>
            </a:endParaRPr>
          </a:p>
          <a:p>
            <a:pPr marL="174625" indent="-87313">
              <a:buClrTx/>
              <a:buFont typeface="Arial" panose="020B0604020202020204" pitchFamily="34" charset="0"/>
              <a:buChar char="•"/>
            </a:pPr>
            <a:endParaRPr lang="en-US" sz="1700" dirty="0">
              <a:solidFill>
                <a:srgbClr val="009DD9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32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rporate_PPT_Standard">
  <a:themeElements>
    <a:clrScheme name="chevron">
      <a:dk1>
        <a:sysClr val="windowText" lastClr="000000"/>
      </a:dk1>
      <a:lt1>
        <a:sysClr val="window" lastClr="FFFFFF"/>
      </a:lt1>
      <a:dk2>
        <a:srgbClr val="0B2D71"/>
      </a:dk2>
      <a:lt2>
        <a:srgbClr val="009DD9"/>
      </a:lt2>
      <a:accent1>
        <a:srgbClr val="0066B2"/>
      </a:accent1>
      <a:accent2>
        <a:srgbClr val="00708C"/>
      </a:accent2>
      <a:accent3>
        <a:srgbClr val="769231"/>
      </a:accent3>
      <a:accent4>
        <a:srgbClr val="97002E"/>
      </a:accent4>
      <a:accent5>
        <a:srgbClr val="E5601F"/>
      </a:accent5>
      <a:accent6>
        <a:srgbClr val="751269"/>
      </a:accent6>
      <a:hlink>
        <a:srgbClr val="009DD9"/>
      </a:hlink>
      <a:folHlink>
        <a:srgbClr val="0B2D7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6350" cmpd="sng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Chevron_PPT_Standard" id="{F5AF1C88-D356-944A-901D-C3EE1C3CB669}" vid="{02262430-1950-4C42-9482-D72AC495BF6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Corporate_PPT_Standard</Template>
  <TotalTime>1523</TotalTime>
  <Words>267</Words>
  <Application>Microsoft Office PowerPoint</Application>
  <PresentationFormat>Экран (4:3)</PresentationFormat>
  <Paragraphs>73</Paragraphs>
  <Slides>10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Corporate_PPT_Standard</vt:lpstr>
      <vt:lpstr>социальные инвестиции компании «шеврон» в казахстане </vt:lpstr>
      <vt:lpstr>«шеврон» в евразии </vt:lpstr>
      <vt:lpstr>социальные инвестиции – цели </vt:lpstr>
      <vt:lpstr>социальные инвестиции - стратегии </vt:lpstr>
      <vt:lpstr>социальные инвестиции – география и направления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Chevron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cover  with image</dc:title>
  <dc:creator>Alissa Fomenko</dc:creator>
  <cp:lastModifiedBy>User</cp:lastModifiedBy>
  <cp:revision>34</cp:revision>
  <cp:lastPrinted>2016-06-14T08:36:49Z</cp:lastPrinted>
  <dcterms:created xsi:type="dcterms:W3CDTF">2016-05-11T03:16:29Z</dcterms:created>
  <dcterms:modified xsi:type="dcterms:W3CDTF">2016-06-28T03:35:34Z</dcterms:modified>
</cp:coreProperties>
</file>