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77" r:id="rId2"/>
    <p:sldId id="290" r:id="rId3"/>
    <p:sldId id="293" r:id="rId4"/>
    <p:sldId id="303" r:id="rId5"/>
    <p:sldId id="306" r:id="rId6"/>
    <p:sldId id="304" r:id="rId7"/>
    <p:sldId id="265" r:id="rId8"/>
    <p:sldId id="278" r:id="rId9"/>
    <p:sldId id="305" r:id="rId10"/>
    <p:sldId id="282" r:id="rId11"/>
    <p:sldId id="266" r:id="rId12"/>
    <p:sldId id="310" r:id="rId13"/>
    <p:sldId id="307" r:id="rId14"/>
    <p:sldId id="308" r:id="rId15"/>
    <p:sldId id="299" r:id="rId16"/>
    <p:sldId id="309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991C2-F74A-0E43-8F86-8AA2E8B006B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74D40-7D0A-704C-BBC2-AB385F99F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6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74D40-7D0A-704C-BBC2-AB385F99FB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4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74D40-7D0A-704C-BBC2-AB385F99FBD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4C7-3389-472F-9FB6-95F9740AB1E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B4A4-F398-476F-AEEE-A083D068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6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4C7-3389-472F-9FB6-95F9740AB1E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B4A4-F398-476F-AEEE-A083D068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2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4C7-3389-472F-9FB6-95F9740AB1E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B4A4-F398-476F-AEEE-A083D068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4C7-3389-472F-9FB6-95F9740AB1E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B4A4-F398-476F-AEEE-A083D068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3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4C7-3389-472F-9FB6-95F9740AB1E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B4A4-F398-476F-AEEE-A083D068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6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4C7-3389-472F-9FB6-95F9740AB1E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B4A4-F398-476F-AEEE-A083D068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3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4C7-3389-472F-9FB6-95F9740AB1E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B4A4-F398-476F-AEEE-A083D068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6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4C7-3389-472F-9FB6-95F9740AB1E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B4A4-F398-476F-AEEE-A083D068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5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4C7-3389-472F-9FB6-95F9740AB1E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B4A4-F398-476F-AEEE-A083D068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9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4C7-3389-472F-9FB6-95F9740AB1E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B4A4-F398-476F-AEEE-A083D068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4C7-3389-472F-9FB6-95F9740AB1E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B4A4-F398-476F-AEEE-A083D068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434C7-3389-472F-9FB6-95F9740AB1E7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0B4A4-F398-476F-AEEE-A083D068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2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info@baribirge.k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1528" y="274638"/>
            <a:ext cx="6925272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Что такое </a:t>
            </a:r>
            <a:r>
              <a:rPr lang="ru-RU" sz="4000" b="1" dirty="0" err="1">
                <a:solidFill>
                  <a:srgbClr val="0070C0"/>
                </a:solidFill>
              </a:rPr>
              <a:t>краудфандинг</a:t>
            </a:r>
            <a:r>
              <a:rPr lang="ru-RU" sz="4000" b="1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2564904"/>
            <a:ext cx="4032448" cy="3672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</a:rPr>
              <a:t>Краудфа́ндинг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 (от англ.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</a:rPr>
              <a:t>сrowd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</a:rPr>
              <a:t>funding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</a:rPr>
              <a:t>сrowd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 — «толпа»,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</a:rPr>
              <a:t>funding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 — «финансирование») — это коллективное сотрудничество людей, которые добровольно объединяют свои деньги или другие ресурсы вместе, чтобы поддержать идею, которую планируется реализовать.</a:t>
            </a:r>
          </a:p>
          <a:p>
            <a:pPr marL="0" indent="0">
              <a:buNone/>
            </a:pP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Григорий\Desktop\BARIBIRGE_KZ\баннер на главную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5" t="13517" r="8845"/>
          <a:stretch/>
        </p:blipFill>
        <p:spPr bwMode="auto">
          <a:xfrm>
            <a:off x="4797630" y="2636912"/>
            <a:ext cx="3903315" cy="35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Преимущества использования                       коллективного финансирования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для авторов           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2492896"/>
            <a:ext cx="4038600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-Отпадает необходимость брать кредит, занимать или просить денег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- Нет необходимости беспокоиться о возврате долгов и процентов;</a:t>
            </a:r>
            <a:endParaRPr lang="en-US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Появляется возможность получить нужную сумму и первые заказы на продукт еще до его выпуска;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- На этапе реализации автор находит свою аудиторию, которая поддержит идею;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- Возможность получить комментарии и отзывы по Проекту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Григорий\Desktop\BARIBIRGE_KZ\Картинки\Пус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492896"/>
            <a:ext cx="387964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761528" y="274638"/>
            <a:ext cx="6925272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70C0"/>
                </a:solidFill>
              </a:rPr>
              <a:t>Долнительные</a:t>
            </a:r>
            <a:r>
              <a:rPr lang="ru-RU" sz="3600" b="1" dirty="0">
                <a:solidFill>
                  <a:srgbClr val="0070C0"/>
                </a:solidFill>
              </a:rPr>
              <a:t> возможности народного финансирования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39552" y="2564904"/>
            <a:ext cx="4038600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- Возможность протестировать  проект, понять насколько он интересен; </a:t>
            </a:r>
            <a:endParaRPr lang="en-US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- 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Эффективный маркетинговый и PR инструмент, внимание СМИ;</a:t>
            </a:r>
          </a:p>
          <a:p>
            <a:pPr marL="0" indent="0">
              <a:buNone/>
            </a:pPr>
            <a:r>
              <a:rPr lang="ru-RU" sz="1800" b="1" u="sng" dirty="0">
                <a:solidFill>
                  <a:schemeClr val="accent5">
                    <a:lumMod val="75000"/>
                  </a:schemeClr>
                </a:solidFill>
              </a:rPr>
              <a:t>- Для авторов книг, фильмов и музыкантов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: компенсация затрат на запись и производство дисков, печать книг;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- Организатор проекта обзаводится новыми знакомствами и опытом, а это бесценно!</a:t>
            </a:r>
            <a:endParaRPr lang="en-US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Григорий\Desktop\BARIBIRGE_KZ\Картинки\crowdfunding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r="11763"/>
          <a:stretch/>
        </p:blipFill>
        <p:spPr bwMode="auto">
          <a:xfrm>
            <a:off x="4792160" y="2708920"/>
            <a:ext cx="383137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761528" y="274638"/>
            <a:ext cx="69252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</a:t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Процесс реализации идеи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Григорий\Desktop\BARIBIRGE_KZ\Картинки\Crowdfun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02373" cy="42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1528" y="274638"/>
            <a:ext cx="6925272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римеры успешных </a:t>
            </a:r>
            <a:r>
              <a:rPr lang="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проектов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вертикальный проигрыватель грампластинок</a:t>
            </a:r>
            <a:endParaRPr lang="en-US" sz="15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500" b="1" dirty="0">
                <a:solidFill>
                  <a:srgbClr val="0070C0"/>
                </a:solidFill>
              </a:rPr>
              <a:t>Цель: 50 000 долларов</a:t>
            </a:r>
          </a:p>
          <a:p>
            <a:pPr marL="0" indent="0">
              <a:buNone/>
            </a:pPr>
            <a:r>
              <a:rPr lang="ru-RU" sz="1500" b="1" dirty="0">
                <a:solidFill>
                  <a:srgbClr val="0070C0"/>
                </a:solidFill>
              </a:rPr>
              <a:t>Собрано: </a:t>
            </a:r>
            <a:r>
              <a:rPr lang="ru-RU" sz="1500" b="1" dirty="0" smtClean="0">
                <a:solidFill>
                  <a:srgbClr val="0070C0"/>
                </a:solidFill>
              </a:rPr>
              <a:t>более 500 000 долларов</a:t>
            </a:r>
            <a:endParaRPr lang="ru-RU" sz="15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кулер 21 века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Цель: 50 000 долларов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Собрано: почти 14 миллионов долларов.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0608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22510" r="35858" b="18056"/>
          <a:stretch/>
        </p:blipFill>
        <p:spPr bwMode="auto">
          <a:xfrm>
            <a:off x="4886809" y="1934879"/>
            <a:ext cx="3789647" cy="250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18453" r="51419" b="46031"/>
          <a:stretch/>
        </p:blipFill>
        <p:spPr bwMode="auto">
          <a:xfrm>
            <a:off x="476463" y="1934879"/>
            <a:ext cx="3528392" cy="251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1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2980" y="274638"/>
            <a:ext cx="701381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римеры успешных проектов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64623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0608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30754" r="36192" b="20635"/>
          <a:stretch/>
        </p:blipFill>
        <p:spPr bwMode="auto">
          <a:xfrm>
            <a:off x="467544" y="1916832"/>
            <a:ext cx="8338684" cy="475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2980" y="274638"/>
            <a:ext cx="701381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римеры успешных проектов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64623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0608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26190" r="33316" b="16072"/>
          <a:stretch/>
        </p:blipFill>
        <p:spPr bwMode="auto">
          <a:xfrm>
            <a:off x="1293638" y="1988840"/>
            <a:ext cx="7380136" cy="455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1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2980" y="274638"/>
            <a:ext cx="7013819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римеры успешных проектов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64623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0608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23739" r="32210" b="18489"/>
          <a:stretch/>
        </p:blipFill>
        <p:spPr bwMode="auto">
          <a:xfrm>
            <a:off x="1115616" y="2060848"/>
            <a:ext cx="7560840" cy="457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1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8136904" cy="3384376"/>
          </a:xfrm>
        </p:spPr>
        <p:txBody>
          <a:bodyPr>
            <a:normAutofit fontScale="62500" lnSpcReduction="20000"/>
          </a:bodyPr>
          <a:lstStyle/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sz="4600" b="1" dirty="0">
                <a:solidFill>
                  <a:srgbClr val="0070C0"/>
                </a:solidFill>
              </a:rPr>
              <a:t>Давайте вместе реализовывать интересные идеи и проекты!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u="sng" dirty="0">
                <a:solidFill>
                  <a:schemeClr val="accent5">
                    <a:lumMod val="75000"/>
                  </a:schemeClr>
                </a:solidFill>
              </a:rPr>
              <a:t>Наши контакты:</a:t>
            </a:r>
          </a:p>
          <a:p>
            <a:pPr algn="l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E-mail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info@baribirge.kz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Тел: +77711911000</a:t>
            </a:r>
          </a:p>
          <a:p>
            <a:pPr algn="l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Анна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Таджимуратова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3645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2483768" y="1862826"/>
            <a:ext cx="5708267" cy="486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solidFill>
                  <a:srgbClr val="0070C0"/>
                </a:solidFill>
              </a:rPr>
              <a:t>Краудфандинг</a:t>
            </a:r>
            <a:r>
              <a:rPr lang="ru-RU" b="1" dirty="0">
                <a:solidFill>
                  <a:srgbClr val="0070C0"/>
                </a:solidFill>
              </a:rPr>
              <a:t> в Казахстане</a:t>
            </a:r>
          </a:p>
        </p:txBody>
      </p:sp>
    </p:spTree>
    <p:extLst>
      <p:ext uri="{BB962C8B-B14F-4D97-AF65-F5344CB8AC3E}">
        <p14:creationId xmlns:p14="http://schemas.microsoft.com/office/powerpoint/2010/main" val="31633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Немного истории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21282" r="45785" b="16666"/>
          <a:stretch/>
        </p:blipFill>
        <p:spPr bwMode="auto">
          <a:xfrm>
            <a:off x="979667" y="3068960"/>
            <a:ext cx="2341010" cy="303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6" t="18087" r="33572" b="19223"/>
          <a:stretch/>
        </p:blipFill>
        <p:spPr bwMode="auto">
          <a:xfrm>
            <a:off x="3352928" y="1884111"/>
            <a:ext cx="2461545" cy="301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5" t="14111" r="40922" b="13162"/>
          <a:stretch/>
        </p:blipFill>
        <p:spPr bwMode="auto">
          <a:xfrm>
            <a:off x="5868144" y="2636912"/>
            <a:ext cx="1800199" cy="369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5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Обзор площадок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8848" r="21467" b="59128"/>
          <a:stretch/>
        </p:blipFill>
        <p:spPr bwMode="auto">
          <a:xfrm>
            <a:off x="323528" y="2060849"/>
            <a:ext cx="3960440" cy="100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66639" r="62127" b="17108"/>
          <a:stretch/>
        </p:blipFill>
        <p:spPr bwMode="auto">
          <a:xfrm>
            <a:off x="102342" y="3571456"/>
            <a:ext cx="4181626" cy="115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t="20738" r="33708" b="58675"/>
          <a:stretch/>
        </p:blipFill>
        <p:spPr bwMode="auto">
          <a:xfrm>
            <a:off x="4697316" y="3711582"/>
            <a:ext cx="4006136" cy="73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8" r="62032" b="68880"/>
          <a:stretch/>
        </p:blipFill>
        <p:spPr bwMode="auto">
          <a:xfrm>
            <a:off x="4697316" y="2157968"/>
            <a:ext cx="4000920" cy="97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75" y="4941168"/>
            <a:ext cx="4866386" cy="113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8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924988" y="274638"/>
            <a:ext cx="67618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</a:t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sz="4000" b="1" dirty="0" smtClean="0">
                <a:solidFill>
                  <a:srgbClr val="0070C0"/>
                </a:solidFill>
              </a:rPr>
              <a:t>Примеры наших </a:t>
            </a:r>
            <a:r>
              <a:rPr lang="ru-RU" sz="4000" b="1" dirty="0">
                <a:solidFill>
                  <a:srgbClr val="0070C0"/>
                </a:solidFill>
              </a:rPr>
              <a:t>успешных </a:t>
            </a:r>
            <a:r>
              <a:rPr lang="ru-RU" sz="4000" b="1" dirty="0" smtClean="0">
                <a:solidFill>
                  <a:srgbClr val="0070C0"/>
                </a:solidFill>
              </a:rPr>
              <a:t>проектов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35" y="2060848"/>
            <a:ext cx="774452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4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924988" y="274638"/>
            <a:ext cx="67618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</a:t>
            </a:r>
            <a:br>
              <a:rPr lang="ru-RU" b="1" dirty="0" smtClean="0"/>
            </a:br>
            <a:r>
              <a:rPr lang="ru-RU" sz="4000" b="1" dirty="0" smtClean="0"/>
              <a:t>  </a:t>
            </a:r>
            <a:r>
              <a:rPr lang="ru-RU" sz="4000" b="1" dirty="0" smtClean="0">
                <a:solidFill>
                  <a:srgbClr val="0070C0"/>
                </a:solidFill>
              </a:rPr>
              <a:t>Примеры наших </a:t>
            </a:r>
            <a:r>
              <a:rPr lang="ru-RU" sz="4000" b="1" dirty="0">
                <a:solidFill>
                  <a:srgbClr val="0070C0"/>
                </a:solidFill>
              </a:rPr>
              <a:t>успешных </a:t>
            </a:r>
            <a:r>
              <a:rPr lang="ru-RU" sz="4000" b="1" dirty="0" smtClean="0">
                <a:solidFill>
                  <a:srgbClr val="0070C0"/>
                </a:solidFill>
              </a:rPr>
              <a:t>проектов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89" y="2132856"/>
            <a:ext cx="7689459" cy="413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5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924988" y="274638"/>
            <a:ext cx="67618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</a:t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sz="4000" b="1" dirty="0" smtClean="0">
                <a:solidFill>
                  <a:srgbClr val="0070C0"/>
                </a:solidFill>
              </a:rPr>
              <a:t>Примеры наших </a:t>
            </a:r>
            <a:r>
              <a:rPr lang="ru-RU" sz="4000" b="1" dirty="0">
                <a:solidFill>
                  <a:srgbClr val="0070C0"/>
                </a:solidFill>
              </a:rPr>
              <a:t>успешных </a:t>
            </a:r>
            <a:r>
              <a:rPr lang="ru-RU" sz="4000" b="1" dirty="0" smtClean="0">
                <a:solidFill>
                  <a:srgbClr val="0070C0"/>
                </a:solidFill>
              </a:rPr>
              <a:t>проектов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13589" r="18790" b="13068"/>
          <a:stretch/>
        </p:blipFill>
        <p:spPr bwMode="auto">
          <a:xfrm>
            <a:off x="931935" y="1970466"/>
            <a:ext cx="7056784" cy="445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761528" y="274638"/>
            <a:ext cx="692527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sz="4000" b="1" dirty="0">
                <a:solidFill>
                  <a:srgbClr val="0070C0"/>
                </a:solidFill>
              </a:rPr>
              <a:t>Отличия краудфандинга от благотворительности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67544" y="2780928"/>
            <a:ext cx="4038600" cy="3417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- Наличие вознаграждений;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- Ограниченность проекта во времени;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</a:rPr>
              <a:t>- Внесенные суммы возвращаются участникам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, если проект не может быть реализован;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Площадка никогда не оставляет себе средства участников, отправленные на приобретение конкретного вознаграждения!</a:t>
            </a:r>
          </a:p>
          <a:p>
            <a:pPr marL="0" indent="0">
              <a:buNone/>
            </a:pPr>
            <a:endParaRPr lang="ru-RU" sz="1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Григорий\Desktop\BARIBIRGE_KZ\Картинки\Вознагражде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60" y="2636913"/>
            <a:ext cx="40841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На какие проекты можно собирать средства?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2708920"/>
            <a:ext cx="4172272" cy="3960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Мы поддерживаем: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стартапы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,  технологические проекты, издание книг, запись музыкальных альбомов, съёмки фильмов, создание клипов, разработку игр и приложений и многое другое. любые проекты творческой, коммерческой, образовательной, социальной или благотворительной направленности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Григорий\Desktop\BARIBIRGE_KZ\Картинки\Описание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r="21682"/>
          <a:stretch/>
        </p:blipFill>
        <p:spPr bwMode="auto">
          <a:xfrm>
            <a:off x="4716016" y="2594816"/>
            <a:ext cx="4039879" cy="38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b="1" dirty="0" smtClean="0">
                <a:solidFill>
                  <a:srgbClr val="0070C0"/>
                </a:solidFill>
              </a:rPr>
              <a:t>На какие проекты нельзя собирать средства?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2852936"/>
            <a:ext cx="3960440" cy="2343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Не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допускаются: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- Проведение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информационных и агитационных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кампаний;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- Проекты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, включающие в себя оплату обучения, путешествий,  личных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покупок или личной выгоды;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- Проекты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, нарушающие законодательство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Республики Казахстан.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" y="188640"/>
            <a:ext cx="1659186" cy="16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7200800" cy="1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Григорий\Desktop\BARIBIRGE_KZ\Картинки\Описание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r="21682"/>
          <a:stretch/>
        </p:blipFill>
        <p:spPr bwMode="auto">
          <a:xfrm>
            <a:off x="4644008" y="2526041"/>
            <a:ext cx="4111887" cy="39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Григорий\Desktop\BARIBIRGE_KZ\Картинки\сто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70" y="2678123"/>
            <a:ext cx="3640119" cy="36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23927</TotalTime>
  <Words>319</Words>
  <Application>Microsoft Office PowerPoint</Application>
  <PresentationFormat>Экран (4:3)</PresentationFormat>
  <Paragraphs>83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Что такое краудфандинг ?</vt:lpstr>
      <vt:lpstr> Немного истории</vt:lpstr>
      <vt:lpstr> Обзор площадок </vt:lpstr>
      <vt:lpstr>          Примеры наших успешных проектов </vt:lpstr>
      <vt:lpstr>          Примеры наших успешных проектов </vt:lpstr>
      <vt:lpstr>          Примеры наших успешных проектов </vt:lpstr>
      <vt:lpstr>        Отличия краудфандинга от благотворительности </vt:lpstr>
      <vt:lpstr> На какие проекты можно собирать средства?</vt:lpstr>
      <vt:lpstr>         На какие проекты нельзя собирать средства?</vt:lpstr>
      <vt:lpstr>Преимущества использования                       коллективного финансирования для авторов            </vt:lpstr>
      <vt:lpstr>Долнительные возможности народного финансирования</vt:lpstr>
      <vt:lpstr>        Процесс реализации идеи   </vt:lpstr>
      <vt:lpstr>Примеры успешных проектов</vt:lpstr>
      <vt:lpstr>Примеры успешных проектов</vt:lpstr>
      <vt:lpstr>Примеры успешных проектов</vt:lpstr>
      <vt:lpstr>Примеры успешных проектов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Baribirge.kz – интернет ресурс для реализации своих проектов</dc:title>
  <dc:creator>Григорий</dc:creator>
  <cp:lastModifiedBy>Григорий</cp:lastModifiedBy>
  <cp:revision>190</cp:revision>
  <dcterms:created xsi:type="dcterms:W3CDTF">2016-07-02T07:58:53Z</dcterms:created>
  <dcterms:modified xsi:type="dcterms:W3CDTF">2017-05-22T04:42:52Z</dcterms:modified>
</cp:coreProperties>
</file>