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318" r:id="rId3"/>
    <p:sldId id="319" r:id="rId4"/>
    <p:sldId id="320" r:id="rId5"/>
    <p:sldId id="321" r:id="rId6"/>
    <p:sldId id="346" r:id="rId7"/>
    <p:sldId id="347" r:id="rId8"/>
    <p:sldId id="348" r:id="rId9"/>
    <p:sldId id="349" r:id="rId10"/>
    <p:sldId id="322" r:id="rId11"/>
    <p:sldId id="323" r:id="rId12"/>
    <p:sldId id="324" r:id="rId13"/>
    <p:sldId id="325" r:id="rId14"/>
    <p:sldId id="329" r:id="rId15"/>
    <p:sldId id="330" r:id="rId16"/>
    <p:sldId id="332" r:id="rId17"/>
    <p:sldId id="333" r:id="rId18"/>
    <p:sldId id="334" r:id="rId19"/>
    <p:sldId id="335" r:id="rId20"/>
    <p:sldId id="336" r:id="rId21"/>
    <p:sldId id="340" r:id="rId22"/>
    <p:sldId id="341" r:id="rId23"/>
    <p:sldId id="342" r:id="rId24"/>
    <p:sldId id="343" r:id="rId25"/>
    <p:sldId id="344" r:id="rId26"/>
    <p:sldId id="350" r:id="rId27"/>
    <p:sldId id="351" r:id="rId28"/>
    <p:sldId id="34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90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3FDC0-0F0A-44D7-8379-4A9A7BE60B60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E5E19F-5DEE-48BD-83C4-2C552B462A55}">
      <dgm:prSet phldrT="[Текст]"/>
      <dgm:spPr>
        <a:solidFill>
          <a:srgbClr val="00B050"/>
        </a:solidFill>
      </dgm:spPr>
      <dgm:t>
        <a:bodyPr/>
        <a:lstStyle/>
        <a:p>
          <a:pPr algn="ctr"/>
          <a:r>
            <a:rPr lang="en-US" dirty="0" smtClean="0"/>
            <a:t>$</a:t>
          </a:r>
          <a:endParaRPr lang="ru-RU" dirty="0"/>
        </a:p>
      </dgm:t>
    </dgm:pt>
    <dgm:pt modelId="{D8921A6E-F586-470C-AFD1-FE9BA4403EA6}" type="parTrans" cxnId="{EB1CCE00-56C1-4548-9EDE-53C83F8A2B31}">
      <dgm:prSet/>
      <dgm:spPr/>
      <dgm:t>
        <a:bodyPr/>
        <a:lstStyle/>
        <a:p>
          <a:pPr algn="ctr"/>
          <a:endParaRPr lang="ru-RU"/>
        </a:p>
      </dgm:t>
    </dgm:pt>
    <dgm:pt modelId="{662E5A53-A12E-4428-B3BF-F04A66C3E566}" type="sibTrans" cxnId="{EB1CCE00-56C1-4548-9EDE-53C83F8A2B31}">
      <dgm:prSet/>
      <dgm:spPr/>
      <dgm:t>
        <a:bodyPr/>
        <a:lstStyle/>
        <a:p>
          <a:pPr algn="ctr"/>
          <a:endParaRPr lang="ru-RU"/>
        </a:p>
      </dgm:t>
    </dgm:pt>
    <dgm:pt modelId="{8567E7C3-185C-4EB7-88F2-76CE3C40D9A9}">
      <dgm:prSet phldrT="[Текст]"/>
      <dgm:spPr/>
      <dgm:t>
        <a:bodyPr/>
        <a:lstStyle/>
        <a:p>
          <a:pPr algn="ctr"/>
          <a:r>
            <a:rPr lang="ru-RU" dirty="0" smtClean="0">
              <a:solidFill>
                <a:schemeClr val="bg1"/>
              </a:solidFill>
            </a:rPr>
            <a:t>Местный бюджет</a:t>
          </a:r>
          <a:endParaRPr lang="ru-RU" dirty="0">
            <a:solidFill>
              <a:schemeClr val="bg1"/>
            </a:solidFill>
          </a:endParaRPr>
        </a:p>
      </dgm:t>
    </dgm:pt>
    <dgm:pt modelId="{2B7C5ECF-1EEC-45BE-98F0-0B2EB9BFB4EC}" type="parTrans" cxnId="{A2B477F3-2994-454C-80E4-7D65AC606CD1}">
      <dgm:prSet/>
      <dgm:spPr/>
      <dgm:t>
        <a:bodyPr/>
        <a:lstStyle/>
        <a:p>
          <a:pPr algn="ctr"/>
          <a:endParaRPr lang="ru-RU"/>
        </a:p>
      </dgm:t>
    </dgm:pt>
    <dgm:pt modelId="{372D82E4-200A-46F7-87CC-B96ABEF22076}" type="sibTrans" cxnId="{A2B477F3-2994-454C-80E4-7D65AC606CD1}">
      <dgm:prSet/>
      <dgm:spPr/>
      <dgm:t>
        <a:bodyPr/>
        <a:lstStyle/>
        <a:p>
          <a:pPr algn="ctr"/>
          <a:endParaRPr lang="ru-RU"/>
        </a:p>
      </dgm:t>
    </dgm:pt>
    <dgm:pt modelId="{35080D98-9C69-4F6F-B5BD-8F9467749062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100" dirty="0" smtClean="0">
              <a:solidFill>
                <a:schemeClr val="bg1"/>
              </a:solidFill>
            </a:rPr>
            <a:t>Частные и корпоративные пожертвования</a:t>
          </a:r>
          <a:endParaRPr lang="ru-RU" sz="1100" dirty="0">
            <a:solidFill>
              <a:schemeClr val="bg1"/>
            </a:solidFill>
          </a:endParaRPr>
        </a:p>
      </dgm:t>
    </dgm:pt>
    <dgm:pt modelId="{ADBB32D7-DE9A-4105-B6F9-65821765FABD}" type="parTrans" cxnId="{E8B8A382-81D4-4627-84BE-E5CFF78A6087}">
      <dgm:prSet/>
      <dgm:spPr/>
      <dgm:t>
        <a:bodyPr/>
        <a:lstStyle/>
        <a:p>
          <a:pPr algn="ctr"/>
          <a:endParaRPr lang="ru-RU"/>
        </a:p>
      </dgm:t>
    </dgm:pt>
    <dgm:pt modelId="{D8A110D5-4876-412B-B037-1C1A5787B1B6}" type="sibTrans" cxnId="{E8B8A382-81D4-4627-84BE-E5CFF78A6087}">
      <dgm:prSet/>
      <dgm:spPr/>
      <dgm:t>
        <a:bodyPr/>
        <a:lstStyle/>
        <a:p>
          <a:pPr algn="ctr"/>
          <a:endParaRPr lang="ru-RU"/>
        </a:p>
      </dgm:t>
    </dgm:pt>
    <dgm:pt modelId="{E766C0CA-A749-4FFC-B8DE-8611321F782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sz="1100" dirty="0" smtClean="0">
              <a:solidFill>
                <a:schemeClr val="bg1"/>
              </a:solidFill>
            </a:rPr>
            <a:t>НПО</a:t>
          </a:r>
          <a:endParaRPr lang="ru-RU" sz="1100" dirty="0">
            <a:solidFill>
              <a:schemeClr val="bg1"/>
            </a:solidFill>
          </a:endParaRPr>
        </a:p>
      </dgm:t>
    </dgm:pt>
    <dgm:pt modelId="{6BD10541-E98F-4BD0-B6F8-9FB2DC9437C5}" type="parTrans" cxnId="{FE5D4795-15D5-4907-B8D7-4528C4994413}">
      <dgm:prSet/>
      <dgm:spPr/>
      <dgm:t>
        <a:bodyPr/>
        <a:lstStyle/>
        <a:p>
          <a:pPr algn="ctr"/>
          <a:endParaRPr lang="ru-RU"/>
        </a:p>
      </dgm:t>
    </dgm:pt>
    <dgm:pt modelId="{8D59A83B-D9D7-44F6-981F-9C58D3B21233}" type="sibTrans" cxnId="{FE5D4795-15D5-4907-B8D7-4528C4994413}">
      <dgm:prSet/>
      <dgm:spPr/>
      <dgm:t>
        <a:bodyPr/>
        <a:lstStyle/>
        <a:p>
          <a:pPr algn="ctr"/>
          <a:endParaRPr lang="ru-RU"/>
        </a:p>
      </dgm:t>
    </dgm:pt>
    <dgm:pt modelId="{0D3519E4-3D4C-42B7-9108-8DAAB33CD877}">
      <dgm:prSet phldrT="[Текст]" custT="1"/>
      <dgm:spPr/>
      <dgm:t>
        <a:bodyPr/>
        <a:lstStyle/>
        <a:p>
          <a:pPr algn="ctr"/>
          <a:r>
            <a:rPr lang="ru-RU" sz="1100" dirty="0" smtClean="0">
              <a:solidFill>
                <a:schemeClr val="bg1"/>
              </a:solidFill>
            </a:rPr>
            <a:t>Государственные программы</a:t>
          </a:r>
          <a:endParaRPr lang="ru-RU" sz="1100" dirty="0">
            <a:solidFill>
              <a:schemeClr val="bg1"/>
            </a:solidFill>
          </a:endParaRPr>
        </a:p>
      </dgm:t>
    </dgm:pt>
    <dgm:pt modelId="{2A7D806E-6B0F-4A4B-B90D-8F8825302A99}" type="parTrans" cxnId="{B260B2C4-A060-4E28-A081-2BFAB527FF92}">
      <dgm:prSet/>
      <dgm:spPr/>
      <dgm:t>
        <a:bodyPr/>
        <a:lstStyle/>
        <a:p>
          <a:pPr algn="ctr"/>
          <a:endParaRPr lang="ru-RU"/>
        </a:p>
      </dgm:t>
    </dgm:pt>
    <dgm:pt modelId="{422710F2-50AB-4B43-A129-84F9C94AF6A0}" type="sibTrans" cxnId="{B260B2C4-A060-4E28-A081-2BFAB527FF92}">
      <dgm:prSet/>
      <dgm:spPr/>
      <dgm:t>
        <a:bodyPr/>
        <a:lstStyle/>
        <a:p>
          <a:pPr algn="ctr"/>
          <a:endParaRPr lang="ru-RU"/>
        </a:p>
      </dgm:t>
    </dgm:pt>
    <dgm:pt modelId="{4E6D56DB-C582-43BA-B413-BEAFA3FA1E82}">
      <dgm:prSet phldrT="[Текст]" custT="1"/>
      <dgm:spPr/>
      <dgm:t>
        <a:bodyPr/>
        <a:lstStyle/>
        <a:p>
          <a:pPr algn="ctr"/>
          <a:r>
            <a:rPr lang="ru-RU" sz="1100" dirty="0" smtClean="0">
              <a:solidFill>
                <a:schemeClr val="bg1"/>
              </a:solidFill>
            </a:rPr>
            <a:t>Бюджет района/области</a:t>
          </a:r>
          <a:endParaRPr lang="ru-RU" sz="1100" dirty="0">
            <a:solidFill>
              <a:schemeClr val="bg1"/>
            </a:solidFill>
          </a:endParaRPr>
        </a:p>
      </dgm:t>
    </dgm:pt>
    <dgm:pt modelId="{6DAD1F02-F3D4-4A1E-92CA-BF4964E39D3B}" type="parTrans" cxnId="{450C1196-BF58-4DE2-B072-017AC3989463}">
      <dgm:prSet/>
      <dgm:spPr/>
      <dgm:t>
        <a:bodyPr/>
        <a:lstStyle/>
        <a:p>
          <a:pPr algn="ctr"/>
          <a:endParaRPr lang="ru-RU"/>
        </a:p>
      </dgm:t>
    </dgm:pt>
    <dgm:pt modelId="{61B4F735-10C1-47EB-8F63-DEBB616B4092}" type="sibTrans" cxnId="{450C1196-BF58-4DE2-B072-017AC3989463}">
      <dgm:prSet/>
      <dgm:spPr/>
      <dgm:t>
        <a:bodyPr/>
        <a:lstStyle/>
        <a:p>
          <a:pPr algn="ctr"/>
          <a:endParaRPr lang="ru-RU"/>
        </a:p>
      </dgm:t>
    </dgm:pt>
    <dgm:pt modelId="{530B8B3E-7740-4C18-A4AC-383C05BAAD42}">
      <dgm:prSet phldrT="[Текст]" custT="1"/>
      <dgm:spPr>
        <a:solidFill>
          <a:srgbClr val="7030A0"/>
        </a:solidFill>
      </dgm:spPr>
      <dgm:t>
        <a:bodyPr/>
        <a:lstStyle/>
        <a:p>
          <a:pPr algn="ctr"/>
          <a:r>
            <a:rPr lang="ru-RU" sz="1100" dirty="0" smtClean="0">
              <a:solidFill>
                <a:schemeClr val="bg1"/>
              </a:solidFill>
            </a:rPr>
            <a:t>Частные инвестиции</a:t>
          </a:r>
          <a:endParaRPr lang="ru-RU" sz="1100" dirty="0">
            <a:solidFill>
              <a:schemeClr val="bg1"/>
            </a:solidFill>
          </a:endParaRPr>
        </a:p>
      </dgm:t>
    </dgm:pt>
    <dgm:pt modelId="{9B0EA9A9-60FB-43DF-B01D-20B0A32B703F}" type="parTrans" cxnId="{F31A200C-5676-4FF5-ABB6-2769A386BCD8}">
      <dgm:prSet/>
      <dgm:spPr/>
      <dgm:t>
        <a:bodyPr/>
        <a:lstStyle/>
        <a:p>
          <a:pPr algn="ctr"/>
          <a:endParaRPr lang="ru-RU"/>
        </a:p>
      </dgm:t>
    </dgm:pt>
    <dgm:pt modelId="{78DCF5C6-0F94-4C36-9688-0044E20B9E0B}" type="sibTrans" cxnId="{F31A200C-5676-4FF5-ABB6-2769A386BCD8}">
      <dgm:prSet/>
      <dgm:spPr/>
      <dgm:t>
        <a:bodyPr/>
        <a:lstStyle/>
        <a:p>
          <a:pPr algn="ctr"/>
          <a:endParaRPr lang="ru-RU"/>
        </a:p>
      </dgm:t>
    </dgm:pt>
    <dgm:pt modelId="{8960DAF9-1C99-4D9F-8CBE-CA186D5A8CA1}" type="pres">
      <dgm:prSet presAssocID="{5193FDC0-0F0A-44D7-8379-4A9A7BE60B6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880DFA-419B-4715-8103-B5AD61A2BBCA}" type="pres">
      <dgm:prSet presAssocID="{93E5E19F-5DEE-48BD-83C4-2C552B462A55}" presName="centerShape" presStyleLbl="node0" presStyleIdx="0" presStyleCnt="1" custScaleX="122745" custScaleY="110470"/>
      <dgm:spPr/>
      <dgm:t>
        <a:bodyPr/>
        <a:lstStyle/>
        <a:p>
          <a:endParaRPr lang="ru-RU"/>
        </a:p>
      </dgm:t>
    </dgm:pt>
    <dgm:pt modelId="{5D36FF97-2315-4F9B-9D1F-EE32A5631FE5}" type="pres">
      <dgm:prSet presAssocID="{2B7C5ECF-1EEC-45BE-98F0-0B2EB9BFB4EC}" presName="parTrans" presStyleLbl="sibTrans2D1" presStyleIdx="0" presStyleCnt="6" custAng="11012042" custFlipHor="1" custScaleX="88923" custScaleY="84158"/>
      <dgm:spPr/>
      <dgm:t>
        <a:bodyPr/>
        <a:lstStyle/>
        <a:p>
          <a:endParaRPr lang="ru-RU"/>
        </a:p>
      </dgm:t>
    </dgm:pt>
    <dgm:pt modelId="{8355458D-CF91-47A4-941F-447BFF1B2BD6}" type="pres">
      <dgm:prSet presAssocID="{2B7C5ECF-1EEC-45BE-98F0-0B2EB9BFB4E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20692E5-747A-4791-B791-BC4090FA5DD5}" type="pres">
      <dgm:prSet presAssocID="{8567E7C3-185C-4EB7-88F2-76CE3C40D9A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31875-3921-4D7B-912E-D404FF67E965}" type="pres">
      <dgm:prSet presAssocID="{6DAD1F02-F3D4-4A1E-92CA-BF4964E39D3B}" presName="parTrans" presStyleLbl="sibTrans2D1" presStyleIdx="1" presStyleCnt="6" custAng="3375624" custFlipHor="1" custScaleX="120235" custScaleY="79418"/>
      <dgm:spPr/>
      <dgm:t>
        <a:bodyPr/>
        <a:lstStyle/>
        <a:p>
          <a:endParaRPr lang="ru-RU"/>
        </a:p>
      </dgm:t>
    </dgm:pt>
    <dgm:pt modelId="{6EB645B7-0D1E-4DFE-8CCB-3A329BFC66E1}" type="pres">
      <dgm:prSet presAssocID="{6DAD1F02-F3D4-4A1E-92CA-BF4964E39D3B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BFA0395E-DFC7-4331-907D-541CEF6DE147}" type="pres">
      <dgm:prSet presAssocID="{4E6D56DB-C582-43BA-B413-BEAFA3FA1E8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A5AD2-8C9A-4F92-81EF-D0104AD908A9}" type="pres">
      <dgm:prSet presAssocID="{9B0EA9A9-60FB-43DF-B01D-20B0A32B703F}" presName="parTrans" presStyleLbl="sibTrans2D1" presStyleIdx="2" presStyleCnt="6" custAng="18275381" custFlipHor="1" custScaleX="119659" custScaleY="95985" custLinFactNeighborY="3175"/>
      <dgm:spPr/>
      <dgm:t>
        <a:bodyPr/>
        <a:lstStyle/>
        <a:p>
          <a:endParaRPr lang="ru-RU"/>
        </a:p>
      </dgm:t>
    </dgm:pt>
    <dgm:pt modelId="{7DFC2020-0ADE-4A6C-BD36-6ADB2F4AD40C}" type="pres">
      <dgm:prSet presAssocID="{9B0EA9A9-60FB-43DF-B01D-20B0A32B703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483451D-8F28-4FC4-8CCC-715BCE55C7FC}" type="pres">
      <dgm:prSet presAssocID="{530B8B3E-7740-4C18-A4AC-383C05BAAD4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7F838-937C-454D-8212-067E4ED79C51}" type="pres">
      <dgm:prSet presAssocID="{ADBB32D7-DE9A-4105-B6F9-65821765FABD}" presName="parTrans" presStyleLbl="sibTrans2D1" presStyleIdx="3" presStyleCnt="6" custAng="10990002" custFlipHor="1" custScaleX="83272"/>
      <dgm:spPr/>
      <dgm:t>
        <a:bodyPr/>
        <a:lstStyle/>
        <a:p>
          <a:endParaRPr lang="ru-RU"/>
        </a:p>
      </dgm:t>
    </dgm:pt>
    <dgm:pt modelId="{78B90671-203B-4E61-B269-6F4D767121E0}" type="pres">
      <dgm:prSet presAssocID="{ADBB32D7-DE9A-4105-B6F9-65821765FAB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E27E15B4-DC10-4F58-B432-2CEBA020CB02}" type="pres">
      <dgm:prSet presAssocID="{35080D98-9C69-4F6F-B5BD-8F946774906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0BB57-48C4-4D6D-AE82-D43EB6C1F5CF}" type="pres">
      <dgm:prSet presAssocID="{6BD10541-E98F-4BD0-B6F8-9FB2DC9437C5}" presName="parTrans" presStyleLbl="sibTrans2D1" presStyleIdx="4" presStyleCnt="6" custAng="3532784" custFlipHor="1" custScaleX="100772" custScaleY="79022"/>
      <dgm:spPr/>
      <dgm:t>
        <a:bodyPr/>
        <a:lstStyle/>
        <a:p>
          <a:endParaRPr lang="ru-RU"/>
        </a:p>
      </dgm:t>
    </dgm:pt>
    <dgm:pt modelId="{B6B01B0F-3585-4609-9256-D3AA19609BC9}" type="pres">
      <dgm:prSet presAssocID="{6BD10541-E98F-4BD0-B6F8-9FB2DC9437C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5C522D7E-0831-4682-A03E-BA752CC6A5BE}" type="pres">
      <dgm:prSet presAssocID="{E766C0CA-A749-4FFC-B8DE-8611321F782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0C967-63D1-4F06-BC53-6F06E6AEAE24}" type="pres">
      <dgm:prSet presAssocID="{2A7D806E-6B0F-4A4B-B90D-8F8825302A99}" presName="parTrans" presStyleLbl="sibTrans2D1" presStyleIdx="5" presStyleCnt="6" custAng="18466117" custFlipHor="1" custScaleX="108710" custScaleY="86782"/>
      <dgm:spPr/>
      <dgm:t>
        <a:bodyPr/>
        <a:lstStyle/>
        <a:p>
          <a:endParaRPr lang="ru-RU"/>
        </a:p>
      </dgm:t>
    </dgm:pt>
    <dgm:pt modelId="{621E2F2E-DA76-46DD-ADF8-040A8F67FF8B}" type="pres">
      <dgm:prSet presAssocID="{2A7D806E-6B0F-4A4B-B90D-8F8825302A99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3697395-4850-49F6-9B38-ED9DB34C8B94}" type="pres">
      <dgm:prSet presAssocID="{0D3519E4-3D4C-42B7-9108-8DAAB33CD877}" presName="node" presStyleLbl="node1" presStyleIdx="5" presStyleCnt="6" custRadScaleRad="98811" custRadScaleInc="1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D912B3-55BC-4E6C-93E3-86715AB0D133}" type="presOf" srcId="{ADBB32D7-DE9A-4105-B6F9-65821765FABD}" destId="{12F7F838-937C-454D-8212-067E4ED79C51}" srcOrd="0" destOrd="0" presId="urn:microsoft.com/office/officeart/2005/8/layout/radial5"/>
    <dgm:cxn modelId="{B260B2C4-A060-4E28-A081-2BFAB527FF92}" srcId="{93E5E19F-5DEE-48BD-83C4-2C552B462A55}" destId="{0D3519E4-3D4C-42B7-9108-8DAAB33CD877}" srcOrd="5" destOrd="0" parTransId="{2A7D806E-6B0F-4A4B-B90D-8F8825302A99}" sibTransId="{422710F2-50AB-4B43-A129-84F9C94AF6A0}"/>
    <dgm:cxn modelId="{3FD9737F-BFD3-48F5-B438-66C7E927D790}" type="presOf" srcId="{6BD10541-E98F-4BD0-B6F8-9FB2DC9437C5}" destId="{E270BB57-48C4-4D6D-AE82-D43EB6C1F5CF}" srcOrd="0" destOrd="0" presId="urn:microsoft.com/office/officeart/2005/8/layout/radial5"/>
    <dgm:cxn modelId="{F111457A-390E-4C13-8E4F-C3C4E17CEE47}" type="presOf" srcId="{2A7D806E-6B0F-4A4B-B90D-8F8825302A99}" destId="{621E2F2E-DA76-46DD-ADF8-040A8F67FF8B}" srcOrd="1" destOrd="0" presId="urn:microsoft.com/office/officeart/2005/8/layout/radial5"/>
    <dgm:cxn modelId="{F31A200C-5676-4FF5-ABB6-2769A386BCD8}" srcId="{93E5E19F-5DEE-48BD-83C4-2C552B462A55}" destId="{530B8B3E-7740-4C18-A4AC-383C05BAAD42}" srcOrd="2" destOrd="0" parTransId="{9B0EA9A9-60FB-43DF-B01D-20B0A32B703F}" sibTransId="{78DCF5C6-0F94-4C36-9688-0044E20B9E0B}"/>
    <dgm:cxn modelId="{DD4CD404-1709-46F9-9016-ABDC7187B312}" type="presOf" srcId="{2B7C5ECF-1EEC-45BE-98F0-0B2EB9BFB4EC}" destId="{5D36FF97-2315-4F9B-9D1F-EE32A5631FE5}" srcOrd="0" destOrd="0" presId="urn:microsoft.com/office/officeart/2005/8/layout/radial5"/>
    <dgm:cxn modelId="{450C1196-BF58-4DE2-B072-017AC3989463}" srcId="{93E5E19F-5DEE-48BD-83C4-2C552B462A55}" destId="{4E6D56DB-C582-43BA-B413-BEAFA3FA1E82}" srcOrd="1" destOrd="0" parTransId="{6DAD1F02-F3D4-4A1E-92CA-BF4964E39D3B}" sibTransId="{61B4F735-10C1-47EB-8F63-DEBB616B4092}"/>
    <dgm:cxn modelId="{806E87ED-BE39-449B-B8E5-420E3777EAF3}" type="presOf" srcId="{5193FDC0-0F0A-44D7-8379-4A9A7BE60B60}" destId="{8960DAF9-1C99-4D9F-8CBE-CA186D5A8CA1}" srcOrd="0" destOrd="0" presId="urn:microsoft.com/office/officeart/2005/8/layout/radial5"/>
    <dgm:cxn modelId="{665B8A73-307C-47A8-9F29-3710ED0CC765}" type="presOf" srcId="{E766C0CA-A749-4FFC-B8DE-8611321F782C}" destId="{5C522D7E-0831-4682-A03E-BA752CC6A5BE}" srcOrd="0" destOrd="0" presId="urn:microsoft.com/office/officeart/2005/8/layout/radial5"/>
    <dgm:cxn modelId="{60871D78-97B4-47CE-B27C-C70132553505}" type="presOf" srcId="{93E5E19F-5DEE-48BD-83C4-2C552B462A55}" destId="{17880DFA-419B-4715-8103-B5AD61A2BBCA}" srcOrd="0" destOrd="0" presId="urn:microsoft.com/office/officeart/2005/8/layout/radial5"/>
    <dgm:cxn modelId="{2AD5743B-28D8-4665-89B4-5E914C5DFF82}" type="presOf" srcId="{530B8B3E-7740-4C18-A4AC-383C05BAAD42}" destId="{F483451D-8F28-4FC4-8CCC-715BCE55C7FC}" srcOrd="0" destOrd="0" presId="urn:microsoft.com/office/officeart/2005/8/layout/radial5"/>
    <dgm:cxn modelId="{E3895150-2932-4D19-8F63-F16DB519AC37}" type="presOf" srcId="{9B0EA9A9-60FB-43DF-B01D-20B0A32B703F}" destId="{4C5A5AD2-8C9A-4F92-81EF-D0104AD908A9}" srcOrd="0" destOrd="0" presId="urn:microsoft.com/office/officeart/2005/8/layout/radial5"/>
    <dgm:cxn modelId="{983B7ACC-D6ED-4401-96D0-D93F5D884A07}" type="presOf" srcId="{8567E7C3-185C-4EB7-88F2-76CE3C40D9A9}" destId="{120692E5-747A-4791-B791-BC4090FA5DD5}" srcOrd="0" destOrd="0" presId="urn:microsoft.com/office/officeart/2005/8/layout/radial5"/>
    <dgm:cxn modelId="{A2B477F3-2994-454C-80E4-7D65AC606CD1}" srcId="{93E5E19F-5DEE-48BD-83C4-2C552B462A55}" destId="{8567E7C3-185C-4EB7-88F2-76CE3C40D9A9}" srcOrd="0" destOrd="0" parTransId="{2B7C5ECF-1EEC-45BE-98F0-0B2EB9BFB4EC}" sibTransId="{372D82E4-200A-46F7-87CC-B96ABEF22076}"/>
    <dgm:cxn modelId="{A4A8E4A7-69A1-4852-8A66-96419D3447C5}" type="presOf" srcId="{6DAD1F02-F3D4-4A1E-92CA-BF4964E39D3B}" destId="{6EB645B7-0D1E-4DFE-8CCB-3A329BFC66E1}" srcOrd="1" destOrd="0" presId="urn:microsoft.com/office/officeart/2005/8/layout/radial5"/>
    <dgm:cxn modelId="{9C887378-A754-4FB4-8D2C-116E04120F23}" type="presOf" srcId="{35080D98-9C69-4F6F-B5BD-8F9467749062}" destId="{E27E15B4-DC10-4F58-B432-2CEBA020CB02}" srcOrd="0" destOrd="0" presId="urn:microsoft.com/office/officeart/2005/8/layout/radial5"/>
    <dgm:cxn modelId="{FE5D4795-15D5-4907-B8D7-4528C4994413}" srcId="{93E5E19F-5DEE-48BD-83C4-2C552B462A55}" destId="{E766C0CA-A749-4FFC-B8DE-8611321F782C}" srcOrd="4" destOrd="0" parTransId="{6BD10541-E98F-4BD0-B6F8-9FB2DC9437C5}" sibTransId="{8D59A83B-D9D7-44F6-981F-9C58D3B21233}"/>
    <dgm:cxn modelId="{D0AEF30F-C70A-48E7-8644-9C38CD8F027E}" type="presOf" srcId="{4E6D56DB-C582-43BA-B413-BEAFA3FA1E82}" destId="{BFA0395E-DFC7-4331-907D-541CEF6DE147}" srcOrd="0" destOrd="0" presId="urn:microsoft.com/office/officeart/2005/8/layout/radial5"/>
    <dgm:cxn modelId="{A853F2ED-28A5-478E-B59A-FBF33F32F043}" type="presOf" srcId="{9B0EA9A9-60FB-43DF-B01D-20B0A32B703F}" destId="{7DFC2020-0ADE-4A6C-BD36-6ADB2F4AD40C}" srcOrd="1" destOrd="0" presId="urn:microsoft.com/office/officeart/2005/8/layout/radial5"/>
    <dgm:cxn modelId="{98278ECA-5D02-4074-A5B6-7C8632B74BC6}" type="presOf" srcId="{ADBB32D7-DE9A-4105-B6F9-65821765FABD}" destId="{78B90671-203B-4E61-B269-6F4D767121E0}" srcOrd="1" destOrd="0" presId="urn:microsoft.com/office/officeart/2005/8/layout/radial5"/>
    <dgm:cxn modelId="{558AA2AA-D2F5-4B1D-B7C1-9279704A0657}" type="presOf" srcId="{2A7D806E-6B0F-4A4B-B90D-8F8825302A99}" destId="{9510C967-63D1-4F06-BC53-6F06E6AEAE24}" srcOrd="0" destOrd="0" presId="urn:microsoft.com/office/officeart/2005/8/layout/radial5"/>
    <dgm:cxn modelId="{FDCF1765-F2E3-40EC-A989-240B6C33C5A1}" type="presOf" srcId="{2B7C5ECF-1EEC-45BE-98F0-0B2EB9BFB4EC}" destId="{8355458D-CF91-47A4-941F-447BFF1B2BD6}" srcOrd="1" destOrd="0" presId="urn:microsoft.com/office/officeart/2005/8/layout/radial5"/>
    <dgm:cxn modelId="{DF0DD5DA-3F8F-4BF3-B7DD-31BFE35C65F8}" type="presOf" srcId="{6BD10541-E98F-4BD0-B6F8-9FB2DC9437C5}" destId="{B6B01B0F-3585-4609-9256-D3AA19609BC9}" srcOrd="1" destOrd="0" presId="urn:microsoft.com/office/officeart/2005/8/layout/radial5"/>
    <dgm:cxn modelId="{303640FD-183D-4D07-A03D-84ACDDCA6264}" type="presOf" srcId="{6DAD1F02-F3D4-4A1E-92CA-BF4964E39D3B}" destId="{AE731875-3921-4D7B-912E-D404FF67E965}" srcOrd="0" destOrd="0" presId="urn:microsoft.com/office/officeart/2005/8/layout/radial5"/>
    <dgm:cxn modelId="{E8B8A382-81D4-4627-84BE-E5CFF78A6087}" srcId="{93E5E19F-5DEE-48BD-83C4-2C552B462A55}" destId="{35080D98-9C69-4F6F-B5BD-8F9467749062}" srcOrd="3" destOrd="0" parTransId="{ADBB32D7-DE9A-4105-B6F9-65821765FABD}" sibTransId="{D8A110D5-4876-412B-B037-1C1A5787B1B6}"/>
    <dgm:cxn modelId="{AC697AD8-A188-4986-8BA1-55BADD7E5D06}" type="presOf" srcId="{0D3519E4-3D4C-42B7-9108-8DAAB33CD877}" destId="{C3697395-4850-49F6-9B38-ED9DB34C8B94}" srcOrd="0" destOrd="0" presId="urn:microsoft.com/office/officeart/2005/8/layout/radial5"/>
    <dgm:cxn modelId="{EB1CCE00-56C1-4548-9EDE-53C83F8A2B31}" srcId="{5193FDC0-0F0A-44D7-8379-4A9A7BE60B60}" destId="{93E5E19F-5DEE-48BD-83C4-2C552B462A55}" srcOrd="0" destOrd="0" parTransId="{D8921A6E-F586-470C-AFD1-FE9BA4403EA6}" sibTransId="{662E5A53-A12E-4428-B3BF-F04A66C3E566}"/>
    <dgm:cxn modelId="{3C825214-8073-4733-9055-1BF57307E54E}" type="presParOf" srcId="{8960DAF9-1C99-4D9F-8CBE-CA186D5A8CA1}" destId="{17880DFA-419B-4715-8103-B5AD61A2BBCA}" srcOrd="0" destOrd="0" presId="urn:microsoft.com/office/officeart/2005/8/layout/radial5"/>
    <dgm:cxn modelId="{1D7E5909-81C4-457A-86C0-C207B3F0AC41}" type="presParOf" srcId="{8960DAF9-1C99-4D9F-8CBE-CA186D5A8CA1}" destId="{5D36FF97-2315-4F9B-9D1F-EE32A5631FE5}" srcOrd="1" destOrd="0" presId="urn:microsoft.com/office/officeart/2005/8/layout/radial5"/>
    <dgm:cxn modelId="{661ADC84-3B63-4BC6-A095-84BE50FCD221}" type="presParOf" srcId="{5D36FF97-2315-4F9B-9D1F-EE32A5631FE5}" destId="{8355458D-CF91-47A4-941F-447BFF1B2BD6}" srcOrd="0" destOrd="0" presId="urn:microsoft.com/office/officeart/2005/8/layout/radial5"/>
    <dgm:cxn modelId="{90CEE76C-8BBA-48A7-9C54-2521A8A7798C}" type="presParOf" srcId="{8960DAF9-1C99-4D9F-8CBE-CA186D5A8CA1}" destId="{120692E5-747A-4791-B791-BC4090FA5DD5}" srcOrd="2" destOrd="0" presId="urn:microsoft.com/office/officeart/2005/8/layout/radial5"/>
    <dgm:cxn modelId="{4B6CFA06-8217-4298-A748-C5902B6A530A}" type="presParOf" srcId="{8960DAF9-1C99-4D9F-8CBE-CA186D5A8CA1}" destId="{AE731875-3921-4D7B-912E-D404FF67E965}" srcOrd="3" destOrd="0" presId="urn:microsoft.com/office/officeart/2005/8/layout/radial5"/>
    <dgm:cxn modelId="{24B4D749-693E-4E1B-AC5C-D088C3B96F22}" type="presParOf" srcId="{AE731875-3921-4D7B-912E-D404FF67E965}" destId="{6EB645B7-0D1E-4DFE-8CCB-3A329BFC66E1}" srcOrd="0" destOrd="0" presId="urn:microsoft.com/office/officeart/2005/8/layout/radial5"/>
    <dgm:cxn modelId="{A56C9D24-F115-481A-9D0C-FF9643AD8F8B}" type="presParOf" srcId="{8960DAF9-1C99-4D9F-8CBE-CA186D5A8CA1}" destId="{BFA0395E-DFC7-4331-907D-541CEF6DE147}" srcOrd="4" destOrd="0" presId="urn:microsoft.com/office/officeart/2005/8/layout/radial5"/>
    <dgm:cxn modelId="{5DC74F8E-15E3-4DE0-A57A-165FAC0C0B9A}" type="presParOf" srcId="{8960DAF9-1C99-4D9F-8CBE-CA186D5A8CA1}" destId="{4C5A5AD2-8C9A-4F92-81EF-D0104AD908A9}" srcOrd="5" destOrd="0" presId="urn:microsoft.com/office/officeart/2005/8/layout/radial5"/>
    <dgm:cxn modelId="{A02C712C-F484-4B0E-BB10-6D018D8E8222}" type="presParOf" srcId="{4C5A5AD2-8C9A-4F92-81EF-D0104AD908A9}" destId="{7DFC2020-0ADE-4A6C-BD36-6ADB2F4AD40C}" srcOrd="0" destOrd="0" presId="urn:microsoft.com/office/officeart/2005/8/layout/radial5"/>
    <dgm:cxn modelId="{9843701A-986F-4F5F-970A-D90D3E727CCC}" type="presParOf" srcId="{8960DAF9-1C99-4D9F-8CBE-CA186D5A8CA1}" destId="{F483451D-8F28-4FC4-8CCC-715BCE55C7FC}" srcOrd="6" destOrd="0" presId="urn:microsoft.com/office/officeart/2005/8/layout/radial5"/>
    <dgm:cxn modelId="{88937EEE-203C-454F-B25F-F37B7E6D2FB3}" type="presParOf" srcId="{8960DAF9-1C99-4D9F-8CBE-CA186D5A8CA1}" destId="{12F7F838-937C-454D-8212-067E4ED79C51}" srcOrd="7" destOrd="0" presId="urn:microsoft.com/office/officeart/2005/8/layout/radial5"/>
    <dgm:cxn modelId="{1B990956-68CE-4547-A740-2273A7CD56B1}" type="presParOf" srcId="{12F7F838-937C-454D-8212-067E4ED79C51}" destId="{78B90671-203B-4E61-B269-6F4D767121E0}" srcOrd="0" destOrd="0" presId="urn:microsoft.com/office/officeart/2005/8/layout/radial5"/>
    <dgm:cxn modelId="{BD9C8391-E7E9-40D7-8801-2191162300A4}" type="presParOf" srcId="{8960DAF9-1C99-4D9F-8CBE-CA186D5A8CA1}" destId="{E27E15B4-DC10-4F58-B432-2CEBA020CB02}" srcOrd="8" destOrd="0" presId="urn:microsoft.com/office/officeart/2005/8/layout/radial5"/>
    <dgm:cxn modelId="{078AD0DC-05B6-4E78-AC85-AB9973910325}" type="presParOf" srcId="{8960DAF9-1C99-4D9F-8CBE-CA186D5A8CA1}" destId="{E270BB57-48C4-4D6D-AE82-D43EB6C1F5CF}" srcOrd="9" destOrd="0" presId="urn:microsoft.com/office/officeart/2005/8/layout/radial5"/>
    <dgm:cxn modelId="{F9A8FFBF-0DC9-47CD-8504-BF6441B57F6B}" type="presParOf" srcId="{E270BB57-48C4-4D6D-AE82-D43EB6C1F5CF}" destId="{B6B01B0F-3585-4609-9256-D3AA19609BC9}" srcOrd="0" destOrd="0" presId="urn:microsoft.com/office/officeart/2005/8/layout/radial5"/>
    <dgm:cxn modelId="{9EA65ED9-0CB9-4248-B375-FB0E03D48121}" type="presParOf" srcId="{8960DAF9-1C99-4D9F-8CBE-CA186D5A8CA1}" destId="{5C522D7E-0831-4682-A03E-BA752CC6A5BE}" srcOrd="10" destOrd="0" presId="urn:microsoft.com/office/officeart/2005/8/layout/radial5"/>
    <dgm:cxn modelId="{CFB337C3-46DA-4AD9-9729-5995398EC322}" type="presParOf" srcId="{8960DAF9-1C99-4D9F-8CBE-CA186D5A8CA1}" destId="{9510C967-63D1-4F06-BC53-6F06E6AEAE24}" srcOrd="11" destOrd="0" presId="urn:microsoft.com/office/officeart/2005/8/layout/radial5"/>
    <dgm:cxn modelId="{311AC6D1-9E9C-4B0C-B660-313FC86957BA}" type="presParOf" srcId="{9510C967-63D1-4F06-BC53-6F06E6AEAE24}" destId="{621E2F2E-DA76-46DD-ADF8-040A8F67FF8B}" srcOrd="0" destOrd="0" presId="urn:microsoft.com/office/officeart/2005/8/layout/radial5"/>
    <dgm:cxn modelId="{2F35998F-EE9F-4464-8937-D67CBB2C5C4D}" type="presParOf" srcId="{8960DAF9-1C99-4D9F-8CBE-CA186D5A8CA1}" destId="{C3697395-4850-49F6-9B38-ED9DB34C8B94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1062DC-A7F6-46DB-AD0A-A56217ED1FA6}" type="doc">
      <dgm:prSet loTypeId="urn:microsoft.com/office/officeart/2005/8/layout/cycle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3E9B0A-F005-42C6-9A70-991ECC8618CE}">
      <dgm:prSet phldrT="[Текст]"/>
      <dgm:spPr/>
      <dgm:t>
        <a:bodyPr/>
        <a:lstStyle/>
        <a:p>
          <a:r>
            <a:rPr lang="ru-RU" dirty="0" smtClean="0"/>
            <a:t>Где мы находимся в настоящий момент</a:t>
          </a:r>
          <a:r>
            <a:rPr lang="en-US" dirty="0" smtClean="0"/>
            <a:t>?</a:t>
          </a:r>
          <a:endParaRPr lang="ru-RU" dirty="0"/>
        </a:p>
      </dgm:t>
    </dgm:pt>
    <dgm:pt modelId="{328C8552-6E1C-4728-AA05-F020E8BF1F4A}" type="parTrans" cxnId="{BCA3B956-5B28-4FF7-9099-EB7DF42F08C8}">
      <dgm:prSet/>
      <dgm:spPr/>
      <dgm:t>
        <a:bodyPr/>
        <a:lstStyle/>
        <a:p>
          <a:endParaRPr lang="ru-RU"/>
        </a:p>
      </dgm:t>
    </dgm:pt>
    <dgm:pt modelId="{ACA26904-F6EC-4141-A6B4-437FED078C90}" type="sibTrans" cxnId="{BCA3B956-5B28-4FF7-9099-EB7DF42F08C8}">
      <dgm:prSet/>
      <dgm:spPr/>
      <dgm:t>
        <a:bodyPr/>
        <a:lstStyle/>
        <a:p>
          <a:endParaRPr lang="ru-RU" dirty="0"/>
        </a:p>
      </dgm:t>
    </dgm:pt>
    <dgm:pt modelId="{4A4C0864-45CD-4A26-94EA-96E3E3EE383C}">
      <dgm:prSet phldrT="[Текст]"/>
      <dgm:spPr/>
      <dgm:t>
        <a:bodyPr/>
        <a:lstStyle/>
        <a:p>
          <a:r>
            <a:rPr lang="ru-RU" dirty="0" smtClean="0"/>
            <a:t>Чего мы хотим достигнуть</a:t>
          </a:r>
          <a:r>
            <a:rPr lang="en-US" dirty="0" smtClean="0"/>
            <a:t>?</a:t>
          </a:r>
          <a:endParaRPr lang="ru-RU" dirty="0"/>
        </a:p>
      </dgm:t>
    </dgm:pt>
    <dgm:pt modelId="{F9B529C3-1C42-4528-8E10-DA5735FB0CB0}" type="parTrans" cxnId="{F725C93E-4174-475C-9AE7-5609AA478AE6}">
      <dgm:prSet/>
      <dgm:spPr/>
      <dgm:t>
        <a:bodyPr/>
        <a:lstStyle/>
        <a:p>
          <a:endParaRPr lang="ru-RU"/>
        </a:p>
      </dgm:t>
    </dgm:pt>
    <dgm:pt modelId="{AA602E90-04B8-4A96-A207-723D30535A51}" type="sibTrans" cxnId="{F725C93E-4174-475C-9AE7-5609AA478AE6}">
      <dgm:prSet/>
      <dgm:spPr/>
      <dgm:t>
        <a:bodyPr/>
        <a:lstStyle/>
        <a:p>
          <a:endParaRPr lang="ru-RU" dirty="0"/>
        </a:p>
      </dgm:t>
    </dgm:pt>
    <dgm:pt modelId="{2E65DC67-B3AA-44D7-B4B9-5AB38A1E4C5C}">
      <dgm:prSet phldrT="[Текст]"/>
      <dgm:spPr/>
      <dgm:t>
        <a:bodyPr/>
        <a:lstStyle/>
        <a:p>
          <a:r>
            <a:rPr lang="ru-RU" dirty="0" smtClean="0"/>
            <a:t>Как мы этого достигнем?</a:t>
          </a:r>
          <a:endParaRPr lang="ru-RU" dirty="0"/>
        </a:p>
      </dgm:t>
    </dgm:pt>
    <dgm:pt modelId="{F8DBA51D-149C-4BA9-A474-7D973D7AF7B0}" type="parTrans" cxnId="{F18D8FB5-63BC-4307-B519-B55C47E95819}">
      <dgm:prSet/>
      <dgm:spPr/>
      <dgm:t>
        <a:bodyPr/>
        <a:lstStyle/>
        <a:p>
          <a:endParaRPr lang="ru-RU"/>
        </a:p>
      </dgm:t>
    </dgm:pt>
    <dgm:pt modelId="{EB4B213B-AF1B-477F-B320-154070A22BFC}" type="sibTrans" cxnId="{F18D8FB5-63BC-4307-B519-B55C47E95819}">
      <dgm:prSet/>
      <dgm:spPr/>
      <dgm:t>
        <a:bodyPr/>
        <a:lstStyle/>
        <a:p>
          <a:endParaRPr lang="ru-RU" dirty="0"/>
        </a:p>
      </dgm:t>
    </dgm:pt>
    <dgm:pt modelId="{C53B29E7-E43A-45D4-B133-172047ADF62D}">
      <dgm:prSet phldrT="[Текст]"/>
      <dgm:spPr/>
      <dgm:t>
        <a:bodyPr/>
        <a:lstStyle/>
        <a:p>
          <a:r>
            <a:rPr lang="ru-RU" dirty="0" smtClean="0"/>
            <a:t>Как мы узнаем?</a:t>
          </a:r>
          <a:endParaRPr lang="ru-RU" dirty="0"/>
        </a:p>
      </dgm:t>
    </dgm:pt>
    <dgm:pt modelId="{08A4F17A-2AFD-4D70-81EA-4312305BF43D}" type="parTrans" cxnId="{F9104328-D3AB-4047-A2A3-500385832625}">
      <dgm:prSet/>
      <dgm:spPr/>
      <dgm:t>
        <a:bodyPr/>
        <a:lstStyle/>
        <a:p>
          <a:endParaRPr lang="ru-RU"/>
        </a:p>
      </dgm:t>
    </dgm:pt>
    <dgm:pt modelId="{D65757C1-4793-4D5F-9BD2-D6E0272CE497}" type="sibTrans" cxnId="{F9104328-D3AB-4047-A2A3-500385832625}">
      <dgm:prSet/>
      <dgm:spPr/>
      <dgm:t>
        <a:bodyPr/>
        <a:lstStyle/>
        <a:p>
          <a:endParaRPr lang="ru-RU" dirty="0"/>
        </a:p>
      </dgm:t>
    </dgm:pt>
    <dgm:pt modelId="{35912B06-0A10-4F8A-806C-4B16661F2EB8}" type="pres">
      <dgm:prSet presAssocID="{E21062DC-A7F6-46DB-AD0A-A56217ED1F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725781-3837-4CC7-84CC-5EFAC04B4DA6}" type="pres">
      <dgm:prSet presAssocID="{2F3E9B0A-F005-42C6-9A70-991ECC8618CE}" presName="node" presStyleLbl="node1" presStyleIdx="0" presStyleCnt="4" custScaleX="141582" custScaleY="103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AFDDC-91B7-4664-836B-89E1A568A899}" type="pres">
      <dgm:prSet presAssocID="{2F3E9B0A-F005-42C6-9A70-991ECC8618CE}" presName="spNode" presStyleCnt="0"/>
      <dgm:spPr/>
    </dgm:pt>
    <dgm:pt modelId="{4EBC7994-AF19-4133-BA03-43285CC49911}" type="pres">
      <dgm:prSet presAssocID="{ACA26904-F6EC-4141-A6B4-437FED078C90}" presName="sibTrans" presStyleLbl="sibTrans1D1" presStyleIdx="0" presStyleCnt="4"/>
      <dgm:spPr/>
      <dgm:t>
        <a:bodyPr/>
        <a:lstStyle/>
        <a:p>
          <a:endParaRPr lang="en-GB"/>
        </a:p>
      </dgm:t>
    </dgm:pt>
    <dgm:pt modelId="{4CB28BD0-7A99-4DF7-AD85-42CC93CF63B9}" type="pres">
      <dgm:prSet presAssocID="{4A4C0864-45CD-4A26-94EA-96E3E3EE383C}" presName="node" presStyleLbl="node1" presStyleIdx="1" presStyleCnt="4" custScaleX="133662" custRadScaleRad="161410" custRadScaleInc="-21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758BFD-8D9F-4AB1-8995-381ECAC1ADB3}" type="pres">
      <dgm:prSet presAssocID="{4A4C0864-45CD-4A26-94EA-96E3E3EE383C}" presName="spNode" presStyleCnt="0"/>
      <dgm:spPr/>
    </dgm:pt>
    <dgm:pt modelId="{EE3E3788-78DB-49CE-89FC-B107AC511333}" type="pres">
      <dgm:prSet presAssocID="{AA602E90-04B8-4A96-A207-723D30535A51}" presName="sibTrans" presStyleLbl="sibTrans1D1" presStyleIdx="1" presStyleCnt="4"/>
      <dgm:spPr/>
      <dgm:t>
        <a:bodyPr/>
        <a:lstStyle/>
        <a:p>
          <a:endParaRPr lang="en-GB"/>
        </a:p>
      </dgm:t>
    </dgm:pt>
    <dgm:pt modelId="{07D74552-3801-413B-926F-0A07912E7D81}" type="pres">
      <dgm:prSet presAssocID="{2E65DC67-B3AA-44D7-B4B9-5AB38A1E4C5C}" presName="node" presStyleLbl="node1" presStyleIdx="2" presStyleCnt="4" custScaleX="141582" custScaleY="1094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58D89F-967E-4984-B95E-D474B06AAF5B}" type="pres">
      <dgm:prSet presAssocID="{2E65DC67-B3AA-44D7-B4B9-5AB38A1E4C5C}" presName="spNode" presStyleCnt="0"/>
      <dgm:spPr/>
    </dgm:pt>
    <dgm:pt modelId="{3354A1BA-460D-4685-AA50-A6CC99FB3210}" type="pres">
      <dgm:prSet presAssocID="{EB4B213B-AF1B-477F-B320-154070A22BFC}" presName="sibTrans" presStyleLbl="sibTrans1D1" presStyleIdx="2" presStyleCnt="4"/>
      <dgm:spPr/>
      <dgm:t>
        <a:bodyPr/>
        <a:lstStyle/>
        <a:p>
          <a:endParaRPr lang="en-GB"/>
        </a:p>
      </dgm:t>
    </dgm:pt>
    <dgm:pt modelId="{0C4C5F49-AF7A-4729-8154-4843092AC338}" type="pres">
      <dgm:prSet presAssocID="{C53B29E7-E43A-45D4-B133-172047ADF62D}" presName="node" presStyleLbl="node1" presStyleIdx="3" presStyleCnt="4" custScaleX="141720" custRadScaleRad="150277" custRadScaleInc="-25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5CC3EE-43DC-4301-9DAA-BD05FD5E3DFD}" type="pres">
      <dgm:prSet presAssocID="{C53B29E7-E43A-45D4-B133-172047ADF62D}" presName="spNode" presStyleCnt="0"/>
      <dgm:spPr/>
    </dgm:pt>
    <dgm:pt modelId="{32102B6F-5016-42D4-8779-DF6C60F44C09}" type="pres">
      <dgm:prSet presAssocID="{D65757C1-4793-4D5F-9BD2-D6E0272CE497}" presName="sibTrans" presStyleLbl="sibTrans1D1" presStyleIdx="3" presStyleCnt="4"/>
      <dgm:spPr/>
      <dgm:t>
        <a:bodyPr/>
        <a:lstStyle/>
        <a:p>
          <a:endParaRPr lang="en-GB"/>
        </a:p>
      </dgm:t>
    </dgm:pt>
  </dgm:ptLst>
  <dgm:cxnLst>
    <dgm:cxn modelId="{0000A980-D072-44EF-8D09-41265A5BAF29}" type="presOf" srcId="{D65757C1-4793-4D5F-9BD2-D6E0272CE497}" destId="{32102B6F-5016-42D4-8779-DF6C60F44C09}" srcOrd="0" destOrd="0" presId="urn:microsoft.com/office/officeart/2005/8/layout/cycle5"/>
    <dgm:cxn modelId="{21197088-7B13-425D-BF73-755938C3A948}" type="presOf" srcId="{C53B29E7-E43A-45D4-B133-172047ADF62D}" destId="{0C4C5F49-AF7A-4729-8154-4843092AC338}" srcOrd="0" destOrd="0" presId="urn:microsoft.com/office/officeart/2005/8/layout/cycle5"/>
    <dgm:cxn modelId="{DFDB7FE3-D7F4-419B-86D6-D8C370F1C4E1}" type="presOf" srcId="{ACA26904-F6EC-4141-A6B4-437FED078C90}" destId="{4EBC7994-AF19-4133-BA03-43285CC49911}" srcOrd="0" destOrd="0" presId="urn:microsoft.com/office/officeart/2005/8/layout/cycle5"/>
    <dgm:cxn modelId="{C45BFA7E-CF86-4220-B903-4374F95BCE81}" type="presOf" srcId="{E21062DC-A7F6-46DB-AD0A-A56217ED1FA6}" destId="{35912B06-0A10-4F8A-806C-4B16661F2EB8}" srcOrd="0" destOrd="0" presId="urn:microsoft.com/office/officeart/2005/8/layout/cycle5"/>
    <dgm:cxn modelId="{381F3BC9-4F76-4217-BD10-16F69B085D70}" type="presOf" srcId="{2E65DC67-B3AA-44D7-B4B9-5AB38A1E4C5C}" destId="{07D74552-3801-413B-926F-0A07912E7D81}" srcOrd="0" destOrd="0" presId="urn:microsoft.com/office/officeart/2005/8/layout/cycle5"/>
    <dgm:cxn modelId="{CA011628-946E-43F3-9708-8647BCA00221}" type="presOf" srcId="{2F3E9B0A-F005-42C6-9A70-991ECC8618CE}" destId="{82725781-3837-4CC7-84CC-5EFAC04B4DA6}" srcOrd="0" destOrd="0" presId="urn:microsoft.com/office/officeart/2005/8/layout/cycle5"/>
    <dgm:cxn modelId="{BCA3B956-5B28-4FF7-9099-EB7DF42F08C8}" srcId="{E21062DC-A7F6-46DB-AD0A-A56217ED1FA6}" destId="{2F3E9B0A-F005-42C6-9A70-991ECC8618CE}" srcOrd="0" destOrd="0" parTransId="{328C8552-6E1C-4728-AA05-F020E8BF1F4A}" sibTransId="{ACA26904-F6EC-4141-A6B4-437FED078C90}"/>
    <dgm:cxn modelId="{F725C93E-4174-475C-9AE7-5609AA478AE6}" srcId="{E21062DC-A7F6-46DB-AD0A-A56217ED1FA6}" destId="{4A4C0864-45CD-4A26-94EA-96E3E3EE383C}" srcOrd="1" destOrd="0" parTransId="{F9B529C3-1C42-4528-8E10-DA5735FB0CB0}" sibTransId="{AA602E90-04B8-4A96-A207-723D30535A51}"/>
    <dgm:cxn modelId="{9E21C810-F005-463E-8AB1-D10F00827269}" type="presOf" srcId="{EB4B213B-AF1B-477F-B320-154070A22BFC}" destId="{3354A1BA-460D-4685-AA50-A6CC99FB3210}" srcOrd="0" destOrd="0" presId="urn:microsoft.com/office/officeart/2005/8/layout/cycle5"/>
    <dgm:cxn modelId="{BA3868D8-C70C-49B7-B1F4-6911E45AB297}" type="presOf" srcId="{AA602E90-04B8-4A96-A207-723D30535A51}" destId="{EE3E3788-78DB-49CE-89FC-B107AC511333}" srcOrd="0" destOrd="0" presId="urn:microsoft.com/office/officeart/2005/8/layout/cycle5"/>
    <dgm:cxn modelId="{F18D8FB5-63BC-4307-B519-B55C47E95819}" srcId="{E21062DC-A7F6-46DB-AD0A-A56217ED1FA6}" destId="{2E65DC67-B3AA-44D7-B4B9-5AB38A1E4C5C}" srcOrd="2" destOrd="0" parTransId="{F8DBA51D-149C-4BA9-A474-7D973D7AF7B0}" sibTransId="{EB4B213B-AF1B-477F-B320-154070A22BFC}"/>
    <dgm:cxn modelId="{5E640085-5BAC-4BC8-B696-F6150F379098}" type="presOf" srcId="{4A4C0864-45CD-4A26-94EA-96E3E3EE383C}" destId="{4CB28BD0-7A99-4DF7-AD85-42CC93CF63B9}" srcOrd="0" destOrd="0" presId="urn:microsoft.com/office/officeart/2005/8/layout/cycle5"/>
    <dgm:cxn modelId="{F9104328-D3AB-4047-A2A3-500385832625}" srcId="{E21062DC-A7F6-46DB-AD0A-A56217ED1FA6}" destId="{C53B29E7-E43A-45D4-B133-172047ADF62D}" srcOrd="3" destOrd="0" parTransId="{08A4F17A-2AFD-4D70-81EA-4312305BF43D}" sibTransId="{D65757C1-4793-4D5F-9BD2-D6E0272CE497}"/>
    <dgm:cxn modelId="{90C42A47-D312-4CF6-B294-BD8A08AF7A33}" type="presParOf" srcId="{35912B06-0A10-4F8A-806C-4B16661F2EB8}" destId="{82725781-3837-4CC7-84CC-5EFAC04B4DA6}" srcOrd="0" destOrd="0" presId="urn:microsoft.com/office/officeart/2005/8/layout/cycle5"/>
    <dgm:cxn modelId="{59A6DDDD-2473-4784-B8F0-89A6C4EC8BED}" type="presParOf" srcId="{35912B06-0A10-4F8A-806C-4B16661F2EB8}" destId="{B84AFDDC-91B7-4664-836B-89E1A568A899}" srcOrd="1" destOrd="0" presId="urn:microsoft.com/office/officeart/2005/8/layout/cycle5"/>
    <dgm:cxn modelId="{B22FD52F-1B22-4236-937C-ECEABC8789EA}" type="presParOf" srcId="{35912B06-0A10-4F8A-806C-4B16661F2EB8}" destId="{4EBC7994-AF19-4133-BA03-43285CC49911}" srcOrd="2" destOrd="0" presId="urn:microsoft.com/office/officeart/2005/8/layout/cycle5"/>
    <dgm:cxn modelId="{DF0BD8B8-C7D6-4462-8EB7-3F628C439BE9}" type="presParOf" srcId="{35912B06-0A10-4F8A-806C-4B16661F2EB8}" destId="{4CB28BD0-7A99-4DF7-AD85-42CC93CF63B9}" srcOrd="3" destOrd="0" presId="urn:microsoft.com/office/officeart/2005/8/layout/cycle5"/>
    <dgm:cxn modelId="{10D69260-D208-4E8A-BD1C-596B77681059}" type="presParOf" srcId="{35912B06-0A10-4F8A-806C-4B16661F2EB8}" destId="{DE758BFD-8D9F-4AB1-8995-381ECAC1ADB3}" srcOrd="4" destOrd="0" presId="urn:microsoft.com/office/officeart/2005/8/layout/cycle5"/>
    <dgm:cxn modelId="{FA08E4D4-DB33-4C01-BA81-2A372A1A2E09}" type="presParOf" srcId="{35912B06-0A10-4F8A-806C-4B16661F2EB8}" destId="{EE3E3788-78DB-49CE-89FC-B107AC511333}" srcOrd="5" destOrd="0" presId="urn:microsoft.com/office/officeart/2005/8/layout/cycle5"/>
    <dgm:cxn modelId="{1CD7D96A-75C7-4901-A26D-4F6C31F66323}" type="presParOf" srcId="{35912B06-0A10-4F8A-806C-4B16661F2EB8}" destId="{07D74552-3801-413B-926F-0A07912E7D81}" srcOrd="6" destOrd="0" presId="urn:microsoft.com/office/officeart/2005/8/layout/cycle5"/>
    <dgm:cxn modelId="{13E66A10-6BE8-43FC-BC4C-A4069EC27737}" type="presParOf" srcId="{35912B06-0A10-4F8A-806C-4B16661F2EB8}" destId="{4658D89F-967E-4984-B95E-D474B06AAF5B}" srcOrd="7" destOrd="0" presId="urn:microsoft.com/office/officeart/2005/8/layout/cycle5"/>
    <dgm:cxn modelId="{584D793F-5AD2-4CF2-A8B8-CF903AAB0B76}" type="presParOf" srcId="{35912B06-0A10-4F8A-806C-4B16661F2EB8}" destId="{3354A1BA-460D-4685-AA50-A6CC99FB3210}" srcOrd="8" destOrd="0" presId="urn:microsoft.com/office/officeart/2005/8/layout/cycle5"/>
    <dgm:cxn modelId="{3AEC5DA7-B92B-49D4-B8B7-A6318E123117}" type="presParOf" srcId="{35912B06-0A10-4F8A-806C-4B16661F2EB8}" destId="{0C4C5F49-AF7A-4729-8154-4843092AC338}" srcOrd="9" destOrd="0" presId="urn:microsoft.com/office/officeart/2005/8/layout/cycle5"/>
    <dgm:cxn modelId="{8DCAFEE7-337F-4A29-8919-796E40E3CE7E}" type="presParOf" srcId="{35912B06-0A10-4F8A-806C-4B16661F2EB8}" destId="{5C5CC3EE-43DC-4301-9DAA-BD05FD5E3DFD}" srcOrd="10" destOrd="0" presId="urn:microsoft.com/office/officeart/2005/8/layout/cycle5"/>
    <dgm:cxn modelId="{B81A93B6-0636-4A8A-A12E-C86CCDF49F20}" type="presParOf" srcId="{35912B06-0A10-4F8A-806C-4B16661F2EB8}" destId="{32102B6F-5016-42D4-8779-DF6C60F44C09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986E4-6B65-462F-876C-949F5A181963}" type="doc">
      <dgm:prSet loTypeId="urn:microsoft.com/office/officeart/2005/8/layout/hProcess3" loCatId="process" qsTypeId="urn:microsoft.com/office/officeart/2005/8/quickstyle/simple3" qsCatId="simple" csTypeId="urn:microsoft.com/office/officeart/2005/8/colors/accent1_2" csCatId="accent1" phldr="1"/>
      <dgm:spPr/>
    </dgm:pt>
    <dgm:pt modelId="{D0FE36E3-199C-4036-B93C-6E93F0B175F6}">
      <dgm:prSet phldrT="[Текст]" custT="1"/>
      <dgm:spPr/>
      <dgm:t>
        <a:bodyPr/>
        <a:lstStyle/>
        <a:p>
          <a:r>
            <a:rPr lang="ru-RU" sz="1400" b="1" dirty="0" smtClean="0"/>
            <a:t>Разработка</a:t>
          </a:r>
          <a:endParaRPr lang="ru-RU" sz="1400" b="1" dirty="0"/>
        </a:p>
      </dgm:t>
    </dgm:pt>
    <dgm:pt modelId="{D555543D-3928-4006-B094-31E55D8363F3}" type="parTrans" cxnId="{FBEEB071-42F9-4E38-8F17-93B09F18BE79}">
      <dgm:prSet/>
      <dgm:spPr/>
      <dgm:t>
        <a:bodyPr/>
        <a:lstStyle/>
        <a:p>
          <a:endParaRPr lang="ru-RU"/>
        </a:p>
      </dgm:t>
    </dgm:pt>
    <dgm:pt modelId="{5A3C3A53-5178-4150-A101-BC226B571F85}" type="sibTrans" cxnId="{FBEEB071-42F9-4E38-8F17-93B09F18BE79}">
      <dgm:prSet/>
      <dgm:spPr/>
      <dgm:t>
        <a:bodyPr/>
        <a:lstStyle/>
        <a:p>
          <a:endParaRPr lang="ru-RU"/>
        </a:p>
      </dgm:t>
    </dgm:pt>
    <dgm:pt modelId="{D6B2FB8D-32DE-4E6C-A5EC-71FC9DA9FD6A}" type="pres">
      <dgm:prSet presAssocID="{F67986E4-6B65-462F-876C-949F5A181963}" presName="Name0" presStyleCnt="0">
        <dgm:presLayoutVars>
          <dgm:dir/>
          <dgm:animLvl val="lvl"/>
          <dgm:resizeHandles val="exact"/>
        </dgm:presLayoutVars>
      </dgm:prSet>
      <dgm:spPr/>
    </dgm:pt>
    <dgm:pt modelId="{ECC8BCB6-6810-4184-9537-2BEBF430C0B4}" type="pres">
      <dgm:prSet presAssocID="{F67986E4-6B65-462F-876C-949F5A181963}" presName="dummy" presStyleCnt="0"/>
      <dgm:spPr/>
    </dgm:pt>
    <dgm:pt modelId="{18B85C54-1CB3-4EFF-AD4F-76BB8D2464BB}" type="pres">
      <dgm:prSet presAssocID="{F67986E4-6B65-462F-876C-949F5A181963}" presName="linH" presStyleCnt="0"/>
      <dgm:spPr/>
    </dgm:pt>
    <dgm:pt modelId="{C0BFE37E-AAA3-4865-BFAA-340CF11157B4}" type="pres">
      <dgm:prSet presAssocID="{F67986E4-6B65-462F-876C-949F5A181963}" presName="padding1" presStyleCnt="0"/>
      <dgm:spPr/>
    </dgm:pt>
    <dgm:pt modelId="{2A373F31-1198-424C-A54A-363F8DC2F475}" type="pres">
      <dgm:prSet presAssocID="{D0FE36E3-199C-4036-B93C-6E93F0B175F6}" presName="linV" presStyleCnt="0"/>
      <dgm:spPr/>
    </dgm:pt>
    <dgm:pt modelId="{C47F6457-9F1A-412D-AC94-EB0C5BB6D6B8}" type="pres">
      <dgm:prSet presAssocID="{D0FE36E3-199C-4036-B93C-6E93F0B175F6}" presName="spVertical1" presStyleCnt="0"/>
      <dgm:spPr/>
    </dgm:pt>
    <dgm:pt modelId="{3989BF0A-60F1-45D4-99C5-1B4D8CD457D1}" type="pres">
      <dgm:prSet presAssocID="{D0FE36E3-199C-4036-B93C-6E93F0B175F6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1C13B-B761-4D79-9F64-7DC92030CD80}" type="pres">
      <dgm:prSet presAssocID="{D0FE36E3-199C-4036-B93C-6E93F0B175F6}" presName="spVertical2" presStyleCnt="0"/>
      <dgm:spPr/>
    </dgm:pt>
    <dgm:pt modelId="{32B96AA4-5C1E-4998-BC7B-9BF0FDD6E2DD}" type="pres">
      <dgm:prSet presAssocID="{D0FE36E3-199C-4036-B93C-6E93F0B175F6}" presName="spVertical3" presStyleCnt="0"/>
      <dgm:spPr/>
    </dgm:pt>
    <dgm:pt modelId="{33B32C5D-9217-4A14-8FF6-DCDB97F36BC4}" type="pres">
      <dgm:prSet presAssocID="{F67986E4-6B65-462F-876C-949F5A181963}" presName="padding2" presStyleCnt="0"/>
      <dgm:spPr/>
    </dgm:pt>
    <dgm:pt modelId="{231F0487-9258-4EBA-A3BF-9E4A21284378}" type="pres">
      <dgm:prSet presAssocID="{F67986E4-6B65-462F-876C-949F5A181963}" presName="negArrow" presStyleCnt="0"/>
      <dgm:spPr/>
    </dgm:pt>
    <dgm:pt modelId="{AA98909D-ABB9-4138-9AC4-63496EC9C570}" type="pres">
      <dgm:prSet presAssocID="{F67986E4-6B65-462F-876C-949F5A181963}" presName="backgroundArrow" presStyleLbl="node1" presStyleIdx="0" presStyleCnt="1" custLinFactNeighborX="66667" custLinFactNeighborY="-5556"/>
      <dgm:spPr/>
      <dgm:t>
        <a:bodyPr/>
        <a:lstStyle/>
        <a:p>
          <a:endParaRPr lang="ru-RU"/>
        </a:p>
      </dgm:t>
    </dgm:pt>
  </dgm:ptLst>
  <dgm:cxnLst>
    <dgm:cxn modelId="{D8CB70A0-5C40-4354-803D-3D24BA1F5DE7}" type="presOf" srcId="{D0FE36E3-199C-4036-B93C-6E93F0B175F6}" destId="{3989BF0A-60F1-45D4-99C5-1B4D8CD457D1}" srcOrd="0" destOrd="0" presId="urn:microsoft.com/office/officeart/2005/8/layout/hProcess3"/>
    <dgm:cxn modelId="{033F0A8B-1133-439E-ADE9-EFF4D5D39C01}" type="presOf" srcId="{F67986E4-6B65-462F-876C-949F5A181963}" destId="{D6B2FB8D-32DE-4E6C-A5EC-71FC9DA9FD6A}" srcOrd="0" destOrd="0" presId="urn:microsoft.com/office/officeart/2005/8/layout/hProcess3"/>
    <dgm:cxn modelId="{FBEEB071-42F9-4E38-8F17-93B09F18BE79}" srcId="{F67986E4-6B65-462F-876C-949F5A181963}" destId="{D0FE36E3-199C-4036-B93C-6E93F0B175F6}" srcOrd="0" destOrd="0" parTransId="{D555543D-3928-4006-B094-31E55D8363F3}" sibTransId="{5A3C3A53-5178-4150-A101-BC226B571F85}"/>
    <dgm:cxn modelId="{EFBEBE3F-31E2-4784-8C3F-D2047848A4DD}" type="presParOf" srcId="{D6B2FB8D-32DE-4E6C-A5EC-71FC9DA9FD6A}" destId="{ECC8BCB6-6810-4184-9537-2BEBF430C0B4}" srcOrd="0" destOrd="0" presId="urn:microsoft.com/office/officeart/2005/8/layout/hProcess3"/>
    <dgm:cxn modelId="{B81CEBB3-DD07-413C-9237-4213F8AB4CEF}" type="presParOf" srcId="{D6B2FB8D-32DE-4E6C-A5EC-71FC9DA9FD6A}" destId="{18B85C54-1CB3-4EFF-AD4F-76BB8D2464BB}" srcOrd="1" destOrd="0" presId="urn:microsoft.com/office/officeart/2005/8/layout/hProcess3"/>
    <dgm:cxn modelId="{44904A22-C123-4B60-8478-86B520A6D4AA}" type="presParOf" srcId="{18B85C54-1CB3-4EFF-AD4F-76BB8D2464BB}" destId="{C0BFE37E-AAA3-4865-BFAA-340CF11157B4}" srcOrd="0" destOrd="0" presId="urn:microsoft.com/office/officeart/2005/8/layout/hProcess3"/>
    <dgm:cxn modelId="{78CF0D41-800A-43EE-A1F2-0E0D2ED96EE6}" type="presParOf" srcId="{18B85C54-1CB3-4EFF-AD4F-76BB8D2464BB}" destId="{2A373F31-1198-424C-A54A-363F8DC2F475}" srcOrd="1" destOrd="0" presId="urn:microsoft.com/office/officeart/2005/8/layout/hProcess3"/>
    <dgm:cxn modelId="{AD6FD345-F297-4782-AB93-55BD98D819D5}" type="presParOf" srcId="{2A373F31-1198-424C-A54A-363F8DC2F475}" destId="{C47F6457-9F1A-412D-AC94-EB0C5BB6D6B8}" srcOrd="0" destOrd="0" presId="urn:microsoft.com/office/officeart/2005/8/layout/hProcess3"/>
    <dgm:cxn modelId="{30648D1A-3A01-45D8-8B39-A761BB1F6336}" type="presParOf" srcId="{2A373F31-1198-424C-A54A-363F8DC2F475}" destId="{3989BF0A-60F1-45D4-99C5-1B4D8CD457D1}" srcOrd="1" destOrd="0" presId="urn:microsoft.com/office/officeart/2005/8/layout/hProcess3"/>
    <dgm:cxn modelId="{0206CD75-8003-4174-BB28-7534414A4030}" type="presParOf" srcId="{2A373F31-1198-424C-A54A-363F8DC2F475}" destId="{8E91C13B-B761-4D79-9F64-7DC92030CD80}" srcOrd="2" destOrd="0" presId="urn:microsoft.com/office/officeart/2005/8/layout/hProcess3"/>
    <dgm:cxn modelId="{4B3750FE-085A-4250-B8C0-91A8C7ABDEF2}" type="presParOf" srcId="{2A373F31-1198-424C-A54A-363F8DC2F475}" destId="{32B96AA4-5C1E-4998-BC7B-9BF0FDD6E2DD}" srcOrd="3" destOrd="0" presId="urn:microsoft.com/office/officeart/2005/8/layout/hProcess3"/>
    <dgm:cxn modelId="{94570CD4-2138-4BB9-8AC3-32FA4AFC0779}" type="presParOf" srcId="{18B85C54-1CB3-4EFF-AD4F-76BB8D2464BB}" destId="{33B32C5D-9217-4A14-8FF6-DCDB97F36BC4}" srcOrd="2" destOrd="0" presId="urn:microsoft.com/office/officeart/2005/8/layout/hProcess3"/>
    <dgm:cxn modelId="{8D58700E-9B05-46D2-8286-D4056E1DFE0F}" type="presParOf" srcId="{18B85C54-1CB3-4EFF-AD4F-76BB8D2464BB}" destId="{231F0487-9258-4EBA-A3BF-9E4A21284378}" srcOrd="3" destOrd="0" presId="urn:microsoft.com/office/officeart/2005/8/layout/hProcess3"/>
    <dgm:cxn modelId="{0D4BA144-D3E4-48BB-9129-B260424AF905}" type="presParOf" srcId="{18B85C54-1CB3-4EFF-AD4F-76BB8D2464BB}" destId="{AA98909D-ABB9-4138-9AC4-63496EC9C57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AB7E7-5830-4B60-8FAF-3D3C51807565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256EB-0C1C-4634-ADC4-FE7975437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IE" altLang="ru-RU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3A3001-60EF-45D5-BE98-87FE467A3C1C}" type="slidenum">
              <a:rPr lang="ru-RU" altLang="ru-RU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eaLnBrk="1" hangingPunct="1"/>
              <a:t>16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3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40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9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7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3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2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8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0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3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7E73-DD9D-4271-8912-08AAB9896F0D}" type="datetimeFigureOut">
              <a:rPr lang="ru-RU" smtClean="0"/>
              <a:t>25.06.2017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4A2C-16B5-42C0-BE56-C7899F612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1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ctrTitle"/>
          </p:nvPr>
        </p:nvSpPr>
        <p:spPr>
          <a:xfrm>
            <a:off x="396156" y="2060848"/>
            <a:ext cx="8278812" cy="1079500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 smtClean="0"/>
              <a:t>Инклюзивное сельское планирование</a:t>
            </a:r>
            <a:r>
              <a:rPr lang="en-US" altLang="ru-RU" sz="4000" b="1" dirty="0" smtClean="0"/>
              <a:t/>
            </a:r>
            <a:br>
              <a:rPr lang="en-US" altLang="ru-RU" sz="4000" b="1" dirty="0" smtClean="0"/>
            </a:br>
            <a:r>
              <a:rPr lang="ru-RU" altLang="ru-RU" sz="4000" b="1" dirty="0" smtClean="0"/>
              <a:t> </a:t>
            </a:r>
            <a:br>
              <a:rPr lang="ru-RU" altLang="ru-RU" sz="4000" b="1" dirty="0" smtClean="0"/>
            </a:br>
            <a:r>
              <a:rPr lang="ru-RU" altLang="ru-RU" sz="3200" b="1" dirty="0" smtClean="0"/>
              <a:t>Введение и </a:t>
            </a:r>
            <a:r>
              <a:rPr lang="nl-NL" altLang="ru-RU" sz="3200" b="1" dirty="0" smtClean="0"/>
              <a:t>1</a:t>
            </a:r>
            <a:r>
              <a:rPr lang="ru-RU" altLang="ru-RU" sz="3200" b="1" dirty="0" smtClean="0"/>
              <a:t>-й этап</a:t>
            </a:r>
            <a:r>
              <a:rPr lang="nl-NL" altLang="ru-RU" sz="3200" b="1" dirty="0" smtClean="0"/>
              <a:t>: </a:t>
            </a:r>
            <a:r>
              <a:rPr lang="ru-RU" altLang="ru-RU" sz="3200" b="1" dirty="0" smtClean="0"/>
              <a:t>Начало работы</a:t>
            </a:r>
            <a:endParaRPr lang="nl-NL" altLang="ru-RU" sz="3200" b="1" dirty="0" smtClean="0"/>
          </a:p>
        </p:txBody>
      </p:sp>
      <p:sp>
        <p:nvSpPr>
          <p:cNvPr id="1126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74524" y="4869160"/>
            <a:ext cx="5616575" cy="1223963"/>
          </a:xfrm>
          <a:noFill/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300" b="1" dirty="0">
                <a:solidFill>
                  <a:schemeClr val="bg1">
                    <a:lumMod val="50000"/>
                  </a:schemeClr>
                </a:solidFill>
              </a:rPr>
              <a:t>Г</a:t>
            </a:r>
            <a:r>
              <a:rPr lang="ru-RU" sz="2300" b="1" dirty="0" smtClean="0">
                <a:solidFill>
                  <a:schemeClr val="bg1">
                    <a:lumMod val="50000"/>
                  </a:schemeClr>
                </a:solidFill>
              </a:rPr>
              <a:t>инка</a:t>
            </a:r>
            <a:r>
              <a:rPr lang="en-US" sz="23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300" b="1" dirty="0" smtClean="0">
                <a:solidFill>
                  <a:schemeClr val="bg1">
                    <a:lumMod val="50000"/>
                  </a:schemeClr>
                </a:solidFill>
              </a:rPr>
              <a:t>Капитанова,</a:t>
            </a:r>
            <a:endParaRPr lang="en-US" sz="2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Эксперт по институциональному развитию</a:t>
            </a:r>
            <a:endParaRPr lang="ru-RU" sz="2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000" b="1" i="1" dirty="0" smtClean="0">
                <a:solidFill>
                  <a:schemeClr val="bg1">
                    <a:lumMod val="50000"/>
                  </a:schemeClr>
                </a:solidFill>
              </a:rPr>
              <a:t>Июнь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</a:rPr>
              <a:t>, 2017 </a:t>
            </a:r>
            <a:r>
              <a:rPr lang="ru-RU" sz="2000" b="1" i="1" dirty="0" smtClean="0">
                <a:solidFill>
                  <a:schemeClr val="bg1">
                    <a:lumMod val="50000"/>
                  </a:schemeClr>
                </a:solidFill>
              </a:rPr>
              <a:t>г.</a:t>
            </a:r>
          </a:p>
        </p:txBody>
      </p:sp>
      <p:pic>
        <p:nvPicPr>
          <p:cNvPr id="4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4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14723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Инклюзивное сельское планирование</a:t>
            </a:r>
            <a:endParaRPr lang="bg-BG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92896"/>
            <a:ext cx="8229600" cy="4104754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Процесс разработки комплексного плана развития на уровне аула/округа во главе с Акимом и его командой с участием всех заинтересованных сторон и представителей гражданских групп.</a:t>
            </a:r>
            <a:endParaRPr lang="en-GB" altLang="en-US" sz="20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Соответствие с процессами планирования на районном, областном и национальном уровнях.</a:t>
            </a:r>
            <a:endParaRPr lang="en-GB" altLang="en-US" sz="20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Основное внимание на специфике аула/округа и потребностях различных профессиональных и социальных групп.</a:t>
            </a:r>
            <a:endParaRPr lang="en-US" altLang="en-US" sz="20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/>
              <a:t>Основан на возможностях развития и мероприятиях, запланированных на верхних уровнях планирования.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/>
              <a:t>Проведение консультаций с местным сообществом</a:t>
            </a:r>
            <a:endParaRPr lang="bg-BG" altLang="en-US" sz="2000" dirty="0" smtClean="0"/>
          </a:p>
        </p:txBody>
      </p:sp>
      <p:sp>
        <p:nvSpPr>
          <p:cNvPr id="38917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ED2C9D84-7C3C-44AB-B648-A24A50D779AF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10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6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Номер слайда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87F29-26CE-4B0E-B316-F554D958CF55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11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91264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15" descr="ARGO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flag_EU_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5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8255" y="980728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/>
              <a:t>Существующие методологии по планированию на сельском уровне</a:t>
            </a:r>
            <a:endParaRPr lang="bg-BG" altLang="en-US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2335883"/>
            <a:ext cx="8229600" cy="396808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ru-RU" altLang="en-US" sz="2000" dirty="0" smtClean="0"/>
              <a:t>Методические рекомендации по созданию Интегрированного/Объединенного Плана для опорных сёл и районных центров</a:t>
            </a:r>
            <a:endParaRPr lang="en-GB" altLang="en-US" sz="20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en-GB" altLang="en-US" sz="20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  <a:defRPr/>
            </a:pPr>
            <a:r>
              <a:rPr lang="ru-RU" altLang="en-US" sz="2000" dirty="0" smtClean="0"/>
              <a:t>Структура плана: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Вступление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Анализ ситуации текущего развития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Мероприятия по развитию опорного села</a:t>
            </a:r>
            <a:r>
              <a:rPr lang="en-GB" altLang="en-US" sz="2000" dirty="0" smtClean="0"/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600" dirty="0" smtClean="0"/>
              <a:t>Экономическое развитие </a:t>
            </a:r>
            <a:r>
              <a:rPr lang="en-GB" altLang="en-US" sz="1600" dirty="0" smtClean="0"/>
              <a:t>(</a:t>
            </a:r>
            <a:r>
              <a:rPr lang="ru-RU" altLang="en-US" sz="1600" dirty="0" smtClean="0"/>
              <a:t>включая сельское хозяйство)</a:t>
            </a:r>
            <a:endParaRPr lang="en-GB" altLang="en-US" sz="16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600" dirty="0" smtClean="0"/>
              <a:t>Развитие социальной и инженерной инфраструктуры</a:t>
            </a:r>
            <a:endParaRPr lang="en-GB" altLang="en-US" sz="16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600" dirty="0" smtClean="0"/>
              <a:t>Развитие транспортной доступности к рынкам сбыта</a:t>
            </a:r>
            <a:endParaRPr lang="en-GB" altLang="en-US" sz="16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600" dirty="0" smtClean="0"/>
              <a:t>Создание и развитие центров по оказанию государственных услуг и создание коммерческих услуг</a:t>
            </a:r>
            <a:endParaRPr lang="en-GB" altLang="en-US" sz="2000" dirty="0" smtClean="0"/>
          </a:p>
        </p:txBody>
      </p:sp>
      <p:sp>
        <p:nvSpPr>
          <p:cNvPr id="41989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D364B18A-6C6C-4968-8BE3-015CB63B7AAF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12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5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9044" y="980728"/>
            <a:ext cx="8229600" cy="132556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4000" b="1" dirty="0" smtClean="0">
                <a:solidFill>
                  <a:srgbClr val="000099"/>
                </a:solidFill>
              </a:rPr>
              <a:t>Подход «ЛИДЕР» в странах ЕС</a:t>
            </a:r>
            <a:endParaRPr lang="bg-BG" alt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348880"/>
            <a:ext cx="8686800" cy="397572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Акроним ЛИДЕР происходит от французского слова </a:t>
            </a:r>
            <a:r>
              <a:rPr lang="ru-RU" altLang="ru-RU" sz="2000" b="1" dirty="0" smtClean="0">
                <a:cs typeface="Arial" charset="0"/>
              </a:rPr>
              <a:t>«связи в экономической деятельности в сельской местности»</a:t>
            </a:r>
            <a:r>
              <a:rPr lang="en-GB" altLang="ru-RU" sz="2000" dirty="0" smtClean="0">
                <a:cs typeface="Arial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endParaRPr lang="en-GB" altLang="ru-RU" sz="2000" dirty="0" smtClean="0"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Партнерства рассматривались в качестве катализаторов, которые будут использовать все возможные местные усилители между секторами, такими как </a:t>
            </a:r>
            <a:r>
              <a:rPr lang="ru-RU" altLang="ru-RU" sz="2000" b="1" dirty="0" smtClean="0">
                <a:cs typeface="Arial" charset="0"/>
              </a:rPr>
              <a:t>сельское хозяйство, продукты питания, ремесла, сельский туризм, услуги на местах и окружающая среда</a:t>
            </a:r>
            <a:r>
              <a:rPr lang="en-GB" altLang="ru-RU" sz="2000" b="1" dirty="0" smtClean="0">
                <a:cs typeface="Arial" charset="0"/>
              </a:rPr>
              <a:t>. </a:t>
            </a:r>
            <a:endParaRPr lang="en-GB" altLang="ru-RU" sz="2000" dirty="0" smtClean="0"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>
                <a:cs typeface="Arial" charset="0"/>
              </a:rPr>
              <a:t>Подход «ЛИДЕР»</a:t>
            </a:r>
            <a:r>
              <a:rPr lang="en-GB" altLang="en-US" sz="2000" dirty="0" smtClean="0">
                <a:cs typeface="Arial" charset="0"/>
              </a:rPr>
              <a:t> </a:t>
            </a:r>
            <a:r>
              <a:rPr lang="ru-RU" altLang="en-US" sz="2000" dirty="0" smtClean="0">
                <a:cs typeface="Arial" charset="0"/>
              </a:rPr>
              <a:t>включает в себя семь элементов</a:t>
            </a:r>
            <a:r>
              <a:rPr lang="en-GB" altLang="en-US" sz="2000" dirty="0" smtClean="0">
                <a:cs typeface="Arial" charset="0"/>
              </a:rPr>
              <a:t>: 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местное государственное / частное партнерство</a:t>
            </a:r>
            <a:endParaRPr lang="en-GB" altLang="en-US" sz="2000" dirty="0" smtClean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зональные стратегии местного развития</a:t>
            </a:r>
            <a:endParaRPr lang="en-GB" altLang="en-US" sz="2000" dirty="0" smtClean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разработка и реализация стратегий по восходящему принципу</a:t>
            </a:r>
            <a:endParaRPr lang="en-GB" altLang="en-US" sz="2000" dirty="0" smtClean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комплексные и многоотраслевые действия</a:t>
            </a:r>
            <a:r>
              <a:rPr lang="en-GB" altLang="en-US" sz="2000" dirty="0" smtClean="0">
                <a:cs typeface="Arial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инновации</a:t>
            </a:r>
            <a:endParaRPr lang="en-GB" altLang="en-US" sz="2000" dirty="0" smtClean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создание сетей</a:t>
            </a:r>
            <a:endParaRPr lang="en-US" altLang="ru-RU" sz="2000" dirty="0" smtClean="0">
              <a:cs typeface="Arial" charset="0"/>
            </a:endParaRPr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сотрудничество</a:t>
            </a:r>
            <a:endParaRPr lang="en-GB" altLang="en-US" sz="2000" dirty="0" smtClean="0"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endParaRPr lang="bg-BG" altLang="en-US" sz="2000" dirty="0" smtClean="0">
              <a:cs typeface="Arial" charset="0"/>
            </a:endParaRPr>
          </a:p>
        </p:txBody>
      </p:sp>
      <p:sp>
        <p:nvSpPr>
          <p:cNvPr id="40965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D1B9F877-FE59-4FD9-A463-FB9B922DC074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13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3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776"/>
            <a:ext cx="9144000" cy="57626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3600" b="1" dirty="0" smtClean="0">
                <a:solidFill>
                  <a:srgbClr val="000099"/>
                </a:solidFill>
              </a:rPr>
              <a:t>Планирование процесса инклюзивного планирования</a:t>
            </a:r>
            <a:endParaRPr lang="bg-BG" altLang="en-US" sz="3600" b="1" dirty="0" smtClean="0">
              <a:solidFill>
                <a:srgbClr val="000099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420888"/>
            <a:ext cx="8077200" cy="39037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Масштаб и направленность нашей работы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Другие планы развития, которые мы разработаем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Участники процесса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Какие источники можно/будут использованы</a:t>
            </a:r>
            <a:r>
              <a:rPr lang="en-US" altLang="en-US" sz="2400" dirty="0" smtClean="0"/>
              <a:t>?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Какие потребуются ресурсы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Стиль нашей работы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Сроки исполнения</a:t>
            </a:r>
            <a:r>
              <a:rPr lang="en-US" altLang="en-US" sz="2400" dirty="0" smtClean="0"/>
              <a:t>?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Какая информация нам потребуется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Для чего она нам нужна</a:t>
            </a:r>
            <a:r>
              <a:rPr lang="en-US" altLang="en-US" sz="2400" dirty="0" smtClean="0"/>
              <a:t>?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ru-RU" altLang="en-US" sz="2400" dirty="0" smtClean="0"/>
              <a:t>Где мы можем ее получить</a:t>
            </a:r>
            <a:r>
              <a:rPr lang="en-US" altLang="en-US" sz="2400" dirty="0" smtClean="0"/>
              <a:t>? </a:t>
            </a:r>
            <a:endParaRPr lang="bg-BG" altLang="en-US" sz="2400" dirty="0" smtClean="0"/>
          </a:p>
        </p:txBody>
      </p:sp>
      <p:sp>
        <p:nvSpPr>
          <p:cNvPr id="45061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F4507723-D132-4D65-B3EB-F9FE5F1C2E75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14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77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105773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Структуры инклюзивного сельского планирования</a:t>
            </a:r>
            <a:endParaRPr lang="bg-BG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36912"/>
            <a:ext cx="8229600" cy="403217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400" b="1" dirty="0" smtClean="0">
                <a:cs typeface="Arial" charset="0"/>
              </a:rPr>
              <a:t>Комитет по планированию </a:t>
            </a:r>
            <a:r>
              <a:rPr lang="en-GB" altLang="en-US" sz="2400" dirty="0" smtClean="0">
                <a:cs typeface="Arial" charset="0"/>
              </a:rPr>
              <a:t>– </a:t>
            </a:r>
            <a:r>
              <a:rPr lang="ru-RU" altLang="ru-RU" sz="2400" dirty="0" smtClean="0">
                <a:cs typeface="Arial" charset="0"/>
              </a:rPr>
              <a:t>планирование процесса разработки, реализации, мониторинга и обновления комплексного плана развития.</a:t>
            </a:r>
            <a:endParaRPr lang="en-GB" altLang="en-US" sz="2400" dirty="0" smtClean="0"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400" b="1" dirty="0" smtClean="0">
                <a:cs typeface="Arial" charset="0"/>
              </a:rPr>
              <a:t>Тематические рабочие группы </a:t>
            </a:r>
            <a:r>
              <a:rPr lang="en-US" altLang="en-US" sz="2400" dirty="0" smtClean="0">
                <a:cs typeface="Arial" charset="0"/>
              </a:rPr>
              <a:t>– </a:t>
            </a:r>
            <a:r>
              <a:rPr lang="ru-RU" altLang="ru-RU" sz="2400" dirty="0" smtClean="0">
                <a:cs typeface="Arial" charset="0"/>
              </a:rPr>
              <a:t>участие во всех этапах процесса планирования.</a:t>
            </a:r>
            <a:endParaRPr lang="en-US" altLang="en-US" sz="24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400" b="1" dirty="0" smtClean="0"/>
              <a:t>Собрание местного сообщества </a:t>
            </a:r>
            <a:r>
              <a:rPr lang="en-US" altLang="en-US" sz="2400" dirty="0" smtClean="0"/>
              <a:t>– </a:t>
            </a:r>
            <a:r>
              <a:rPr lang="ru-RU" altLang="en-US" sz="2400" dirty="0" smtClean="0"/>
              <a:t>обсуждение окончательного проекта комплексного плана развития</a:t>
            </a:r>
            <a:r>
              <a:rPr lang="en-US" altLang="en-US" sz="2400" dirty="0" smtClean="0"/>
              <a:t>, </a:t>
            </a:r>
            <a:r>
              <a:rPr lang="ru-RU" altLang="en-US" sz="2400" dirty="0" smtClean="0"/>
              <a:t>содействие в реализации</a:t>
            </a:r>
            <a:r>
              <a:rPr lang="en-US" altLang="en-US" sz="2400" dirty="0" smtClean="0"/>
              <a:t>, </a:t>
            </a:r>
            <a:r>
              <a:rPr lang="ru-RU" altLang="en-US" sz="2400" dirty="0" smtClean="0"/>
              <a:t>обсуждение доклада о мониторинге и представление идей для обновления плана, при необходимости.</a:t>
            </a:r>
            <a:endParaRPr lang="bg-BG" altLang="en-US" sz="2400" dirty="0" smtClean="0"/>
          </a:p>
        </p:txBody>
      </p:sp>
      <p:sp>
        <p:nvSpPr>
          <p:cNvPr id="46085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C54477A9-756C-439B-BB24-987BA2246DCB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15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1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915816" y="2204864"/>
          <a:ext cx="1296144" cy="720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813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800DC4-1D65-4A73-8367-6BA382F10D88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16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1989138"/>
            <a:ext cx="2592387" cy="9350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>
                <a:solidFill>
                  <a:prstClr val="white"/>
                </a:solidFill>
              </a:rPr>
              <a:t>Комитет по планированию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15200" y="1988840"/>
            <a:ext cx="1600200" cy="936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 smtClean="0">
                <a:solidFill>
                  <a:prstClr val="white"/>
                </a:solidFill>
              </a:rPr>
              <a:t>Собрание местного сообщества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3968" y="2060848"/>
            <a:ext cx="1656184" cy="86518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>
                <a:solidFill>
                  <a:prstClr val="white"/>
                </a:solidFill>
              </a:rPr>
              <a:t>Комплексный план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0825" y="5157788"/>
            <a:ext cx="1152823" cy="7921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>
                <a:solidFill>
                  <a:prstClr val="white"/>
                </a:solidFill>
              </a:rPr>
              <a:t>Рабочая группа </a:t>
            </a:r>
            <a:r>
              <a:rPr lang="en-US" dirty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75581" y="5157788"/>
            <a:ext cx="1146175" cy="7921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>
                <a:solidFill>
                  <a:prstClr val="white"/>
                </a:solidFill>
              </a:rPr>
              <a:t>Рабочая группа </a:t>
            </a:r>
            <a:r>
              <a:rPr lang="en-US" dirty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43808" y="5157192"/>
            <a:ext cx="1152573" cy="7921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dirty="0">
                <a:solidFill>
                  <a:prstClr val="white"/>
                </a:solidFill>
              </a:rPr>
              <a:t>Рабочая группа </a:t>
            </a:r>
            <a:r>
              <a:rPr lang="en-US" dirty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29259" y="1044431"/>
            <a:ext cx="5113337" cy="7921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3600" dirty="0">
                <a:solidFill>
                  <a:prstClr val="white"/>
                </a:solidFill>
              </a:rPr>
              <a:t>Процесс планирования</a:t>
            </a:r>
          </a:p>
        </p:txBody>
      </p:sp>
      <p:sp>
        <p:nvSpPr>
          <p:cNvPr id="23" name="Стрелка влево 22"/>
          <p:cNvSpPr/>
          <p:nvPr/>
        </p:nvSpPr>
        <p:spPr>
          <a:xfrm>
            <a:off x="5940425" y="2276475"/>
            <a:ext cx="1295400" cy="4318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400" b="1" dirty="0">
                <a:solidFill>
                  <a:prstClr val="black"/>
                </a:solidFill>
              </a:rPr>
              <a:t>Обсуждение</a:t>
            </a:r>
          </a:p>
        </p:txBody>
      </p:sp>
      <p:sp>
        <p:nvSpPr>
          <p:cNvPr id="24" name="Двойная стрелка вверх/вниз 23"/>
          <p:cNvSpPr/>
          <p:nvPr/>
        </p:nvSpPr>
        <p:spPr>
          <a:xfrm>
            <a:off x="611188" y="2997200"/>
            <a:ext cx="288925" cy="2087563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Двойная стрелка вверх/вниз 24"/>
          <p:cNvSpPr/>
          <p:nvPr/>
        </p:nvSpPr>
        <p:spPr>
          <a:xfrm rot="21179613">
            <a:off x="1457325" y="3006725"/>
            <a:ext cx="292100" cy="2089150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Двойная стрелка вверх/вниз 25"/>
          <p:cNvSpPr/>
          <p:nvPr/>
        </p:nvSpPr>
        <p:spPr>
          <a:xfrm rot="20248827">
            <a:off x="2473325" y="2895600"/>
            <a:ext cx="296863" cy="2259013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6" name="Picture 15" descr="ARGO_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flag_EU_blu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9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720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000099"/>
                </a:solidFill>
              </a:rPr>
              <a:t/>
            </a:r>
            <a:br>
              <a:rPr lang="en-US" altLang="en-US" b="1" dirty="0" smtClean="0">
                <a:solidFill>
                  <a:srgbClr val="000099"/>
                </a:solidFill>
              </a:rPr>
            </a:br>
            <a:r>
              <a:rPr lang="ru-RU" altLang="en-US" b="1" dirty="0" smtClean="0">
                <a:solidFill>
                  <a:srgbClr val="000099"/>
                </a:solidFill>
              </a:rPr>
              <a:t>Комитет по планированию</a:t>
            </a:r>
            <a:endParaRPr lang="bg-BG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76872"/>
            <a:ext cx="8229600" cy="389532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altLang="en-US" sz="2000" dirty="0" smtClean="0"/>
              <a:t>Комитет по планированию состоит из </a:t>
            </a:r>
            <a:r>
              <a:rPr lang="ru-RU" altLang="en-US" sz="2000" b="1" dirty="0" smtClean="0"/>
              <a:t>семи (7) членов</a:t>
            </a:r>
            <a:r>
              <a:rPr lang="en-US" altLang="en-US" sz="2000" dirty="0" smtClean="0"/>
              <a:t>: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en-US" altLang="en-US" sz="2000" dirty="0" smtClean="0"/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/>
              <a:t>Аким аула/округа;</a:t>
            </a:r>
            <a:endParaRPr lang="en-US" altLang="en-US" sz="2000" dirty="0" smtClean="0"/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bg-BG" altLang="en-US" sz="2000" dirty="0" smtClean="0"/>
              <a:t> </a:t>
            </a:r>
            <a:r>
              <a:rPr lang="ru-RU" altLang="en-US" sz="2000" dirty="0" smtClean="0"/>
              <a:t>Заместитель </a:t>
            </a:r>
            <a:r>
              <a:rPr lang="ru-RU" altLang="en-US" sz="2000" dirty="0" err="1" smtClean="0"/>
              <a:t>акима</a:t>
            </a:r>
            <a:r>
              <a:rPr lang="ru-RU" altLang="en-US" sz="2000" dirty="0" smtClean="0"/>
              <a:t>/старший специалист;</a:t>
            </a:r>
            <a:endParaRPr lang="en-US" altLang="en-US" sz="2000" dirty="0" smtClean="0"/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bg-BG" altLang="en-US" sz="2000" dirty="0" smtClean="0"/>
              <a:t> </a:t>
            </a:r>
            <a:r>
              <a:rPr lang="ru-RU" altLang="en-US" sz="2000" dirty="0" smtClean="0"/>
              <a:t>Представитель районного </a:t>
            </a:r>
            <a:r>
              <a:rPr lang="ru-RU" altLang="en-US" sz="2000" dirty="0" err="1" smtClean="0"/>
              <a:t>акимата</a:t>
            </a:r>
            <a:r>
              <a:rPr lang="ru-RU" altLang="en-US" sz="2000" dirty="0" smtClean="0"/>
              <a:t>;</a:t>
            </a:r>
            <a:endParaRPr lang="en-US" altLang="en-US" sz="2000" dirty="0" smtClean="0"/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bg-BG" altLang="en-US" sz="2000" dirty="0" smtClean="0"/>
              <a:t> </a:t>
            </a:r>
            <a:r>
              <a:rPr lang="ru-RU" altLang="en-US" sz="2000" dirty="0" smtClean="0"/>
              <a:t>Представитель Собрания местного сообщества;</a:t>
            </a:r>
            <a:endParaRPr lang="en-US" altLang="en-US" sz="2000" dirty="0" smtClean="0"/>
          </a:p>
          <a:p>
            <a:pPr lvl="2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bg-BG" altLang="en-US" sz="2000" dirty="0" smtClean="0"/>
              <a:t> </a:t>
            </a:r>
            <a:r>
              <a:rPr lang="ru-RU" altLang="en-US" sz="2000" dirty="0" smtClean="0"/>
              <a:t>Один представитель на Тематическую рабочую группу </a:t>
            </a:r>
            <a:r>
              <a:rPr lang="en-US" altLang="en-US" sz="2000" dirty="0" smtClean="0"/>
              <a:t>(</a:t>
            </a:r>
            <a:r>
              <a:rPr lang="ru-RU" altLang="en-US" sz="2000" dirty="0" smtClean="0"/>
              <a:t>итого </a:t>
            </a:r>
            <a:r>
              <a:rPr lang="en-US" altLang="en-US" sz="2000" dirty="0" smtClean="0"/>
              <a:t>3</a:t>
            </a:r>
            <a:r>
              <a:rPr lang="ru-RU" altLang="en-US" sz="2000" dirty="0" smtClean="0"/>
              <a:t> представителя</a:t>
            </a:r>
            <a:r>
              <a:rPr lang="en-US" altLang="en-US" sz="2000" dirty="0" smtClean="0"/>
              <a:t>)</a:t>
            </a:r>
            <a:r>
              <a:rPr lang="ru-RU" altLang="en-US" sz="2000" dirty="0" smtClean="0"/>
              <a:t>.</a:t>
            </a:r>
          </a:p>
          <a:p>
            <a:pPr marL="914400" lvl="2" indent="0" algn="just">
              <a:lnSpc>
                <a:spcPct val="90000"/>
              </a:lnSpc>
              <a:buClr>
                <a:schemeClr val="tx1"/>
              </a:buClr>
              <a:buNone/>
            </a:pPr>
            <a:endParaRPr lang="ru-RU" altLang="en-US" sz="2000" dirty="0" smtClean="0"/>
          </a:p>
          <a:p>
            <a:pPr marL="914400" lvl="2" indent="0" algn="just"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altLang="en-US" sz="2000" dirty="0"/>
              <a:t>*</a:t>
            </a:r>
            <a:r>
              <a:rPr lang="ru-RU" altLang="en-US" sz="2000" dirty="0" smtClean="0"/>
              <a:t>Представитель </a:t>
            </a:r>
            <a:r>
              <a:rPr lang="ru-RU" altLang="en-US" sz="2000" dirty="0"/>
              <a:t>районного </a:t>
            </a:r>
            <a:r>
              <a:rPr lang="ru-RU" altLang="en-US" sz="2000" dirty="0" err="1"/>
              <a:t>Маслихата</a:t>
            </a:r>
            <a:r>
              <a:rPr lang="ru-RU" altLang="en-US" sz="2000" dirty="0"/>
              <a:t> тоже может быть </a:t>
            </a:r>
            <a:r>
              <a:rPr lang="ru-RU" altLang="en-US" sz="2000" dirty="0" smtClean="0"/>
              <a:t>вовлечен</a:t>
            </a:r>
            <a:endParaRPr lang="en-US" altLang="en-US" sz="2000" dirty="0"/>
          </a:p>
        </p:txBody>
      </p:sp>
      <p:sp>
        <p:nvSpPr>
          <p:cNvPr id="49157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74439DF8-EE16-4DC1-9A47-D57313D618A7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17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3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194" y="786048"/>
            <a:ext cx="8229600" cy="1325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000099"/>
                </a:solidFill>
              </a:rPr>
              <a:t/>
            </a:r>
            <a:br>
              <a:rPr lang="en-US" altLang="en-US" b="1" dirty="0" smtClean="0">
                <a:solidFill>
                  <a:srgbClr val="000099"/>
                </a:solidFill>
              </a:rPr>
            </a:br>
            <a:r>
              <a:rPr lang="ru-RU" altLang="en-US" b="1" dirty="0" smtClean="0">
                <a:solidFill>
                  <a:srgbClr val="000099"/>
                </a:solidFill>
              </a:rPr>
              <a:t>Тематические рабочие группы</a:t>
            </a:r>
            <a:endParaRPr lang="bg-BG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708920"/>
            <a:ext cx="7924800" cy="353948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400" dirty="0" smtClean="0"/>
              <a:t>Рабочая группа по экономике и сельскому хозяйству.</a:t>
            </a:r>
            <a:endParaRPr lang="en-GB" altLang="en-US" sz="24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endParaRPr lang="en-GB" altLang="en-US" sz="24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400" dirty="0" smtClean="0"/>
              <a:t>Рабочая группа по социальной инфраструктуре и социальным услугам.</a:t>
            </a:r>
            <a:endParaRPr lang="en-GB" altLang="en-US" sz="24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400" dirty="0" smtClean="0"/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400" dirty="0" smtClean="0"/>
              <a:t>Рабочая группа по инженерной инфраструктуре и техническому обслуживанию, транспорту, связям, экологии и государственным услугам.</a:t>
            </a:r>
            <a:endParaRPr lang="en-GB" altLang="en-US" sz="2400" dirty="0" smtClean="0"/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 smtClean="0"/>
          </a:p>
        </p:txBody>
      </p:sp>
      <p:sp>
        <p:nvSpPr>
          <p:cNvPr id="50181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623BB3CA-4E91-4958-8D6C-CBCF3FE2FC67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18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8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194" y="1136407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Мобилизация основных участников</a:t>
            </a:r>
            <a:endParaRPr lang="bg-BG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4299" y="1932906"/>
            <a:ext cx="8458200" cy="47053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1800" dirty="0"/>
              <a:t>	</a:t>
            </a:r>
            <a:r>
              <a:rPr lang="ru-RU" altLang="en-US" sz="1800" dirty="0"/>
              <a:t>Первый подготовительный шаг в планировании – это определение участников и их роли:</a:t>
            </a:r>
            <a:endParaRPr lang="en-US" altLang="en-US" sz="1800" dirty="0"/>
          </a:p>
          <a:p>
            <a:pPr marL="452438" lvl="1" indent="-452438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950" b="1" dirty="0" smtClean="0"/>
              <a:t>Аким и его команда </a:t>
            </a:r>
            <a:r>
              <a:rPr lang="en-US" altLang="en-US" sz="1950" dirty="0" smtClean="0"/>
              <a:t>– </a:t>
            </a:r>
            <a:r>
              <a:rPr lang="ru-RU" altLang="en-US" sz="1950" dirty="0" smtClean="0">
                <a:cs typeface="Arial" charset="0"/>
              </a:rPr>
              <a:t>организуют процесс</a:t>
            </a:r>
            <a:r>
              <a:rPr lang="en-US" altLang="en-US" sz="1950" dirty="0" smtClean="0">
                <a:cs typeface="Arial" charset="0"/>
              </a:rPr>
              <a:t>, </a:t>
            </a:r>
            <a:r>
              <a:rPr lang="ru-RU" altLang="ru-RU" sz="1950" dirty="0" smtClean="0">
                <a:cs typeface="Arial" charset="0"/>
              </a:rPr>
              <a:t>предоставляют информацию, участвуют в анализе заинтересованных сторон, принимают решения о составе Комитета по планированию, отбирают участников в тематические рабочие группы, участвуют во всех этапах процесса планирования.</a:t>
            </a:r>
            <a:endParaRPr lang="en-US" altLang="en-US" sz="1950" dirty="0" smtClean="0">
              <a:cs typeface="Arial" charset="0"/>
            </a:endParaRPr>
          </a:p>
          <a:p>
            <a:pPr marL="452438" lvl="1" indent="-452438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950" b="1" dirty="0" smtClean="0"/>
              <a:t>Районные представители </a:t>
            </a:r>
            <a:r>
              <a:rPr lang="en-US" altLang="en-US" sz="1950" dirty="0" smtClean="0"/>
              <a:t>– </a:t>
            </a:r>
            <a:r>
              <a:rPr lang="ru-RU" altLang="en-US" sz="1950" dirty="0" smtClean="0"/>
              <a:t>участвуют в Комитете по планированию и тематических рабочих группах</a:t>
            </a:r>
            <a:r>
              <a:rPr lang="en-US" altLang="en-US" sz="1950" dirty="0" smtClean="0"/>
              <a:t>, </a:t>
            </a:r>
            <a:r>
              <a:rPr lang="ru-RU" altLang="ru-RU" sz="1950" dirty="0" smtClean="0">
                <a:cs typeface="Arial" charset="0"/>
              </a:rPr>
              <a:t>предоставляют информацию, информируют о уже запланированных мероприятиях в ПРТ района, информируют о соответствующих государственных программах и возможных источниках финансирования, обмениваются опытом с другими аулами/округами на районном уровне.</a:t>
            </a:r>
            <a:endParaRPr lang="en-US" altLang="en-US" sz="1950" dirty="0" smtClean="0">
              <a:cs typeface="Arial" charset="0"/>
            </a:endParaRPr>
          </a:p>
          <a:p>
            <a:pPr marL="452438" lvl="1" indent="-452438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950" b="1" dirty="0" smtClean="0"/>
              <a:t>Государственные коммунальные предприятия </a:t>
            </a:r>
            <a:r>
              <a:rPr lang="en-US" altLang="en-US" sz="1950" dirty="0" smtClean="0"/>
              <a:t>– </a:t>
            </a:r>
            <a:r>
              <a:rPr lang="ru-RU" altLang="ru-RU" sz="1950" dirty="0" smtClean="0">
                <a:cs typeface="Arial" charset="0"/>
              </a:rPr>
              <a:t>участвуют в тематических рабочих группах, предоставляют информацию о ситуации в соответствующем ауле/округе, информируют об уже запланированных инвестициях.</a:t>
            </a:r>
            <a:endParaRPr lang="en-US" altLang="en-US" sz="1950" dirty="0" smtClean="0">
              <a:cs typeface="Arial" charset="0"/>
            </a:endParaRPr>
          </a:p>
        </p:txBody>
      </p:sp>
      <p:sp>
        <p:nvSpPr>
          <p:cNvPr id="51205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5A7AF0A-B6B8-4F61-A45E-7F4BB6DFAA31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19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82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6"/>
          <p:cNvSpPr>
            <a:spLocks noGrp="1"/>
          </p:cNvSpPr>
          <p:nvPr>
            <p:ph idx="1"/>
          </p:nvPr>
        </p:nvSpPr>
        <p:spPr>
          <a:xfrm>
            <a:off x="456481" y="1412776"/>
            <a:ext cx="8218487" cy="5040089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rgbClr val="000099"/>
                </a:solidFill>
              </a:rPr>
              <a:t>Инклюзивное планирование сельских районов</a:t>
            </a:r>
          </a:p>
          <a:p>
            <a:pPr marL="0" indent="0" algn="ctr">
              <a:buFont typeface="Arial" charset="0"/>
              <a:buNone/>
              <a:defRPr/>
            </a:pPr>
            <a:endParaRPr lang="en-GB" altLang="ru-RU" sz="1800" b="1" dirty="0" smtClean="0">
              <a:solidFill>
                <a:srgbClr val="000099"/>
              </a:solidFill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2400" dirty="0" smtClean="0"/>
              <a:t>Этап</a:t>
            </a:r>
            <a:r>
              <a:rPr lang="en-GB" altLang="ru-RU" sz="2400" dirty="0" smtClean="0"/>
              <a:t> </a:t>
            </a:r>
            <a:r>
              <a:rPr lang="en-GB" altLang="ru-RU" sz="2400" dirty="0"/>
              <a:t>1: </a:t>
            </a:r>
            <a:r>
              <a:rPr lang="ru-RU" altLang="ru-RU" sz="2400" dirty="0" smtClean="0"/>
              <a:t>Начало работы </a:t>
            </a:r>
            <a:r>
              <a:rPr lang="en-GB" altLang="ru-RU" sz="2400" dirty="0" smtClean="0"/>
              <a:t>– </a:t>
            </a:r>
            <a:r>
              <a:rPr lang="ru-RU" altLang="ru-RU" sz="2400" dirty="0" smtClean="0"/>
              <a:t>первичные организационные шаги</a:t>
            </a:r>
            <a:endParaRPr lang="en-GB" altLang="ru-RU" sz="24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2400" dirty="0" smtClean="0"/>
              <a:t>Этап</a:t>
            </a:r>
            <a:r>
              <a:rPr lang="en-GB" altLang="ru-RU" sz="2400" dirty="0" smtClean="0"/>
              <a:t> </a:t>
            </a:r>
            <a:r>
              <a:rPr lang="en-GB" altLang="ru-RU" sz="2400" dirty="0"/>
              <a:t>2: </a:t>
            </a:r>
            <a:r>
              <a:rPr lang="ru-RU" altLang="ru-RU" sz="2400" dirty="0" smtClean="0"/>
              <a:t>Определение того, где мы сейчас находимся </a:t>
            </a:r>
            <a:r>
              <a:rPr lang="en-GB" altLang="ru-RU" sz="2400" dirty="0" smtClean="0"/>
              <a:t>– </a:t>
            </a:r>
            <a:r>
              <a:rPr lang="ru-RU" altLang="ru-RU" sz="2400" dirty="0" smtClean="0"/>
              <a:t>анализ ситуации и </a:t>
            </a:r>
            <a:r>
              <a:rPr lang="en-GB" altLang="ru-RU" sz="2400" dirty="0" smtClean="0"/>
              <a:t>SWOT</a:t>
            </a:r>
            <a:r>
              <a:rPr lang="ru-RU" altLang="ru-RU" sz="2400" dirty="0" smtClean="0"/>
              <a:t> – анализ</a:t>
            </a:r>
            <a:r>
              <a:rPr lang="en-GB" altLang="ru-RU" sz="2400" dirty="0" smtClean="0"/>
              <a:t> 	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2400" dirty="0" smtClean="0"/>
              <a:t>Этап </a:t>
            </a:r>
            <a:r>
              <a:rPr lang="en-GB" altLang="ru-RU" sz="2400" dirty="0" smtClean="0"/>
              <a:t>3</a:t>
            </a:r>
            <a:r>
              <a:rPr lang="en-GB" altLang="ru-RU" sz="2400" dirty="0"/>
              <a:t>: </a:t>
            </a:r>
            <a:r>
              <a:rPr lang="ru-RU" altLang="ru-RU" sz="2400" dirty="0" smtClean="0"/>
              <a:t>Определение направления</a:t>
            </a:r>
            <a:r>
              <a:rPr lang="en-GB" altLang="ru-RU" sz="2400" dirty="0" smtClean="0"/>
              <a:t> – </a:t>
            </a:r>
            <a:r>
              <a:rPr lang="ru-RU" altLang="ru-RU" sz="2400" dirty="0" smtClean="0"/>
              <a:t>видение</a:t>
            </a:r>
            <a:r>
              <a:rPr lang="en-GB" altLang="ru-RU" sz="2400" dirty="0" smtClean="0"/>
              <a:t>, </a:t>
            </a:r>
            <a:r>
              <a:rPr lang="ru-RU" altLang="ru-RU" sz="2400" dirty="0" smtClean="0"/>
              <a:t>стратегические цели</a:t>
            </a:r>
            <a:r>
              <a:rPr lang="en-GB" altLang="ru-RU" sz="2400" dirty="0" smtClean="0"/>
              <a:t> </a:t>
            </a:r>
            <a:r>
              <a:rPr lang="ru-RU" altLang="ru-RU" sz="2400" dirty="0" smtClean="0"/>
              <a:t>и приоритетные направления</a:t>
            </a:r>
            <a:endParaRPr lang="en-GB" altLang="ru-RU" sz="24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2400" dirty="0" smtClean="0"/>
              <a:t>Этап </a:t>
            </a:r>
            <a:r>
              <a:rPr lang="en-GB" altLang="ru-RU" sz="2400" dirty="0" smtClean="0"/>
              <a:t>4</a:t>
            </a:r>
            <a:r>
              <a:rPr lang="en-GB" altLang="ru-RU" sz="2400" dirty="0"/>
              <a:t>: </a:t>
            </a:r>
            <a:r>
              <a:rPr lang="ru-RU" altLang="ru-RU" sz="2400" dirty="0" smtClean="0"/>
              <a:t>Определение способов достижения данного направления </a:t>
            </a:r>
            <a:r>
              <a:rPr lang="en-GB" altLang="ru-RU" sz="2400" dirty="0" smtClean="0"/>
              <a:t>– </a:t>
            </a:r>
            <a:r>
              <a:rPr lang="ru-RU" altLang="ru-RU" sz="2400" dirty="0" smtClean="0"/>
              <a:t>план мероприятий и показатели</a:t>
            </a:r>
            <a:endParaRPr lang="en-GB" altLang="ru-RU" sz="24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ru-RU" altLang="ru-RU" sz="2400" dirty="0" smtClean="0"/>
              <a:t>Этап </a:t>
            </a:r>
            <a:r>
              <a:rPr lang="en-GB" altLang="ru-RU" sz="2400" dirty="0" smtClean="0"/>
              <a:t>5</a:t>
            </a:r>
            <a:r>
              <a:rPr lang="en-GB" altLang="ru-RU" sz="2400" dirty="0"/>
              <a:t>: </a:t>
            </a:r>
            <a:r>
              <a:rPr lang="ru-RU" sz="2400" dirty="0" smtClean="0"/>
              <a:t>Мобилизация ресурсов и потенциала - финансирование и партнерства</a:t>
            </a:r>
            <a:endParaRPr lang="ru-RU" altLang="ru-RU" sz="2400" dirty="0" smtClean="0"/>
          </a:p>
        </p:txBody>
      </p:sp>
      <p:sp>
        <p:nvSpPr>
          <p:cNvPr id="35844" name="Номер слайда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66312E-893E-4252-8BFA-4D6CA9EC918D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2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400" y="1136407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Мобилизация основных участников</a:t>
            </a:r>
            <a:endParaRPr lang="bg-BG" altLang="en-US" b="1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2132856"/>
            <a:ext cx="8534400" cy="4496544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sz="1800" dirty="0"/>
              <a:t>	</a:t>
            </a:r>
            <a:r>
              <a:rPr lang="ru-RU" altLang="en-US" sz="1800" dirty="0"/>
              <a:t>Первый подготовительный шаг в планировании – это определение участников и их роли: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1950" dirty="0" smtClean="0">
              <a:latin typeface="+mj-lt"/>
            </a:endParaRPr>
          </a:p>
          <a:p>
            <a:pPr marL="452438" lvl="1" indent="-452438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ru-RU" sz="1950" b="1" dirty="0" smtClean="0">
                <a:latin typeface="+mj-lt"/>
              </a:rPr>
              <a:t>Местные заинтересованные стороны </a:t>
            </a:r>
            <a:r>
              <a:rPr lang="ru-RU" altLang="ru-RU" sz="1950" dirty="0" smtClean="0">
                <a:latin typeface="+mj-lt"/>
              </a:rPr>
              <a:t>- участвуют в тематических рабочих группах, предоставляют информацию о ситуации в соответствующем ауле/ округе, разрабатывают идеи, выбирают лучшие решения;</a:t>
            </a:r>
          </a:p>
          <a:p>
            <a:pPr marL="452438" lvl="1" indent="-452438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950" b="1" dirty="0" smtClean="0">
                <a:latin typeface="+mj-lt"/>
              </a:rPr>
              <a:t>Местные НПО, гражданские советы и группы </a:t>
            </a:r>
            <a:r>
              <a:rPr lang="en-US" altLang="en-US" sz="1950" dirty="0" smtClean="0">
                <a:latin typeface="+mj-lt"/>
              </a:rPr>
              <a:t>– </a:t>
            </a:r>
            <a:r>
              <a:rPr lang="ru-RU" altLang="en-US" sz="1950" dirty="0" smtClean="0">
                <a:latin typeface="+mj-lt"/>
              </a:rPr>
              <a:t>участие в тематической рабочей группе, предоставление </a:t>
            </a:r>
            <a:r>
              <a:rPr lang="ru-RU" altLang="en-US" sz="1950" dirty="0" err="1" smtClean="0">
                <a:latin typeface="+mj-lt"/>
              </a:rPr>
              <a:t>инормации</a:t>
            </a:r>
            <a:r>
              <a:rPr lang="ru-RU" altLang="en-US" sz="1950" dirty="0" smtClean="0">
                <a:latin typeface="+mj-lt"/>
              </a:rPr>
              <a:t> о ситуации специфических социальных групп, генерировать идеи, участие в реализации плана</a:t>
            </a:r>
            <a:r>
              <a:rPr lang="en-US" altLang="en-US" sz="1950" dirty="0" smtClean="0">
                <a:latin typeface="+mj-lt"/>
              </a:rPr>
              <a:t>;</a:t>
            </a:r>
            <a:endParaRPr lang="ru-RU" altLang="en-US" sz="1950" dirty="0" smtClean="0">
              <a:latin typeface="+mj-lt"/>
            </a:endParaRPr>
          </a:p>
          <a:p>
            <a:pPr marL="452438" lvl="1" indent="-452438" algn="just"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1950" b="1" dirty="0" smtClean="0">
                <a:latin typeface="+mj-lt"/>
              </a:rPr>
              <a:t>Собрание местного сообщества</a:t>
            </a:r>
            <a:r>
              <a:rPr lang="en-US" altLang="en-US" sz="1950" b="1" dirty="0" smtClean="0">
                <a:latin typeface="+mj-lt"/>
              </a:rPr>
              <a:t> </a:t>
            </a:r>
            <a:r>
              <a:rPr lang="en-US" altLang="en-US" sz="1950" dirty="0" smtClean="0">
                <a:latin typeface="+mj-lt"/>
              </a:rPr>
              <a:t>– </a:t>
            </a:r>
            <a:r>
              <a:rPr lang="ru-RU" altLang="en-US" sz="1950" dirty="0" smtClean="0">
                <a:latin typeface="+mj-lt"/>
              </a:rPr>
              <a:t>участие в тематической рабочей группе и в Комитете по </a:t>
            </a:r>
            <a:r>
              <a:rPr lang="ru-RU" altLang="en-US" sz="1950" dirty="0" err="1" smtClean="0">
                <a:latin typeface="+mj-lt"/>
              </a:rPr>
              <a:t>Плаированию</a:t>
            </a:r>
            <a:r>
              <a:rPr lang="en-GB" altLang="en-US" sz="1950" dirty="0" smtClean="0">
                <a:latin typeface="+mj-lt"/>
              </a:rPr>
              <a:t>, </a:t>
            </a:r>
            <a:r>
              <a:rPr lang="ru-RU" altLang="en-US" sz="1950" dirty="0" smtClean="0">
                <a:latin typeface="+mj-lt"/>
              </a:rPr>
              <a:t>предоставление информации о ситуации в соответствующем селе/округе, генерировать идеи, решить, что нужно сделать, обсуждение проекта интегрированного плана, продвижение плана среди местного населения, участие в его реализации и мониторинг. В случае необходимости, вводить изменения в план.</a:t>
            </a:r>
            <a:endParaRPr lang="bg-BG" altLang="en-US" sz="1950" dirty="0" smtClean="0">
              <a:latin typeface="+mj-lt"/>
            </a:endParaRPr>
          </a:p>
        </p:txBody>
      </p:sp>
      <p:sp>
        <p:nvSpPr>
          <p:cNvPr id="54277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3B3AD48-F1B2-47BC-BFE9-751A6E88B0B2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20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9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36407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Заинтересованные стороны</a:t>
            </a:r>
            <a:r>
              <a:rPr lang="en-US" altLang="en-US" b="1" dirty="0" smtClean="0">
                <a:solidFill>
                  <a:srgbClr val="000099"/>
                </a:solidFill>
              </a:rPr>
              <a:t> </a:t>
            </a:r>
            <a:endParaRPr lang="en-GB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202095" y="1878013"/>
            <a:ext cx="8739809" cy="4425950"/>
          </a:xfrm>
        </p:spPr>
        <p:txBody>
          <a:bodyPr/>
          <a:lstStyle/>
          <a:p>
            <a:pPr algn="just" eaLnBrk="1" hangingPunct="1"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Заинтересованные стороны являются людьми, которые получают выгоду от деятельности в области развития или, чьи интересы могут быть затронуты данным видом деятельности</a:t>
            </a:r>
            <a:r>
              <a:rPr lang="en-GB" altLang="en-US" sz="2000" dirty="0" smtClean="0">
                <a:cs typeface="Arial" charset="0"/>
              </a:rPr>
              <a:t>. </a:t>
            </a:r>
          </a:p>
          <a:p>
            <a:pPr algn="just" eaLnBrk="1" hangingPunct="1"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Анализ заинтересованных сторон поможет определить</a:t>
            </a:r>
            <a:r>
              <a:rPr lang="en-GB" altLang="en-US" sz="2000" dirty="0" smtClean="0">
                <a:cs typeface="Arial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потенциальные риски, конфликты и ограничения, которые могут повлиять на план, проекты или планируемые мероприятия.</a:t>
            </a:r>
            <a:endParaRPr lang="en-GB" altLang="en-US" sz="2000" dirty="0" smtClean="0">
              <a:cs typeface="Arial" charset="0"/>
            </a:endParaRP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Возможности и партнерства, которые могут быть изучены и разработаны.</a:t>
            </a:r>
            <a:endParaRPr lang="en-GB" altLang="en-US" sz="2000" dirty="0" smtClean="0">
              <a:cs typeface="Arial" charset="0"/>
            </a:endParaRP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ru-RU" sz="2000" dirty="0" smtClean="0">
                <a:cs typeface="Arial" charset="0"/>
              </a:rPr>
              <a:t>Социально-уязвимые или </a:t>
            </a:r>
            <a:r>
              <a:rPr lang="ru-RU" altLang="ru-RU" sz="2000" dirty="0" err="1" smtClean="0">
                <a:cs typeface="Arial" charset="0"/>
              </a:rPr>
              <a:t>маргинализированные</a:t>
            </a:r>
            <a:r>
              <a:rPr lang="ru-RU" altLang="ru-RU" sz="2000" dirty="0" smtClean="0">
                <a:cs typeface="Arial" charset="0"/>
              </a:rPr>
              <a:t> группы, которые обычно не включены в процесс планирования.</a:t>
            </a:r>
            <a:endParaRPr lang="en-US" altLang="en-US" sz="2000" dirty="0" smtClean="0">
              <a:cs typeface="Arial" charset="0"/>
            </a:endParaRPr>
          </a:p>
          <a:p>
            <a:pPr marL="0" lvl="1" indent="0" algn="just" eaLnBrk="1" hangingPunct="1">
              <a:buFont typeface="Arial" charset="0"/>
              <a:buNone/>
            </a:pPr>
            <a:r>
              <a:rPr lang="ru-RU" altLang="en-US" sz="2000" dirty="0" smtClean="0"/>
              <a:t>Совет</a:t>
            </a:r>
            <a:r>
              <a:rPr lang="en-GB" altLang="en-US" sz="2000" dirty="0" smtClean="0"/>
              <a:t>: </a:t>
            </a:r>
            <a:r>
              <a:rPr lang="ru-RU" altLang="ru-RU" sz="2000" dirty="0" smtClean="0">
                <a:cs typeface="Arial" charset="0"/>
              </a:rPr>
              <a:t>Хороший плановик всегда должен задать вопрос: </a:t>
            </a:r>
            <a:r>
              <a:rPr lang="ru-RU" altLang="ru-RU" sz="2000" b="1" dirty="0" smtClean="0">
                <a:cs typeface="Arial" charset="0"/>
              </a:rPr>
              <a:t>«Чей голос обычно не услышан по этому вопросу?» </a:t>
            </a:r>
            <a:r>
              <a:rPr lang="ru-RU" altLang="ru-RU" sz="2000" dirty="0" smtClean="0">
                <a:cs typeface="Arial" charset="0"/>
              </a:rPr>
              <a:t>Плановики часто приятно удивляются идеям, которые предлагают ранее невыслушанные заинтересованные стороны</a:t>
            </a:r>
            <a:r>
              <a:rPr lang="en-GB" altLang="en-US" sz="2000" dirty="0" smtClean="0">
                <a:cs typeface="Arial" charset="0"/>
              </a:rPr>
              <a:t>.</a:t>
            </a:r>
            <a:endParaRPr lang="en-US" altLang="en-US" sz="2000" dirty="0" smtClean="0">
              <a:cs typeface="Arial" charset="0"/>
            </a:endParaRPr>
          </a:p>
        </p:txBody>
      </p:sp>
      <p:sp>
        <p:nvSpPr>
          <p:cNvPr id="56325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8F3D4E2C-CD8E-41F6-AF16-0161A398ADA3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21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1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527720" y="1484784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Значимость заинтересованных сторон и матрица влияний</a:t>
            </a:r>
            <a:endParaRPr lang="en-GB" altLang="en-US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040929"/>
              </p:ext>
            </p:extLst>
          </p:nvPr>
        </p:nvGraphicFramePr>
        <p:xfrm>
          <a:off x="971600" y="2060848"/>
          <a:ext cx="7912968" cy="4149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окумент" r:id="rId4" imgW="5841100" imgH="3284831" progId="Word.Document.12">
                  <p:embed/>
                </p:oleObj>
              </mc:Choice>
              <mc:Fallback>
                <p:oleObj name="Документ" r:id="rId4" imgW="5841100" imgH="328483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060848"/>
                        <a:ext cx="7912968" cy="41490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294C1550-7A4D-4702-AAFC-CBEC2A8E429F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22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7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457200" y="111433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Примеры заинтересованных сторон</a:t>
            </a:r>
            <a:endParaRPr lang="en-GB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4294967295"/>
          </p:nvPr>
        </p:nvSpPr>
        <p:spPr>
          <a:xfrm>
            <a:off x="228600" y="2564904"/>
            <a:ext cx="8686800" cy="3607296"/>
          </a:xfrm>
        </p:spPr>
        <p:txBody>
          <a:bodyPr/>
          <a:lstStyle/>
          <a:p>
            <a:pPr eaLnBrk="1" hangingPunct="1"/>
            <a:endParaRPr lang="en-GB" altLang="en-US" sz="2000" dirty="0" smtClean="0">
              <a:latin typeface="+mj-lt"/>
            </a:endParaRPr>
          </a:p>
          <a:p>
            <a:pPr eaLnBrk="1" hangingPunct="1">
              <a:buFont typeface="Arial" charset="0"/>
              <a:buNone/>
            </a:pPr>
            <a:r>
              <a:rPr lang="en-GB" altLang="en-US" sz="2000" dirty="0" smtClean="0">
                <a:latin typeface="+mj-lt"/>
              </a:rPr>
              <a:t>	</a:t>
            </a:r>
            <a:r>
              <a:rPr lang="ru-RU" altLang="en-US" sz="3200" dirty="0" smtClean="0">
                <a:latin typeface="+mj-lt"/>
              </a:rPr>
              <a:t>Заинтересованные стороны частного сектора:</a:t>
            </a:r>
            <a:endParaRPr lang="en-GB" altLang="en-US" sz="2400" dirty="0" smtClean="0">
              <a:latin typeface="+mj-lt"/>
            </a:endParaRPr>
          </a:p>
          <a:p>
            <a:pPr lvl="2" eaLnBrk="1" hangingPunct="1">
              <a:buClr>
                <a:schemeClr val="tx1"/>
              </a:buClr>
            </a:pPr>
            <a:r>
              <a:rPr lang="ru-RU" altLang="en-US" sz="2400" dirty="0" smtClean="0">
                <a:latin typeface="+mj-lt"/>
              </a:rPr>
              <a:t>Компании и предприятия</a:t>
            </a:r>
            <a:endParaRPr lang="en-GB" altLang="en-US" sz="2400" dirty="0" smtClean="0">
              <a:latin typeface="+mj-lt"/>
            </a:endParaRPr>
          </a:p>
          <a:p>
            <a:pPr lvl="2" eaLnBrk="1" hangingPunct="1">
              <a:buClr>
                <a:schemeClr val="tx1"/>
              </a:buClr>
            </a:pPr>
            <a:r>
              <a:rPr lang="ru-RU" altLang="en-US" sz="2400" dirty="0" smtClean="0">
                <a:latin typeface="+mj-lt"/>
              </a:rPr>
              <a:t>Бизнес-ассоциации</a:t>
            </a:r>
            <a:endParaRPr lang="en-GB" altLang="en-US" sz="2400" dirty="0" smtClean="0">
              <a:latin typeface="+mj-lt"/>
            </a:endParaRPr>
          </a:p>
          <a:p>
            <a:pPr lvl="2" eaLnBrk="1" hangingPunct="1">
              <a:buClr>
                <a:schemeClr val="tx1"/>
              </a:buClr>
            </a:pPr>
            <a:r>
              <a:rPr lang="ru-RU" altLang="en-US" sz="2400" dirty="0" smtClean="0">
                <a:latin typeface="+mj-lt"/>
              </a:rPr>
              <a:t>Профессиональные организации</a:t>
            </a:r>
            <a:endParaRPr lang="en-GB" altLang="en-US" sz="2400" dirty="0" smtClean="0">
              <a:latin typeface="+mj-lt"/>
            </a:endParaRPr>
          </a:p>
          <a:p>
            <a:pPr lvl="2" eaLnBrk="1" hangingPunct="1">
              <a:buClr>
                <a:schemeClr val="tx1"/>
              </a:buClr>
            </a:pPr>
            <a:r>
              <a:rPr lang="ru-RU" altLang="en-US" sz="2400" dirty="0" smtClean="0">
                <a:latin typeface="+mj-lt"/>
              </a:rPr>
              <a:t>Индивидуальный бизнес-лидер</a:t>
            </a:r>
            <a:endParaRPr lang="en-GB" altLang="en-US" sz="2400" dirty="0" smtClean="0">
              <a:latin typeface="+mj-lt"/>
            </a:endParaRPr>
          </a:p>
          <a:p>
            <a:pPr lvl="2" eaLnBrk="1" hangingPunct="1">
              <a:buClr>
                <a:schemeClr val="tx1"/>
              </a:buClr>
            </a:pPr>
            <a:r>
              <a:rPr lang="ru-RU" altLang="en-US" sz="2400" dirty="0" smtClean="0">
                <a:latin typeface="+mj-lt"/>
              </a:rPr>
              <a:t>Финансовые институты</a:t>
            </a:r>
            <a:endParaRPr lang="en-GB" altLang="en-US" sz="2400" dirty="0" smtClean="0">
              <a:latin typeface="+mj-lt"/>
            </a:endParaRPr>
          </a:p>
          <a:p>
            <a:pPr eaLnBrk="1" hangingPunct="1"/>
            <a:endParaRPr lang="en-GB" altLang="en-US" sz="2000" dirty="0" smtClean="0">
              <a:latin typeface="+mj-lt"/>
            </a:endParaRPr>
          </a:p>
        </p:txBody>
      </p:sp>
      <p:sp>
        <p:nvSpPr>
          <p:cNvPr id="57349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EC851DAD-B6BC-4E8C-992B-F7A03C9BCD57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23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3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522784" y="1268760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Примеры заинтересованных сторон</a:t>
            </a:r>
            <a:endParaRPr lang="en-GB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0" y="2032478"/>
            <a:ext cx="9144000" cy="44259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GB" altLang="en-US" sz="2000" dirty="0" smtClean="0"/>
              <a:t>	</a:t>
            </a:r>
            <a:r>
              <a:rPr lang="ru-RU" altLang="en-US" dirty="0" smtClean="0"/>
              <a:t>Заинтересованные стороны государственного сектора</a:t>
            </a:r>
            <a:r>
              <a:rPr lang="en-GB" altLang="en-US" sz="2000" dirty="0" smtClean="0"/>
              <a:t>	</a:t>
            </a:r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Представители центрального правительства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Управления и государственные служащие областных/районных </a:t>
            </a:r>
            <a:r>
              <a:rPr lang="ru-RU" altLang="en-US" sz="2000" dirty="0" err="1" smtClean="0"/>
              <a:t>акиматов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Выборные представители </a:t>
            </a:r>
            <a:r>
              <a:rPr lang="en-GB" altLang="en-US" sz="2000" dirty="0" smtClean="0"/>
              <a:t>– </a:t>
            </a:r>
            <a:r>
              <a:rPr lang="ru-RU" altLang="en-US" sz="2000" dirty="0" smtClean="0"/>
              <a:t>областные/районные </a:t>
            </a:r>
            <a:r>
              <a:rPr lang="ru-RU" altLang="en-US" sz="2000" dirty="0" err="1" smtClean="0"/>
              <a:t>маслихаты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Политические партии (местные представители</a:t>
            </a:r>
            <a:r>
              <a:rPr lang="en-GB" altLang="en-US" sz="2000" dirty="0" smtClean="0"/>
              <a:t>)</a:t>
            </a:r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Местные органы власти </a:t>
            </a:r>
            <a:r>
              <a:rPr lang="en-GB" altLang="en-US" sz="2000" dirty="0" smtClean="0"/>
              <a:t>(</a:t>
            </a:r>
            <a:r>
              <a:rPr lang="ru-RU" altLang="en-US" sz="2000" dirty="0" smtClean="0"/>
              <a:t>сельский </a:t>
            </a:r>
            <a:r>
              <a:rPr lang="ru-RU" altLang="en-US" sz="2000" dirty="0" err="1" smtClean="0"/>
              <a:t>акимат</a:t>
            </a:r>
            <a:r>
              <a:rPr lang="ru-RU" altLang="en-US" sz="2000" dirty="0" smtClean="0"/>
              <a:t> и его команда</a:t>
            </a:r>
            <a:r>
              <a:rPr lang="en-GB" altLang="en-US" sz="2000" dirty="0" smtClean="0"/>
              <a:t>)</a:t>
            </a:r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Полиция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Образовательные учреждения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Учреждения здравоохранения и социального обеспечения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Культурные и спортивные учреждения</a:t>
            </a:r>
            <a:endParaRPr lang="en-US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Представители государственных коммунальных предприятий</a:t>
            </a:r>
            <a:endParaRPr lang="en-GB" altLang="en-US" sz="2000" dirty="0" smtClean="0"/>
          </a:p>
        </p:txBody>
      </p:sp>
      <p:sp>
        <p:nvSpPr>
          <p:cNvPr id="58373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011FE40F-68B2-4E49-833B-5B695CB7BACD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24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2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>
          <a:xfrm>
            <a:off x="457200" y="111472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b="1" dirty="0" smtClean="0">
                <a:solidFill>
                  <a:srgbClr val="000099"/>
                </a:solidFill>
              </a:rPr>
              <a:t>Примеры заинтересованных сторон</a:t>
            </a:r>
            <a:endParaRPr lang="en-GB" altLang="en-US" b="1" dirty="0" smtClean="0">
              <a:solidFill>
                <a:srgbClr val="000099"/>
              </a:solidFill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4294967295"/>
          </p:nvPr>
        </p:nvSpPr>
        <p:spPr>
          <a:xfrm>
            <a:off x="0" y="2348880"/>
            <a:ext cx="9144000" cy="375347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GB" altLang="en-US" dirty="0" smtClean="0"/>
              <a:t>	</a:t>
            </a:r>
            <a:r>
              <a:rPr lang="ru-RU" altLang="en-US" dirty="0" smtClean="0"/>
              <a:t>Заинтересованные стороны гражданского общества</a:t>
            </a:r>
            <a:endParaRPr lang="en-GB" altLang="en-US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СМИ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Религиозные лидеры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Профсоюзы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Местные/национальные НПО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Международные НПО</a:t>
            </a:r>
            <a:endParaRPr lang="en-GB" altLang="en-US" sz="2000" dirty="0" smtClean="0"/>
          </a:p>
          <a:p>
            <a:pPr lvl="1" eaLnBrk="1" hangingPunct="1">
              <a:buClr>
                <a:schemeClr val="tx1"/>
              </a:buClr>
            </a:pPr>
            <a:r>
              <a:rPr lang="ru-RU" altLang="ru-RU" sz="2000" dirty="0" smtClean="0">
                <a:cs typeface="Arial" charset="0"/>
              </a:rPr>
              <a:t>Социальные движения и информационно-пропагандистские группы</a:t>
            </a:r>
            <a:endParaRPr lang="en-GB" altLang="en-US" sz="2000" dirty="0" smtClean="0">
              <a:cs typeface="Arial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ru-RU" altLang="en-US" sz="2000" dirty="0" smtClean="0"/>
              <a:t>Социально-уязвимые группы населения </a:t>
            </a:r>
            <a:r>
              <a:rPr lang="en-GB" altLang="en-US" sz="2000" dirty="0" smtClean="0"/>
              <a:t>(</a:t>
            </a:r>
            <a:r>
              <a:rPr lang="ru-RU" altLang="en-US" sz="2000" dirty="0" smtClean="0"/>
              <a:t>молодежь</a:t>
            </a:r>
            <a:r>
              <a:rPr lang="en-GB" altLang="en-US" sz="2000" dirty="0" smtClean="0"/>
              <a:t>, </a:t>
            </a:r>
            <a:r>
              <a:rPr lang="ru-RU" altLang="en-US" sz="2000" dirty="0" smtClean="0"/>
              <a:t>женщины, инвалиды и т.д.</a:t>
            </a:r>
            <a:r>
              <a:rPr lang="en-GB" altLang="en-US" sz="2000" dirty="0" smtClean="0"/>
              <a:t>)</a:t>
            </a:r>
          </a:p>
          <a:p>
            <a:pPr eaLnBrk="1" hangingPunct="1"/>
            <a:endParaRPr lang="en-GB" altLang="en-US" sz="2000" dirty="0" smtClean="0"/>
          </a:p>
        </p:txBody>
      </p:sp>
      <p:sp>
        <p:nvSpPr>
          <p:cNvPr id="59397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ABCEEC01-AF89-482A-BDF6-02C3595BF9B3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 eaLnBrk="1" hangingPunct="1"/>
              <a:t>25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8801" y="1081254"/>
            <a:ext cx="8229600" cy="132556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ru-RU" altLang="en-US" sz="3600" b="1" dirty="0" smtClean="0"/>
              <a:t>Пример структуры Рабочей Группы по Экономике и Сельскому Хозяйству</a:t>
            </a:r>
            <a:r>
              <a:rPr lang="en-GB" altLang="en-US" sz="3600" b="1" dirty="0" smtClean="0"/>
              <a:t>:</a:t>
            </a:r>
            <a:br>
              <a:rPr lang="en-GB" altLang="en-US" sz="3600" b="1" dirty="0" smtClean="0"/>
            </a:br>
            <a:endParaRPr lang="bg-BG" altLang="en-US" sz="3600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577600"/>
            <a:ext cx="8229600" cy="3744416"/>
          </a:xfrm>
        </p:spPr>
        <p:txBody>
          <a:bodyPr>
            <a:normAutofit lnSpcReduction="10000"/>
          </a:bodyPr>
          <a:lstStyle/>
          <a:p>
            <a:r>
              <a:rPr lang="ru-RU" altLang="en-US" sz="2000" dirty="0" smtClean="0"/>
              <a:t>Аким округа</a:t>
            </a:r>
            <a:endParaRPr lang="en-GB" altLang="en-US" sz="2000" dirty="0" smtClean="0"/>
          </a:p>
          <a:p>
            <a:r>
              <a:rPr lang="ru-RU" altLang="en-US" sz="2000" dirty="0" smtClean="0"/>
              <a:t>Сотрудник </a:t>
            </a:r>
            <a:r>
              <a:rPr lang="ru-RU" altLang="en-US" sz="2000" dirty="0" err="1" smtClean="0"/>
              <a:t>акимата</a:t>
            </a:r>
            <a:r>
              <a:rPr lang="ru-RU" altLang="en-US" sz="2000" dirty="0" smtClean="0"/>
              <a:t> округа по соответствующему вопросу</a:t>
            </a:r>
            <a:endParaRPr lang="en-GB" altLang="en-US" sz="2000" dirty="0" smtClean="0"/>
          </a:p>
          <a:p>
            <a:r>
              <a:rPr lang="ru-RU" altLang="en-US" sz="2000" dirty="0" smtClean="0"/>
              <a:t>Представитель Управления Экономики и Бюджетного планирования соответствующего района</a:t>
            </a:r>
            <a:endParaRPr lang="en-IE" altLang="en-US" sz="2000" dirty="0" smtClean="0"/>
          </a:p>
          <a:p>
            <a:r>
              <a:rPr lang="ru-RU" altLang="en-US" sz="2000" dirty="0" smtClean="0"/>
              <a:t>Представитель Палаты Предпринимателей</a:t>
            </a:r>
            <a:endParaRPr lang="en-GB" altLang="en-US" sz="2000" dirty="0" smtClean="0"/>
          </a:p>
          <a:p>
            <a:r>
              <a:rPr lang="en-IE" altLang="en-US" sz="2000" dirty="0" smtClean="0"/>
              <a:t>2-3 </a:t>
            </a:r>
            <a:r>
              <a:rPr lang="ru-RU" altLang="en-US" sz="2000" dirty="0" smtClean="0"/>
              <a:t>активных фермера</a:t>
            </a:r>
            <a:endParaRPr lang="en-GB" altLang="en-US" sz="2000" dirty="0" smtClean="0"/>
          </a:p>
          <a:p>
            <a:r>
              <a:rPr lang="en-IE" altLang="en-US" sz="2000" dirty="0" smtClean="0"/>
              <a:t>1-2 </a:t>
            </a:r>
            <a:r>
              <a:rPr lang="ru-RU" altLang="en-US" sz="2000" dirty="0" smtClean="0"/>
              <a:t>человек, которые заинтересованы в создании семейной фермы</a:t>
            </a:r>
            <a:endParaRPr lang="en-GB" altLang="en-US" sz="2000" dirty="0" smtClean="0"/>
          </a:p>
          <a:p>
            <a:r>
              <a:rPr lang="en-IE" altLang="en-US" sz="2000" dirty="0" smtClean="0"/>
              <a:t>3-4 </a:t>
            </a:r>
            <a:r>
              <a:rPr lang="ru-RU" altLang="en-US" sz="2000" dirty="0" smtClean="0"/>
              <a:t>представителя местных компаний/бизнеса</a:t>
            </a:r>
            <a:endParaRPr lang="en-GB" altLang="en-US" sz="2000" dirty="0" smtClean="0"/>
          </a:p>
          <a:p>
            <a:r>
              <a:rPr lang="en-IE" altLang="en-US" sz="2000" dirty="0" smtClean="0"/>
              <a:t>1-2</a:t>
            </a:r>
            <a:r>
              <a:rPr lang="ru-RU" altLang="en-US" sz="2000" dirty="0" smtClean="0"/>
              <a:t> человек, которые заинтересованы в открытии своего бизнеса</a:t>
            </a:r>
            <a:endParaRPr lang="en-GB" altLang="en-US" sz="2000" dirty="0" smtClean="0"/>
          </a:p>
          <a:p>
            <a:r>
              <a:rPr lang="ru-RU" altLang="en-US" sz="2000" dirty="0" smtClean="0"/>
              <a:t>Представители женских/молодежных организаций</a:t>
            </a:r>
            <a:endParaRPr lang="en-GB" altLang="en-US" sz="2000" dirty="0" smtClean="0"/>
          </a:p>
          <a:p>
            <a:r>
              <a:rPr lang="ru-RU" altLang="en-US" sz="2000" dirty="0" smtClean="0"/>
              <a:t>Представитель Собрания Местного Сообщества</a:t>
            </a:r>
          </a:p>
          <a:p>
            <a:endParaRPr lang="en-GB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  <p:sp>
        <p:nvSpPr>
          <p:cNvPr id="36869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F2D1EF63-25C3-42E6-9215-3CCE83D2FE1A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26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2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088354"/>
            <a:ext cx="8229600" cy="132556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4000" b="1" dirty="0" smtClean="0"/>
              <a:t>Тематические рабочие группы</a:t>
            </a:r>
            <a:endParaRPr lang="bg-BG" altLang="en-US" sz="4000" b="1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636912"/>
            <a:ext cx="8229600" cy="361148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>
                <a:latin typeface="Arial" charset="0"/>
              </a:rPr>
              <a:t>Какой должна быть структура Рабочей группы по Социальной инфраструктуре и социальным услугам? </a:t>
            </a:r>
            <a:endParaRPr lang="en-GB" alt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>
                <a:latin typeface="Arial" charset="0"/>
              </a:rPr>
              <a:t>Какой должна быть структура Рабочей группы по Инженерной инфраструктуре и обслуживанию, транспорту, связи, экологии и государственным услугам? </a:t>
            </a:r>
            <a:endParaRPr lang="en-GB" alt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sz="2000" dirty="0" smtClean="0">
              <a:latin typeface="Arial" charset="0"/>
            </a:endParaRPr>
          </a:p>
        </p:txBody>
      </p:sp>
      <p:sp>
        <p:nvSpPr>
          <p:cNvPr id="60421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14B22BE-4967-4E55-AFB8-74D3532FB5F2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27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1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41AC1C-12E4-4B2E-92EB-B0F27A0A01CF}" type="slidenum">
              <a:rPr lang="ru-RU" altLang="ru-RU" smtClean="0"/>
              <a:pPr>
                <a:defRPr/>
              </a:pPr>
              <a:t>28</a:t>
            </a:fld>
            <a:endParaRPr lang="ru-RU" alt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09600" y="2057400"/>
            <a:ext cx="8229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en-US" dirty="0" smtClean="0">
                <a:solidFill>
                  <a:srgbClr val="000099"/>
                </a:solidFill>
              </a:rPr>
              <a:t>СПАСИБО БОЛЬШОЕ ЗА ВНИМАНИЕ!!!</a:t>
            </a:r>
            <a:endParaRPr lang="en-GB" altLang="en-US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8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6"/>
          <p:cNvSpPr>
            <a:spLocks noGrp="1"/>
          </p:cNvSpPr>
          <p:nvPr>
            <p:ph idx="1"/>
          </p:nvPr>
        </p:nvSpPr>
        <p:spPr>
          <a:xfrm>
            <a:off x="395536" y="1268760"/>
            <a:ext cx="8458200" cy="5040089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3000" b="1" dirty="0" smtClean="0">
                <a:solidFill>
                  <a:srgbClr val="000099"/>
                </a:solidFill>
                <a:latin typeface="+mj-lt"/>
              </a:rPr>
              <a:t>Инклюзивное сельское</a:t>
            </a:r>
            <a:r>
              <a:rPr lang="en-US" altLang="ru-RU" sz="30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altLang="ru-RU" sz="3000" b="1" dirty="0" smtClean="0">
                <a:solidFill>
                  <a:srgbClr val="000099"/>
                </a:solidFill>
                <a:latin typeface="+mj-lt"/>
              </a:rPr>
              <a:t>планирование</a:t>
            </a:r>
            <a:endParaRPr lang="en-GB" altLang="ru-RU" sz="3000" b="1" dirty="0">
              <a:solidFill>
                <a:srgbClr val="000099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rgbClr val="000099"/>
                </a:solidFill>
                <a:latin typeface="+mj-lt"/>
              </a:rPr>
              <a:t>Цели обучения</a:t>
            </a:r>
            <a:r>
              <a:rPr lang="en-US" altLang="ru-RU" b="1" dirty="0" smtClean="0">
                <a:solidFill>
                  <a:srgbClr val="000099"/>
                </a:solidFill>
                <a:latin typeface="+mj-lt"/>
              </a:rPr>
              <a:t>:</a:t>
            </a:r>
          </a:p>
          <a:p>
            <a:pPr lvl="1" eaLnBrk="1" hangingPunct="1">
              <a:lnSpc>
                <a:spcPct val="90000"/>
              </a:lnSpc>
              <a:buClrTx/>
              <a:buFont typeface="Wingdings" pitchFamily="2" charset="2"/>
              <a:buChar char="§"/>
              <a:defRPr/>
            </a:pPr>
            <a:endParaRPr lang="en-GB" altLang="en-US" sz="1800" kern="0" dirty="0" smtClean="0">
              <a:solidFill>
                <a:srgbClr val="000000"/>
              </a:solidFill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2000" dirty="0" smtClean="0">
                <a:latin typeface="+mj-lt"/>
              </a:rPr>
              <a:t>Понять значимость инклюзивного планирования</a:t>
            </a: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Сформировать соответствующие структуры планирования</a:t>
            </a:r>
            <a:endParaRPr lang="en-GB" altLang="en-US" sz="2000" kern="0" dirty="0">
              <a:solidFill>
                <a:srgbClr val="000000"/>
              </a:solidFill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Выполнить анализ заинтересованных сторон и определить подходы к привлечению сторон в процесс планирования</a:t>
            </a:r>
            <a:endParaRPr lang="en-GB" altLang="en-US" sz="2000" kern="0" dirty="0" smtClean="0">
              <a:solidFill>
                <a:srgbClr val="000000"/>
              </a:solidFill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Проводить ситуационные анализы и </a:t>
            </a:r>
            <a:r>
              <a:rPr lang="en-US" altLang="en-US" sz="2000" kern="0" dirty="0" smtClean="0">
                <a:solidFill>
                  <a:srgbClr val="000000"/>
                </a:solidFill>
                <a:latin typeface="+mj-lt"/>
              </a:rPr>
              <a:t>SWOT</a:t>
            </a: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 - анализ</a:t>
            </a:r>
            <a:endParaRPr lang="en-US" altLang="en-US" sz="2000" kern="0" dirty="0" smtClean="0">
              <a:solidFill>
                <a:srgbClr val="000000"/>
              </a:solidFill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Сформулировать видение развития</a:t>
            </a: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Определить стратегические цели и соответствующие приоритетные направления</a:t>
            </a:r>
            <a:endParaRPr lang="en-US" altLang="en-US" sz="2000" kern="0" dirty="0" smtClean="0">
              <a:solidFill>
                <a:srgbClr val="000000"/>
              </a:solidFill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Разработать план действий </a:t>
            </a:r>
            <a:r>
              <a:rPr lang="en-US" altLang="en-US" sz="2000" kern="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идеи проекта</a:t>
            </a:r>
            <a:r>
              <a:rPr lang="en-GB" altLang="en-US" sz="2000" kern="0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партнерства</a:t>
            </a:r>
            <a:r>
              <a:rPr lang="en-GB" altLang="en-US" sz="2000" kern="0" dirty="0" smtClean="0">
                <a:solidFill>
                  <a:srgbClr val="000000"/>
                </a:solidFill>
                <a:latin typeface="+mj-lt"/>
              </a:rPr>
              <a:t>, </a:t>
            </a: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процессы развития</a:t>
            </a:r>
            <a:r>
              <a:rPr lang="en-GB" altLang="en-US" sz="2000" kern="0" dirty="0" smtClean="0">
                <a:solidFill>
                  <a:srgbClr val="000000"/>
                </a:solidFill>
                <a:latin typeface="+mj-lt"/>
              </a:rPr>
              <a:t>)</a:t>
            </a:r>
            <a:endParaRPr lang="en-US" altLang="en-US" sz="2000" kern="0" dirty="0" smtClean="0">
              <a:solidFill>
                <a:srgbClr val="000000"/>
              </a:solidFill>
              <a:latin typeface="+mj-lt"/>
            </a:endParaRPr>
          </a:p>
          <a:p>
            <a:pPr lvl="1" algn="just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2000" kern="0" dirty="0" smtClean="0">
                <a:solidFill>
                  <a:srgbClr val="000000"/>
                </a:solidFill>
                <a:latin typeface="+mj-lt"/>
              </a:rPr>
              <a:t>Определить возможные финансовые ресурсы</a:t>
            </a:r>
            <a:endParaRPr lang="en-GB" altLang="en-US" sz="2000" kern="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endParaRPr lang="ru-RU" altLang="ru-RU" b="1" dirty="0" smtClean="0">
              <a:latin typeface="+mj-lt"/>
            </a:endParaRPr>
          </a:p>
        </p:txBody>
      </p:sp>
      <p:sp>
        <p:nvSpPr>
          <p:cNvPr id="36868" name="Номер слайда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8ED192-30E1-4CCA-827D-96D92D93965A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7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6"/>
          <p:cNvSpPr>
            <a:spLocks noGrp="1"/>
          </p:cNvSpPr>
          <p:nvPr>
            <p:ph idx="1"/>
          </p:nvPr>
        </p:nvSpPr>
        <p:spPr>
          <a:xfrm>
            <a:off x="468313" y="765175"/>
            <a:ext cx="8218487" cy="5360988"/>
          </a:xfrm>
        </p:spPr>
        <p:txBody>
          <a:bodyPr/>
          <a:lstStyle/>
          <a:p>
            <a:pPr>
              <a:defRPr/>
            </a:pPr>
            <a:endParaRPr lang="ru-RU" altLang="en-US" dirty="0" smtClean="0">
              <a:latin typeface="+mj-lt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 smtClean="0">
                <a:latin typeface="+mj-lt"/>
              </a:rPr>
              <a:t>Участники представляют себя</a:t>
            </a:r>
            <a:endParaRPr lang="en-GB" altLang="ru-RU" b="1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ru-RU" b="1" dirty="0">
                <a:latin typeface="+mj-lt"/>
              </a:rPr>
              <a:t>	</a:t>
            </a:r>
            <a:endParaRPr lang="en-GB" altLang="ru-RU" b="1" dirty="0" smtClean="0">
              <a:latin typeface="+mj-lt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ru-RU" sz="1800" b="1" dirty="0">
                <a:latin typeface="+mj-lt"/>
                <a:cs typeface="Arial" panose="020B0604020202020204" pitchFamily="34" charset="0"/>
              </a:rPr>
              <a:t>	</a:t>
            </a:r>
            <a:r>
              <a:rPr lang="ru-RU" altLang="ru-RU" sz="1800" b="1" dirty="0" smtClean="0">
                <a:latin typeface="+mj-lt"/>
                <a:cs typeface="Arial" panose="020B0604020202020204" pitchFamily="34" charset="0"/>
              </a:rPr>
              <a:t>Пожалуйста, поделитесь со своим соседом о следующем:</a:t>
            </a:r>
            <a:endParaRPr lang="en-GB" altLang="ru-RU" sz="1800" b="1" dirty="0" smtClean="0">
              <a:latin typeface="+mj-lt"/>
              <a:cs typeface="Arial" panose="020B0604020202020204" pitchFamily="34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en-GB" altLang="en-US" sz="1800" kern="0" dirty="0" smtClean="0">
              <a:solidFill>
                <a:srgbClr val="000000"/>
              </a:solidFill>
              <a:latin typeface="+mj-lt"/>
            </a:endParaRPr>
          </a:p>
          <a:p>
            <a:pPr lvl="1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altLang="en-US" sz="1800" kern="0" dirty="0" smtClean="0">
                <a:solidFill>
                  <a:srgbClr val="000000"/>
                </a:solidFill>
                <a:latin typeface="+mj-lt"/>
              </a:rPr>
              <a:t>Как вас зовут, место работы и позиция</a:t>
            </a:r>
            <a:endParaRPr lang="en-GB" altLang="en-US" sz="1800" kern="0" dirty="0" smtClean="0">
              <a:solidFill>
                <a:srgbClr val="000000"/>
              </a:solidFill>
              <a:latin typeface="+mj-lt"/>
            </a:endParaRPr>
          </a:p>
          <a:p>
            <a:pPr lvl="1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endParaRPr lang="en-GB" altLang="ru-RU" sz="1800" b="1" kern="0" dirty="0">
              <a:solidFill>
                <a:srgbClr val="000000"/>
              </a:solidFill>
              <a:latin typeface="+mj-lt"/>
            </a:endParaRPr>
          </a:p>
          <a:p>
            <a:pPr marL="457200" lvl="1" indent="0" eaLnBrk="1" hangingPunct="1">
              <a:lnSpc>
                <a:spcPct val="90000"/>
              </a:lnSpc>
              <a:buClrTx/>
              <a:buFont typeface="Arial" charset="0"/>
              <a:buNone/>
              <a:defRPr/>
            </a:pPr>
            <a:r>
              <a:rPr lang="en-GB" altLang="ru-RU" sz="1800" b="1" kern="0" dirty="0" smtClean="0">
                <a:solidFill>
                  <a:srgbClr val="000000"/>
                </a:solidFill>
                <a:latin typeface="+mj-lt"/>
              </a:rPr>
              <a:t>	</a:t>
            </a:r>
            <a:r>
              <a:rPr lang="ru-RU" altLang="ru-RU" sz="1800" b="1" kern="0" dirty="0" smtClean="0">
                <a:solidFill>
                  <a:srgbClr val="000000"/>
                </a:solidFill>
                <a:latin typeface="+mj-lt"/>
              </a:rPr>
              <a:t>Расскажите участникам то, что вы узнали о своем коллеге</a:t>
            </a:r>
            <a:r>
              <a:rPr lang="en-GB" altLang="ru-RU" sz="1800" b="1" kern="0" dirty="0" smtClean="0">
                <a:solidFill>
                  <a:srgbClr val="000000"/>
                </a:solidFill>
                <a:latin typeface="+mj-lt"/>
              </a:rPr>
              <a:t>.</a:t>
            </a:r>
            <a:endParaRPr lang="ru-RU" altLang="ru-RU" b="1" dirty="0" smtClean="0">
              <a:latin typeface="+mj-lt"/>
            </a:endParaRPr>
          </a:p>
        </p:txBody>
      </p:sp>
      <p:sp>
        <p:nvSpPr>
          <p:cNvPr id="37892" name="Номер слайда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F35395-DE4E-47BD-94C3-ECD05CB97A45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4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6"/>
          <p:cNvSpPr>
            <a:spLocks noGrp="1"/>
          </p:cNvSpPr>
          <p:nvPr>
            <p:ph idx="1"/>
          </p:nvPr>
        </p:nvSpPr>
        <p:spPr>
          <a:xfrm>
            <a:off x="468313" y="765175"/>
            <a:ext cx="8447087" cy="5360988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rgbClr val="000099"/>
                </a:solidFill>
              </a:rPr>
              <a:t>Этап</a:t>
            </a:r>
            <a:r>
              <a:rPr lang="en-US" altLang="ru-RU" b="1" dirty="0" smtClean="0">
                <a:solidFill>
                  <a:srgbClr val="000099"/>
                </a:solidFill>
              </a:rPr>
              <a:t>: 1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rgbClr val="000099"/>
                </a:solidFill>
              </a:rPr>
              <a:t>Начало работы</a:t>
            </a:r>
            <a:endParaRPr lang="en-US" altLang="ru-RU" b="1" dirty="0" smtClean="0">
              <a:solidFill>
                <a:srgbClr val="000099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en-US" altLang="ru-RU" b="1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kk-KZ" sz="2800" dirty="0" smtClean="0"/>
              <a:t>Шаг</a:t>
            </a:r>
            <a:r>
              <a:rPr lang="en-IE" sz="2800" dirty="0" smtClean="0"/>
              <a:t> </a:t>
            </a:r>
            <a:r>
              <a:rPr lang="en-IE" sz="2800" dirty="0"/>
              <a:t>1.1: </a:t>
            </a:r>
            <a:r>
              <a:rPr lang="ru-RU" sz="2800" dirty="0" smtClean="0"/>
              <a:t>Понимание требований и задачи</a:t>
            </a:r>
            <a:endParaRPr lang="en-GB" sz="2800" dirty="0"/>
          </a:p>
          <a:p>
            <a:pPr marL="0" indent="0">
              <a:buFont typeface="Arial" pitchFamily="34" charset="0"/>
              <a:buNone/>
              <a:defRPr/>
            </a:pPr>
            <a:r>
              <a:rPr lang="kk-KZ" sz="2800" dirty="0" smtClean="0"/>
              <a:t>Шаг</a:t>
            </a:r>
            <a:r>
              <a:rPr lang="en-IE" sz="2800" dirty="0" smtClean="0"/>
              <a:t> </a:t>
            </a:r>
            <a:r>
              <a:rPr lang="en-IE" sz="2800" dirty="0"/>
              <a:t>1.2: </a:t>
            </a:r>
            <a:r>
              <a:rPr lang="ru-RU" sz="2800" dirty="0" smtClean="0"/>
              <a:t>Мобилизация основных участников</a:t>
            </a:r>
            <a:endParaRPr lang="en-GB" sz="2800" dirty="0"/>
          </a:p>
          <a:p>
            <a:pPr marL="0" indent="0">
              <a:buFont typeface="Arial" pitchFamily="34" charset="0"/>
              <a:buNone/>
              <a:defRPr/>
            </a:pPr>
            <a:r>
              <a:rPr lang="kk-KZ" sz="2800" dirty="0" smtClean="0"/>
              <a:t>Шаг</a:t>
            </a:r>
            <a:r>
              <a:rPr lang="en-IE" sz="2800" dirty="0" smtClean="0"/>
              <a:t> </a:t>
            </a:r>
            <a:r>
              <a:rPr lang="en-IE" sz="2800" dirty="0"/>
              <a:t>1.3: </a:t>
            </a:r>
            <a:r>
              <a:rPr lang="ru-RU" sz="2800" dirty="0" smtClean="0"/>
              <a:t>Планирование процесса</a:t>
            </a:r>
            <a:endParaRPr lang="en-GB" sz="2800" dirty="0"/>
          </a:p>
          <a:p>
            <a:pPr marL="0" indent="0">
              <a:buFont typeface="Arial" pitchFamily="34" charset="0"/>
              <a:buNone/>
              <a:defRPr/>
            </a:pPr>
            <a:r>
              <a:rPr lang="kk-KZ" sz="2800" dirty="0" smtClean="0"/>
              <a:t>Шаг</a:t>
            </a:r>
            <a:r>
              <a:rPr lang="en-IE" sz="2800" dirty="0" smtClean="0"/>
              <a:t> </a:t>
            </a:r>
            <a:r>
              <a:rPr lang="en-IE" sz="2800" dirty="0"/>
              <a:t>1.4: </a:t>
            </a:r>
            <a:r>
              <a:rPr lang="ru-RU" sz="2800" dirty="0" smtClean="0"/>
              <a:t>Определение и анализ заинтересованных сторон</a:t>
            </a:r>
            <a:endParaRPr lang="en-GB" sz="2800" dirty="0"/>
          </a:p>
        </p:txBody>
      </p:sp>
      <p:sp>
        <p:nvSpPr>
          <p:cNvPr id="37892" name="Номер слайда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F7F907-3C0F-41EB-8027-46711E3D41D4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5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59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720"/>
            <a:ext cx="8229600" cy="132556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3600" b="1" dirty="0" smtClean="0"/>
              <a:t>Зачем нужно планирование на сельском уровне</a:t>
            </a:r>
            <a:r>
              <a:rPr lang="en-GB" altLang="en-US" sz="3600" b="1" dirty="0" smtClean="0"/>
              <a:t>?</a:t>
            </a:r>
            <a:endParaRPr lang="bg-BG" altLang="en-US" sz="36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620" y="2147040"/>
            <a:ext cx="8229600" cy="4176464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/>
              <a:t>Реформа Президента РК «100 конкретных шагов»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GB" altLang="en-US" sz="16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1700" dirty="0" smtClean="0"/>
              <a:t>97 – </a:t>
            </a:r>
            <a:r>
              <a:rPr lang="ru-RU" sz="1700" dirty="0" smtClean="0"/>
              <a:t>Расширение возможности граждан участвовать в процессе принятия решений через развитие саморегулирования и местного самоуправления. </a:t>
            </a:r>
            <a:endParaRPr lang="en-GB" altLang="en-US" sz="17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7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1700" dirty="0" smtClean="0"/>
              <a:t> 98 - </a:t>
            </a:r>
            <a:r>
              <a:rPr lang="ru-RU" sz="1700" dirty="0" smtClean="0"/>
              <a:t> На уровне сельского округа, аула, села, поселка, города районного значения будет внедряться самостоятельный бюджет местного самоуправления. Будут внедрены механизмы, которые позволят гражданам участвовать в обсуждении проектов соответствующих бюджетов</a:t>
            </a:r>
            <a:endParaRPr lang="en-GB" altLang="en-US" sz="17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7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GB" altLang="en-US" sz="1700" dirty="0" smtClean="0"/>
              <a:t> 99 - </a:t>
            </a:r>
            <a:r>
              <a:rPr lang="ru-RU" sz="1700" dirty="0" smtClean="0"/>
              <a:t>Усиление роли общественных советов при государственных органах и </a:t>
            </a:r>
            <a:r>
              <a:rPr lang="ru-RU" sz="1700" dirty="0" err="1" smtClean="0"/>
              <a:t>акимах</a:t>
            </a:r>
            <a:r>
              <a:rPr lang="ru-RU" sz="1700" dirty="0" smtClean="0"/>
              <a:t>. Они будут обсуждать реализацию выполнения стратегических планов и программ развития территорий; бюджетов, отчетов, достижения целевых индикаторов, проектов нормативных правовых актов, затрагивающих права и свободы граждан; проектов программных документов. Закрепление статуса и полномочий общественных советов законом повысит прозрачность. </a:t>
            </a:r>
            <a:endParaRPr lang="en-GB" altLang="en-US" sz="1700" dirty="0" smtClean="0"/>
          </a:p>
        </p:txBody>
      </p:sp>
      <p:sp>
        <p:nvSpPr>
          <p:cNvPr id="25605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509785A3-282C-4FF3-86FF-46DC4A644E7B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6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0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515" y="1340768"/>
            <a:ext cx="82296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3600" b="1" dirty="0" smtClean="0"/>
              <a:t>Зачем нужно планирование на сельском уровне</a:t>
            </a:r>
            <a:r>
              <a:rPr lang="en-GB" altLang="en-US" sz="3600" b="1" dirty="0" smtClean="0"/>
              <a:t>?</a:t>
            </a:r>
            <a:endParaRPr lang="bg-BG" altLang="en-US" sz="36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338" y="2384512"/>
            <a:ext cx="8229600" cy="391703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ru-RU" altLang="en-US" sz="2000" dirty="0" smtClean="0"/>
              <a:t>Будет введен личный бюджет с 2018 года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GB" altLang="en-US" sz="20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800" dirty="0" smtClean="0"/>
              <a:t>Вовлечение граждан в процесс принятия решений по процессу использования бюджета (особенно по части капитальных инвестиций)</a:t>
            </a:r>
            <a:endParaRPr lang="en-GB" altLang="en-US" sz="18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8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800" dirty="0" smtClean="0"/>
              <a:t>Планирование бюджета должно соответствовать приоритетным областям развития сёл/округов</a:t>
            </a:r>
            <a:endParaRPr lang="en-GB" altLang="en-US" sz="18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8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800" dirty="0" smtClean="0"/>
              <a:t>Повышенные ожидания граждан – решения по бюджету должны быть приняты в соответствии с согласованным планом развития</a:t>
            </a:r>
            <a:endParaRPr lang="en-GB" altLang="en-US" sz="18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en-GB" altLang="en-US" sz="1800" dirty="0" smtClean="0"/>
          </a:p>
          <a:p>
            <a:pPr lvl="1"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altLang="en-US" sz="1800" dirty="0" smtClean="0"/>
              <a:t>Ограниченные ресурсы – должны быть использованы на широко обсуждаемые и выявленные приоритеты</a:t>
            </a:r>
            <a:endParaRPr lang="en-GB" altLang="en-US" sz="1800" dirty="0" smtClean="0"/>
          </a:p>
        </p:txBody>
      </p:sp>
      <p:sp>
        <p:nvSpPr>
          <p:cNvPr id="26629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663C464F-EF9D-4E96-8AF1-09B19FF6EE6A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7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9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86484"/>
            <a:ext cx="82296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3600" b="1" dirty="0" smtClean="0"/>
              <a:t>Зачем нужно планирование на сельском уровне</a:t>
            </a:r>
            <a:r>
              <a:rPr lang="en-GB" altLang="en-US" sz="3600" b="1" dirty="0" smtClean="0"/>
              <a:t>?</a:t>
            </a:r>
            <a:endParaRPr lang="bg-BG" altLang="en-US" sz="36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01706"/>
            <a:ext cx="8229600" cy="4194011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altLang="en-US" sz="2000" dirty="0" smtClean="0"/>
              <a:t>Вовлечение всех заинтересованных сторон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800" dirty="0" smtClean="0"/>
              <a:t>Заинтересованные стороны государственного сектора - </a:t>
            </a:r>
            <a:r>
              <a:rPr lang="ru-RU" sz="1800" dirty="0" smtClean="0"/>
              <a:t>обеспечение взаимодействием с другими уровнями планирования и поддержкой других уровней государственных и общественных институтов</a:t>
            </a:r>
            <a:endParaRPr lang="en-GB" altLang="en-US" sz="1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n-GB" altLang="en-US" sz="1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800" dirty="0" smtClean="0"/>
              <a:t>Заинтересованные стороны частного сектора</a:t>
            </a:r>
            <a:r>
              <a:rPr lang="en-GB" altLang="en-US" sz="1800" dirty="0" smtClean="0"/>
              <a:t> </a:t>
            </a:r>
            <a:r>
              <a:rPr lang="ru-RU" altLang="en-US" sz="1800" dirty="0" smtClean="0"/>
              <a:t>– </a:t>
            </a:r>
            <a:r>
              <a:rPr lang="ru-RU" sz="1800" dirty="0" smtClean="0"/>
              <a:t>внесение вклада в развитие бизнеса и развития сельского хозяйства. Правительство создает более благоприятные условия для бизнеса, в то время как предприятия создают рабочие места.</a:t>
            </a:r>
            <a:endParaRPr lang="en-GB" altLang="en-US" sz="1800" dirty="0" smtClean="0"/>
          </a:p>
          <a:p>
            <a:pPr marL="457200" lvl="1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  <a:defRPr/>
            </a:pPr>
            <a:endParaRPr lang="en-GB" altLang="en-US" sz="1800" dirty="0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ru-RU" altLang="en-US" sz="1800" dirty="0" smtClean="0"/>
              <a:t>Заинтересованные стороны гражданского сектора</a:t>
            </a:r>
            <a:r>
              <a:rPr lang="en-GB" altLang="en-US" sz="1800" dirty="0" smtClean="0"/>
              <a:t> –</a:t>
            </a:r>
            <a:r>
              <a:rPr lang="ru-RU" altLang="en-US" sz="1800" dirty="0" smtClean="0"/>
              <a:t> </a:t>
            </a:r>
            <a:r>
              <a:rPr lang="ru-RU" sz="1800" dirty="0" smtClean="0"/>
              <a:t>содействие удовлетворению потребностей уязвимых групп населения и предоставление конкретного опыт и знания . Они могут привлекать дополнительные средства .</a:t>
            </a:r>
            <a:endParaRPr lang="en-GB" altLang="en-US" sz="1800" dirty="0"/>
          </a:p>
        </p:txBody>
      </p:sp>
      <p:sp>
        <p:nvSpPr>
          <p:cNvPr id="27653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3D09E072-9870-4870-B388-32C88580C515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8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15" descr="ARGO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flag_EU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7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80728"/>
            <a:ext cx="82296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2800" b="1" dirty="0" smtClean="0"/>
              <a:t>Зачем нужно планирование на сельском уровне</a:t>
            </a:r>
            <a:r>
              <a:rPr lang="en-GB" altLang="en-US" sz="2800" b="1" dirty="0" smtClean="0"/>
              <a:t>?</a:t>
            </a:r>
            <a:endParaRPr lang="bg-BG" altLang="en-US" sz="2800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16832"/>
            <a:ext cx="8229600" cy="4407768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Clr>
                <a:schemeClr val="tx1"/>
              </a:buClr>
              <a:buNone/>
            </a:pPr>
            <a:r>
              <a:rPr lang="ru-RU" altLang="en-US" sz="2000" dirty="0" smtClean="0"/>
              <a:t>Мобилизация всех возможных источников финансирования</a:t>
            </a:r>
            <a:endParaRPr lang="en-GB" altLang="en-US" sz="20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GB" altLang="en-US" sz="2000" dirty="0" smtClean="0">
              <a:latin typeface="Arial" charset="0"/>
            </a:endParaRPr>
          </a:p>
        </p:txBody>
      </p:sp>
      <p:sp>
        <p:nvSpPr>
          <p:cNvPr id="28677" name="Номер слайда 4"/>
          <p:cNvSpPr txBox="1">
            <a:spLocks noGrp="1"/>
          </p:cNvSpPr>
          <p:nvPr/>
        </p:nvSpPr>
        <p:spPr bwMode="auto">
          <a:xfrm>
            <a:off x="3505200" y="63039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4C4B5641-6BC6-4168-942A-8BA7B5B7F6F6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ctr"/>
              <a:t>9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6" name="Схема 1"/>
          <p:cNvGraphicFramePr/>
          <p:nvPr/>
        </p:nvGraphicFramePr>
        <p:xfrm>
          <a:off x="1662112" y="2286000"/>
          <a:ext cx="5819775" cy="401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15" descr="ARGO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9957"/>
            <a:ext cx="1654696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flag_EU_blu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9957"/>
            <a:ext cx="1368152" cy="78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89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1163</Words>
  <Application>Microsoft Office PowerPoint</Application>
  <PresentationFormat>Экран (4:3)</PresentationFormat>
  <Paragraphs>240</Paragraphs>
  <Slides>28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Документ</vt:lpstr>
      <vt:lpstr>Инклюзивное сельское планирование   Введение и 1-й этап: Начало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Зачем нужно планирование на сельском уровне?</vt:lpstr>
      <vt:lpstr>Зачем нужно планирование на сельском уровне?</vt:lpstr>
      <vt:lpstr>Зачем нужно планирование на сельском уровне?</vt:lpstr>
      <vt:lpstr>Зачем нужно планирование на сельском уровне?</vt:lpstr>
      <vt:lpstr>Инклюзивное сельское планирование</vt:lpstr>
      <vt:lpstr>Презентация PowerPoint</vt:lpstr>
      <vt:lpstr>Существующие методологии по планированию на сельском уровне</vt:lpstr>
      <vt:lpstr>Подход «ЛИДЕР» в странах ЕС</vt:lpstr>
      <vt:lpstr>Планирование процесса инклюзивного планирования</vt:lpstr>
      <vt:lpstr>Структуры инклюзивного сельского планирования</vt:lpstr>
      <vt:lpstr>Презентация PowerPoint</vt:lpstr>
      <vt:lpstr> Комитет по планированию</vt:lpstr>
      <vt:lpstr> Тематические рабочие группы</vt:lpstr>
      <vt:lpstr>Мобилизация основных участников</vt:lpstr>
      <vt:lpstr>Мобилизация основных участников</vt:lpstr>
      <vt:lpstr>Заинтересованные стороны </vt:lpstr>
      <vt:lpstr>Значимость заинтересованных сторон и матрица влияний</vt:lpstr>
      <vt:lpstr>Примеры заинтересованных сторон</vt:lpstr>
      <vt:lpstr>Примеры заинтересованных сторон</vt:lpstr>
      <vt:lpstr>Примеры заинтересованных сторон</vt:lpstr>
      <vt:lpstr> Пример структуры Рабочей Группы по Экономике и Сельскому Хозяйству: </vt:lpstr>
      <vt:lpstr>Тематические рабочие группы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Rural Planning  Introduction and Stage 1: Getting Started</dc:title>
  <dc:creator>пользователь</dc:creator>
  <cp:lastModifiedBy>пользователь</cp:lastModifiedBy>
  <cp:revision>11</cp:revision>
  <dcterms:created xsi:type="dcterms:W3CDTF">2017-06-08T03:42:38Z</dcterms:created>
  <dcterms:modified xsi:type="dcterms:W3CDTF">2017-06-25T16:06:17Z</dcterms:modified>
</cp:coreProperties>
</file>