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8" r:id="rId3"/>
    <p:sldId id="273" r:id="rId4"/>
    <p:sldId id="261" r:id="rId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2042" autoAdjust="0"/>
  </p:normalViewPr>
  <p:slideViewPr>
    <p:cSldViewPr snapToGrid="0">
      <p:cViewPr varScale="1">
        <p:scale>
          <a:sx n="65" d="100"/>
          <a:sy n="65" d="100"/>
        </p:scale>
        <p:origin x="127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66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34E4564-3777-479A-94A4-1AA15440601B}" type="datetimeFigureOut">
              <a:rPr lang="ru-RU" smtClean="0"/>
              <a:t>28.06.2017</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9465BFC-2300-4799-B862-2C5728D9B2B9}" type="slidenum">
              <a:rPr lang="ru-RU" smtClean="0"/>
              <a:t>‹#›</a:t>
            </a:fld>
            <a:endParaRPr lang="ru-RU"/>
          </a:p>
        </p:txBody>
      </p:sp>
    </p:spTree>
    <p:extLst>
      <p:ext uri="{BB962C8B-B14F-4D97-AF65-F5344CB8AC3E}">
        <p14:creationId xmlns:p14="http://schemas.microsoft.com/office/powerpoint/2010/main" val="405758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Приветствую всех тех, кто сегодня в этом зале!</a:t>
            </a:r>
          </a:p>
          <a:p>
            <a:r>
              <a:rPr lang="ru-RU" sz="1200" kern="1200" dirty="0">
                <a:solidFill>
                  <a:schemeClr val="tx1"/>
                </a:solidFill>
                <a:effectLst/>
                <a:latin typeface="+mn-lt"/>
                <a:ea typeface="+mn-ea"/>
                <a:cs typeface="+mn-cs"/>
              </a:rPr>
              <a:t>От имени всей нашей команды благодарю за возможность находиться здесь.</a:t>
            </a:r>
          </a:p>
          <a:p>
            <a:r>
              <a:rPr lang="ru-RU" sz="1200" kern="1200" dirty="0">
                <a:solidFill>
                  <a:schemeClr val="tx1"/>
                </a:solidFill>
                <a:effectLst/>
                <a:latin typeface="+mn-lt"/>
                <a:ea typeface="+mn-ea"/>
                <a:cs typeface="+mn-cs"/>
              </a:rPr>
              <a:t>Меня зовут Сания, я ВП АД ТАУ в РК.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Я хочу рассказать вам сегодня о глобальном движении </a:t>
            </a:r>
            <a:r>
              <a:rPr lang="en-US" sz="1200" kern="1200" dirty="0" err="1">
                <a:solidFill>
                  <a:schemeClr val="tx1"/>
                </a:solidFill>
                <a:effectLst/>
                <a:latin typeface="+mn-lt"/>
                <a:ea typeface="+mn-ea"/>
                <a:cs typeface="+mn-cs"/>
              </a:rPr>
              <a:t>Tikkun</a:t>
            </a:r>
            <a:r>
              <a:rPr lang="en-US" sz="1200" kern="1200" dirty="0">
                <a:solidFill>
                  <a:schemeClr val="tx1"/>
                </a:solidFill>
                <a:effectLst/>
                <a:latin typeface="+mn-lt"/>
                <a:ea typeface="+mn-ea"/>
                <a:cs typeface="+mn-cs"/>
              </a:rPr>
              <a:t> Olam Makers</a:t>
            </a:r>
            <a:r>
              <a:rPr lang="ru-RU" sz="1200" kern="1200" dirty="0">
                <a:solidFill>
                  <a:schemeClr val="tx1"/>
                </a:solidFill>
                <a:effectLst/>
                <a:latin typeface="+mn-lt"/>
                <a:ea typeface="+mn-ea"/>
                <a:cs typeface="+mn-cs"/>
              </a:rPr>
              <a:t>, израильская социальная инновация, которую мы делаем впервые на постсоветском пространстве в Казахстане. С иврита </a:t>
            </a:r>
            <a:r>
              <a:rPr lang="en-US" sz="1200" kern="1200" dirty="0" err="1">
                <a:solidFill>
                  <a:schemeClr val="tx1"/>
                </a:solidFill>
                <a:effectLst/>
                <a:latin typeface="+mn-lt"/>
                <a:ea typeface="+mn-ea"/>
                <a:cs typeface="+mn-cs"/>
              </a:rPr>
              <a:t>Tikkun</a:t>
            </a:r>
            <a:r>
              <a:rPr lang="en-US" sz="1200" kern="1200" dirty="0">
                <a:solidFill>
                  <a:schemeClr val="tx1"/>
                </a:solidFill>
                <a:effectLst/>
                <a:latin typeface="+mn-lt"/>
                <a:ea typeface="+mn-ea"/>
                <a:cs typeface="+mn-cs"/>
              </a:rPr>
              <a:t> Olam</a:t>
            </a:r>
            <a:r>
              <a:rPr lang="ru-RU" sz="1200" kern="1200" dirty="0">
                <a:solidFill>
                  <a:schemeClr val="tx1"/>
                </a:solidFill>
                <a:effectLst/>
                <a:latin typeface="+mn-lt"/>
                <a:ea typeface="+mn-ea"/>
                <a:cs typeface="+mn-cs"/>
              </a:rPr>
              <a:t> дословно переводится как «исправление мира».</a:t>
            </a:r>
          </a:p>
          <a:p>
            <a:r>
              <a:rPr lang="ru-RU" sz="1200" kern="1200" dirty="0">
                <a:solidFill>
                  <a:schemeClr val="tx1"/>
                </a:solidFill>
                <a:effectLst/>
                <a:latin typeface="+mn-lt"/>
                <a:ea typeface="+mn-ea"/>
                <a:cs typeface="+mn-cs"/>
              </a:rPr>
              <a:t>Движение </a:t>
            </a:r>
            <a:r>
              <a:rPr lang="en-US" sz="1200" kern="1200" dirty="0" err="1">
                <a:solidFill>
                  <a:schemeClr val="tx1"/>
                </a:solidFill>
                <a:effectLst/>
                <a:latin typeface="+mn-lt"/>
                <a:ea typeface="+mn-ea"/>
                <a:cs typeface="+mn-cs"/>
              </a:rPr>
              <a:t>Tikkun</a:t>
            </a:r>
            <a:r>
              <a:rPr lang="en-US" sz="1200" kern="1200" dirty="0">
                <a:solidFill>
                  <a:schemeClr val="tx1"/>
                </a:solidFill>
                <a:effectLst/>
                <a:latin typeface="+mn-lt"/>
                <a:ea typeface="+mn-ea"/>
                <a:cs typeface="+mn-cs"/>
              </a:rPr>
              <a:t> Olam Makers</a:t>
            </a:r>
            <a:r>
              <a:rPr lang="ru-RU" sz="1200" kern="1200" dirty="0">
                <a:solidFill>
                  <a:schemeClr val="tx1"/>
                </a:solidFill>
                <a:effectLst/>
                <a:latin typeface="+mn-lt"/>
                <a:ea typeface="+mn-ea"/>
                <a:cs typeface="+mn-cs"/>
              </a:rPr>
              <a:t> ставит своей целью «исправить мир», внести в него гармонию.</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9465BFC-2300-4799-B862-2C5728D9B2B9}" type="slidenum">
              <a:rPr lang="ru-RU" smtClean="0"/>
              <a:t>1</a:t>
            </a:fld>
            <a:endParaRPr lang="ru-RU"/>
          </a:p>
        </p:txBody>
      </p:sp>
    </p:spTree>
    <p:extLst>
      <p:ext uri="{BB962C8B-B14F-4D97-AF65-F5344CB8AC3E}">
        <p14:creationId xmlns:p14="http://schemas.microsoft.com/office/powerpoint/2010/main" val="259724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aseline="0" dirty="0"/>
              <a:t>Тель-Авивский университет является многопрофильным вузом и находится в стране стартапов и инноваций - Израиле. </a:t>
            </a:r>
            <a:br>
              <a:rPr lang="ru-RU" sz="1200" baseline="0" dirty="0"/>
            </a:br>
            <a:r>
              <a:rPr lang="ru-RU" sz="1200" baseline="0" dirty="0"/>
              <a:t>Подобные Ассоциации есть во многих странах мира, и в прошлом году мы появились в Казахстане.</a:t>
            </a:r>
          </a:p>
          <a:p>
            <a:pPr marL="0" marR="0" lvl="0" indent="0" algn="l" defTabSz="914400" rtl="0" eaLnBrk="1" fontAlgn="auto" latinLnBrk="0" hangingPunct="1">
              <a:lnSpc>
                <a:spcPct val="100000"/>
              </a:lnSpc>
              <a:spcBef>
                <a:spcPts val="0"/>
              </a:spcBef>
              <a:spcAft>
                <a:spcPts val="0"/>
              </a:spcAft>
              <a:buClrTx/>
              <a:buSzTx/>
              <a:buFontTx/>
              <a:buNone/>
              <a:tabLst/>
              <a:defRPr/>
            </a:pPr>
            <a:br>
              <a:rPr lang="ru-RU" sz="1200" baseline="0" dirty="0"/>
            </a:br>
            <a:r>
              <a:rPr lang="ru-RU" sz="1200" dirty="0"/>
              <a:t>Миссия Ассоциации в РК – содействие развитию предпринимательского образования и инноваций через передовой опыт Израиля. Одна из социальных инноваций</a:t>
            </a:r>
            <a:r>
              <a:rPr lang="ru-RU" sz="1200" baseline="0" dirty="0"/>
              <a:t> Мейкатон ТОМ.</a:t>
            </a:r>
            <a:endParaRPr lang="ru-RU" sz="1200" dirty="0"/>
          </a:p>
          <a:p>
            <a:endParaRPr lang="ru-RU" dirty="0"/>
          </a:p>
        </p:txBody>
      </p:sp>
      <p:sp>
        <p:nvSpPr>
          <p:cNvPr id="4" name="Номер слайда 3"/>
          <p:cNvSpPr>
            <a:spLocks noGrp="1"/>
          </p:cNvSpPr>
          <p:nvPr>
            <p:ph type="sldNum" sz="quarter" idx="10"/>
          </p:nvPr>
        </p:nvSpPr>
        <p:spPr/>
        <p:txBody>
          <a:bodyPr/>
          <a:lstStyle/>
          <a:p>
            <a:fld id="{C9465BFC-2300-4799-B862-2C5728D9B2B9}" type="slidenum">
              <a:rPr lang="ru-RU" smtClean="0"/>
              <a:t>2</a:t>
            </a:fld>
            <a:endParaRPr lang="ru-RU"/>
          </a:p>
        </p:txBody>
      </p:sp>
    </p:spTree>
    <p:extLst>
      <p:ext uri="{BB962C8B-B14F-4D97-AF65-F5344CB8AC3E}">
        <p14:creationId xmlns:p14="http://schemas.microsoft.com/office/powerpoint/2010/main" val="218991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Государство, как большая и сильная машина фокусируется на том, чтобы решить вопросы широкого спектра, в 2015 году Казахстан ратифицировал Конвенция о правах инвалидов. С тех пор в стране ведется масштабная работа по формированию доступной среды для лиц с ограниченными возможностями. Вносятся изменения и дополнения в законодательные акты,  буквально недавно </a:t>
            </a:r>
            <a:r>
              <a:rPr lang="ru-RU" sz="1200" b="0" i="0" kern="1200" dirty="0">
                <a:solidFill>
                  <a:schemeClr val="tx1"/>
                </a:solidFill>
                <a:effectLst/>
                <a:latin typeface="+mn-lt"/>
                <a:ea typeface="+mn-ea"/>
                <a:cs typeface="+mn-cs"/>
              </a:rPr>
              <a:t>37 инвалидов стали советниками </a:t>
            </a:r>
            <a:r>
              <a:rPr lang="ru-RU" sz="1200" b="0" i="0" kern="1200" dirty="0" err="1">
                <a:solidFill>
                  <a:schemeClr val="tx1"/>
                </a:solidFill>
                <a:effectLst/>
                <a:latin typeface="+mn-lt"/>
                <a:ea typeface="+mn-ea"/>
                <a:cs typeface="+mn-cs"/>
              </a:rPr>
              <a:t>акимов</a:t>
            </a:r>
            <a:r>
              <a:rPr lang="ru-RU" sz="1200" b="0" i="0" kern="1200" dirty="0">
                <a:solidFill>
                  <a:schemeClr val="tx1"/>
                </a:solidFill>
                <a:effectLst/>
                <a:latin typeface="+mn-lt"/>
                <a:ea typeface="+mn-ea"/>
                <a:cs typeface="+mn-cs"/>
              </a:rPr>
              <a:t> в Казахстане</a:t>
            </a:r>
            <a:r>
              <a:rPr lang="ru-RU" sz="1200" b="0" kern="1200" dirty="0">
                <a:solidFill>
                  <a:schemeClr val="tx1"/>
                </a:solidFill>
                <a:effectLst/>
                <a:latin typeface="+mn-lt"/>
                <a:ea typeface="+mn-ea"/>
                <a:cs typeface="+mn-cs"/>
              </a:rPr>
              <a:t>. Конечно, не все делается быстро и сиюминутно, есть проблемы, есть проволочки, но это жизнь, и жить мы хотим здесь и сейчас, в </a:t>
            </a:r>
            <a:r>
              <a:rPr lang="ru-RU" sz="1200" kern="1200" dirty="0">
                <a:solidFill>
                  <a:schemeClr val="tx1"/>
                </a:solidFill>
                <a:effectLst/>
                <a:latin typeface="+mn-lt"/>
                <a:ea typeface="+mn-ea"/>
                <a:cs typeface="+mn-cs"/>
              </a:rPr>
              <a:t>равных условиях, с равными возможностями.</a:t>
            </a:r>
          </a:p>
          <a:p>
            <a:r>
              <a:rPr lang="ru-RU" sz="1200" kern="1200" dirty="0">
                <a:solidFill>
                  <a:schemeClr val="tx1"/>
                </a:solidFill>
                <a:effectLst/>
                <a:latin typeface="+mn-lt"/>
                <a:ea typeface="+mn-ea"/>
                <a:cs typeface="+mn-cs"/>
              </a:rPr>
              <a:t>Можно сколько угодно брюзжать и ругать действительность, потому что где-то пандус не поставили, а можно свою энергию направить в положительное русло.</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«По вашему мнению, с каким проблемами сталкиваются люди с ограниченными возможностями в вашей стране?»</a:t>
            </a:r>
          </a:p>
          <a:p>
            <a:r>
              <a:rPr lang="ru-RU" sz="1200" kern="1200" dirty="0">
                <a:solidFill>
                  <a:schemeClr val="tx1"/>
                </a:solidFill>
                <a:effectLst/>
                <a:latin typeface="+mn-lt"/>
                <a:ea typeface="+mn-ea"/>
                <a:cs typeface="+mn-cs"/>
              </a:rPr>
              <a:t>Я уверена, что первое что пришло вам на ум – это пандусы, инвалидные коляски и большая часть связана с внешней средой. Но мало кто из нас подозревает, что в зависимости от вида ограничения, проблем бытовых - огромное множество. Мало кто из нас знает, что при </a:t>
            </a:r>
            <a:r>
              <a:rPr lang="ru-RU" sz="1200" kern="1200" dirty="0" err="1">
                <a:solidFill>
                  <a:schemeClr val="tx1"/>
                </a:solidFill>
                <a:effectLst/>
                <a:latin typeface="+mn-lt"/>
                <a:ea typeface="+mn-ea"/>
                <a:cs typeface="+mn-cs"/>
              </a:rPr>
              <a:t>дцп</a:t>
            </a:r>
            <a:r>
              <a:rPr lang="ru-RU" sz="1200" kern="1200" dirty="0">
                <a:solidFill>
                  <a:schemeClr val="tx1"/>
                </a:solidFill>
                <a:effectLst/>
                <a:latin typeface="+mn-lt"/>
                <a:ea typeface="+mn-ea"/>
                <a:cs typeface="+mn-cs"/>
              </a:rPr>
              <a:t> сложно зашнуровать ботинки, или застегнуть пуговицу, что с подлокотника инвалидной коляски, там, где располагается джойстик управления, выпадает рука, что передвигаясь на двух костылях ты не можешь нести стакан воды, потому что вода разливается... Мало кто из нас представляет, что ребенок, проходящий реабилитацию, все же остается ребенком и ему намного интересней и веселее делать физические упражнения с элементами компьютерной игры.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Человеку важно быть полезным, вне зависимости от его возможностей важно быть значимым, полезным, занятым и жить в социуме.</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Если государство делает все, что может в рамках своих возможностей и полномочий, то</a:t>
            </a:r>
            <a:r>
              <a:rPr lang="ru-RU" sz="1200" kern="1200" baseline="0" dirty="0">
                <a:solidFill>
                  <a:schemeClr val="tx1"/>
                </a:solidFill>
                <a:effectLst/>
                <a:latin typeface="+mn-lt"/>
                <a:ea typeface="+mn-ea"/>
                <a:cs typeface="+mn-cs"/>
              </a:rPr>
              <a:t> что же делает общество?</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А что может сделать каждый, из нас, как активный гражданин своей страны, которые хочет сделать мир лучше?</a:t>
            </a:r>
          </a:p>
          <a:p>
            <a:endParaRPr lang="ru-RU" dirty="0"/>
          </a:p>
        </p:txBody>
      </p:sp>
      <p:sp>
        <p:nvSpPr>
          <p:cNvPr id="4" name="Номер слайда 3"/>
          <p:cNvSpPr>
            <a:spLocks noGrp="1"/>
          </p:cNvSpPr>
          <p:nvPr>
            <p:ph type="sldNum" sz="quarter" idx="10"/>
          </p:nvPr>
        </p:nvSpPr>
        <p:spPr/>
        <p:txBody>
          <a:bodyPr/>
          <a:lstStyle/>
          <a:p>
            <a:fld id="{C9465BFC-2300-4799-B862-2C5728D9B2B9}" type="slidenum">
              <a:rPr lang="ru-RU" smtClean="0"/>
              <a:t>3</a:t>
            </a:fld>
            <a:endParaRPr lang="ru-RU"/>
          </a:p>
        </p:txBody>
      </p:sp>
    </p:spTree>
    <p:extLst>
      <p:ext uri="{BB962C8B-B14F-4D97-AF65-F5344CB8AC3E}">
        <p14:creationId xmlns:p14="http://schemas.microsoft.com/office/powerpoint/2010/main" val="191963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Около полутора</a:t>
            </a:r>
            <a:r>
              <a:rPr lang="ru-RU" sz="1200" kern="1200" baseline="0" dirty="0">
                <a:solidFill>
                  <a:schemeClr val="tx1"/>
                </a:solidFill>
                <a:effectLst/>
                <a:latin typeface="+mn-lt"/>
                <a:ea typeface="+mn-ea"/>
                <a:cs typeface="+mn-cs"/>
              </a:rPr>
              <a:t> тысячи </a:t>
            </a:r>
            <a:r>
              <a:rPr lang="ru-RU" sz="1200" kern="1200" dirty="0" err="1">
                <a:solidFill>
                  <a:schemeClr val="tx1"/>
                </a:solidFill>
                <a:effectLst/>
                <a:latin typeface="+mn-lt"/>
                <a:ea typeface="+mn-ea"/>
                <a:cs typeface="+mn-cs"/>
              </a:rPr>
              <a:t>мейкеров</a:t>
            </a:r>
            <a:r>
              <a:rPr lang="ru-RU" sz="1200" kern="1200" dirty="0">
                <a:solidFill>
                  <a:schemeClr val="tx1"/>
                </a:solidFill>
                <a:effectLst/>
                <a:latin typeface="+mn-lt"/>
                <a:ea typeface="+mn-ea"/>
                <a:cs typeface="+mn-cs"/>
              </a:rPr>
              <a:t> уже приняли участие и уже создано 152 прототипа,</a:t>
            </a:r>
            <a:r>
              <a:rPr lang="ru-RU" sz="1200" kern="1200" baseline="0" dirty="0">
                <a:solidFill>
                  <a:schemeClr val="tx1"/>
                </a:solidFill>
                <a:effectLst/>
                <a:latin typeface="+mn-lt"/>
                <a:ea typeface="+mn-ea"/>
                <a:cs typeface="+mn-cs"/>
              </a:rPr>
              <a:t> которые доступны на открытой площадке</a:t>
            </a:r>
            <a:r>
              <a:rPr lang="en-US" sz="1200" kern="1200" baseline="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9465BFC-2300-4799-B862-2C5728D9B2B9}" type="slidenum">
              <a:rPr lang="ru-RU" smtClean="0"/>
              <a:t>4</a:t>
            </a:fld>
            <a:endParaRPr lang="ru-RU"/>
          </a:p>
        </p:txBody>
      </p:sp>
    </p:spTree>
    <p:extLst>
      <p:ext uri="{BB962C8B-B14F-4D97-AF65-F5344CB8AC3E}">
        <p14:creationId xmlns:p14="http://schemas.microsoft.com/office/powerpoint/2010/main" val="180941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5015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2769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289355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262629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1029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1510123-1F5D-48C8-8411-05EB49C536FD}" type="datetimeFigureOut">
              <a:rPr lang="ru-RU" smtClean="0"/>
              <a:t>28.06.2017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10155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1510123-1F5D-48C8-8411-05EB49C536FD}" type="datetimeFigureOut">
              <a:rPr lang="ru-RU" smtClean="0"/>
              <a:t>28.06.2017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344235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1510123-1F5D-48C8-8411-05EB49C536FD}" type="datetimeFigureOut">
              <a:rPr lang="ru-RU" smtClean="0"/>
              <a:t>28.06.2017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122090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510123-1F5D-48C8-8411-05EB49C536FD}" type="datetimeFigureOut">
              <a:rPr lang="ru-RU" smtClean="0"/>
              <a:t>28.06.2017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391693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1510123-1F5D-48C8-8411-05EB49C536FD}" type="datetimeFigureOut">
              <a:rPr lang="ru-RU" smtClean="0"/>
              <a:t>28.06.2017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238416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1510123-1F5D-48C8-8411-05EB49C536FD}" type="datetimeFigureOut">
              <a:rPr lang="ru-RU" smtClean="0"/>
              <a:t>28.06.2017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93BDE7-AE3A-484D-8EAB-1CFA8D8D84A3}" type="slidenum">
              <a:rPr lang="ru-RU" smtClean="0"/>
              <a:t>‹#›</a:t>
            </a:fld>
            <a:endParaRPr lang="ru-RU"/>
          </a:p>
        </p:txBody>
      </p:sp>
    </p:spTree>
    <p:extLst>
      <p:ext uri="{BB962C8B-B14F-4D97-AF65-F5344CB8AC3E}">
        <p14:creationId xmlns:p14="http://schemas.microsoft.com/office/powerpoint/2010/main" val="325011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10123-1F5D-48C8-8411-05EB49C536FD}" type="datetimeFigureOut">
              <a:rPr lang="ru-RU" smtClean="0"/>
              <a:t>28.06.2017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3BDE7-AE3A-484D-8EAB-1CFA8D8D84A3}" type="slidenum">
              <a:rPr lang="ru-RU" smtClean="0"/>
              <a:t>‹#›</a:t>
            </a:fld>
            <a:endParaRPr lang="ru-RU"/>
          </a:p>
        </p:txBody>
      </p:sp>
    </p:spTree>
    <p:extLst>
      <p:ext uri="{BB962C8B-B14F-4D97-AF65-F5344CB8AC3E}">
        <p14:creationId xmlns:p14="http://schemas.microsoft.com/office/powerpoint/2010/main" val="36830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697854"/>
            <a:ext cx="9376287" cy="6160146"/>
            <a:chOff x="0" y="879722"/>
            <a:chExt cx="8159744" cy="5171946"/>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9272" t="11112" r="20791" b="8041"/>
            <a:stretch/>
          </p:blipFill>
          <p:spPr>
            <a:xfrm>
              <a:off x="0" y="879722"/>
              <a:ext cx="7957596" cy="5171946"/>
            </a:xfrm>
            <a:prstGeom prst="rect">
              <a:avLst/>
            </a:prstGeom>
          </p:spPr>
        </p:pic>
        <p:sp>
          <p:nvSpPr>
            <p:cNvPr id="7" name="Прямоугольник 6"/>
            <p:cNvSpPr/>
            <p:nvPr/>
          </p:nvSpPr>
          <p:spPr>
            <a:xfrm>
              <a:off x="274319" y="2333268"/>
              <a:ext cx="2277687" cy="74727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026" name="Picture 2" descr="https://static.wixstatic.com/media/c6566f_3d177835a3dc453a96675021fca481c7~mv2.png/v1/fill/w_178,h_99,al_c,usm_0.66_1.00_0.01/c6566f_3d177835a3dc453a96675021fca481c7~m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63" y="2305352"/>
              <a:ext cx="1089877" cy="60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wixstatic.com/media/c6566f_907173cf707f4b2c8d0351cd83b7e8c1~mv2_d_3840_2400_s_4_2.png/v1/fill/w_226,h_80,al_c,usm_0.66_1.00_0.01/c6566f_907173cf707f4b2c8d0351cd83b7e8c1~mv2_d_3840_2400_s_4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527" y="2333268"/>
              <a:ext cx="1712423" cy="606167"/>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https://static.wixstatic.com/media/c6566f_c6268bfb68c048e79a748c9f6aef7367~mv2.jpg/v1/fill/w_113,h_110,al_c,q_80,usm_0.66_1.00_0.01/c6566f_c6268bfb68c048e79a748c9f6aef7367~mv2.webp"/>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4290" y="2284818"/>
              <a:ext cx="829677" cy="682533"/>
            </a:xfrm>
            <a:prstGeom prst="rect">
              <a:avLst/>
            </a:prstGeom>
          </p:spPr>
        </p:pic>
        <p:sp>
          <p:nvSpPr>
            <p:cNvPr id="13" name="Прямоугольник 12"/>
            <p:cNvSpPr/>
            <p:nvPr/>
          </p:nvSpPr>
          <p:spPr>
            <a:xfrm>
              <a:off x="4436225" y="912972"/>
              <a:ext cx="883920" cy="799449"/>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6" name="Прямоугольник 15"/>
            <p:cNvSpPr/>
            <p:nvPr/>
          </p:nvSpPr>
          <p:spPr>
            <a:xfrm>
              <a:off x="5071410" y="1550075"/>
              <a:ext cx="2871717" cy="2170957"/>
            </a:xfrm>
            <a:prstGeom prst="rect">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8" name="TextBox 17"/>
            <p:cNvSpPr txBox="1"/>
            <p:nvPr/>
          </p:nvSpPr>
          <p:spPr>
            <a:xfrm>
              <a:off x="4488796" y="986669"/>
              <a:ext cx="789705" cy="707886"/>
            </a:xfrm>
            <a:prstGeom prst="rect">
              <a:avLst/>
            </a:prstGeom>
            <a:noFill/>
          </p:spPr>
          <p:txBody>
            <a:bodyPr wrap="square" rtlCol="0">
              <a:spAutoFit/>
            </a:bodyPr>
            <a:lstStyle/>
            <a:p>
              <a:pPr algn="ctr"/>
              <a:r>
                <a:rPr lang="en-US" sz="2000" b="1" dirty="0"/>
                <a:t>16-18</a:t>
              </a:r>
              <a:r>
                <a:rPr lang="kk-KZ" sz="2000" b="1" dirty="0"/>
                <a:t> </a:t>
              </a:r>
            </a:p>
            <a:p>
              <a:pPr algn="ctr"/>
              <a:r>
                <a:rPr lang="kk-KZ" sz="2000" b="1" dirty="0"/>
                <a:t>июня</a:t>
              </a:r>
              <a:endParaRPr lang="ru-RU" sz="2000" b="1" dirty="0"/>
            </a:p>
          </p:txBody>
        </p:sp>
        <p:sp>
          <p:nvSpPr>
            <p:cNvPr id="6" name="TextBox 5"/>
            <p:cNvSpPr txBox="1"/>
            <p:nvPr/>
          </p:nvSpPr>
          <p:spPr>
            <a:xfrm>
              <a:off x="4884529" y="2192078"/>
              <a:ext cx="3275215" cy="1007774"/>
            </a:xfrm>
            <a:prstGeom prst="rect">
              <a:avLst/>
            </a:prstGeom>
            <a:noFill/>
          </p:spPr>
          <p:txBody>
            <a:bodyPr wrap="square" rtlCol="0">
              <a:spAutoFit/>
            </a:bodyPr>
            <a:lstStyle/>
            <a:p>
              <a:pPr algn="ctr"/>
              <a:r>
                <a:rPr lang="en-US" sz="3600" b="1" dirty="0"/>
                <a:t>TOM</a:t>
              </a:r>
              <a:r>
                <a:rPr lang="ru-RU" sz="3600" b="1" dirty="0"/>
                <a:t>: </a:t>
              </a:r>
              <a:r>
                <a:rPr lang="kk-KZ" sz="3600" b="1" dirty="0"/>
                <a:t>Казахстан</a:t>
              </a:r>
              <a:r>
                <a:rPr lang="en-US" sz="3600" b="1" dirty="0"/>
                <a:t> </a:t>
              </a:r>
            </a:p>
            <a:p>
              <a:pPr algn="ctr"/>
              <a:r>
                <a:rPr lang="en-US" sz="3600" b="1" dirty="0"/>
                <a:t>2017</a:t>
              </a:r>
              <a:endParaRPr lang="ru-RU" sz="3600" b="1" dirty="0"/>
            </a:p>
          </p:txBody>
        </p:sp>
      </p:grpSp>
      <p:pic>
        <p:nvPicPr>
          <p:cNvPr id="2050" name="Picture 2" descr="https://static.wixstatic.com/media/c6566f_051e07ae818d495ebccd0b733d7b1f84~mv2.png/v1/fill/w_720,h_450,al_c,usm_0.66_1.00_0.01/c6566f_051e07ae818d495ebccd0b733d7b1f84~mv2.png"/>
          <p:cNvPicPr>
            <a:picLocks noChangeAspect="1" noChangeArrowheads="1"/>
          </p:cNvPicPr>
          <p:nvPr/>
        </p:nvPicPr>
        <p:blipFill rotWithShape="1">
          <a:blip r:embed="rId7">
            <a:extLst>
              <a:ext uri="{28A0092B-C50C-407E-A947-70E740481C1C}">
                <a14:useLocalDpi xmlns:a14="http://schemas.microsoft.com/office/drawing/2010/main" val="0"/>
              </a:ext>
            </a:extLst>
          </a:blip>
          <a:srcRect l="6346" t="10344" r="5429" b="22724"/>
          <a:stretch/>
        </p:blipFill>
        <p:spPr bwMode="auto">
          <a:xfrm>
            <a:off x="255941" y="522877"/>
            <a:ext cx="3748346" cy="177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9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20912" t="9091" r="45149"/>
          <a:stretch/>
        </p:blipFill>
        <p:spPr>
          <a:xfrm flipH="1">
            <a:off x="0" y="10"/>
            <a:ext cx="9143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06" y="457200"/>
            <a:ext cx="3748768" cy="2081966"/>
          </a:xfrm>
          <a:prstGeom prst="rect">
            <a:avLst/>
          </a:prstGeom>
        </p:spPr>
      </p:pic>
      <p:sp>
        <p:nvSpPr>
          <p:cNvPr id="19" name="TextBox 18"/>
          <p:cNvSpPr txBox="1"/>
          <p:nvPr/>
        </p:nvSpPr>
        <p:spPr>
          <a:xfrm>
            <a:off x="418179" y="3250693"/>
            <a:ext cx="3949622" cy="1631216"/>
          </a:xfrm>
          <a:prstGeom prst="rect">
            <a:avLst/>
          </a:prstGeom>
          <a:noFill/>
        </p:spPr>
        <p:txBody>
          <a:bodyPr wrap="square" rtlCol="0">
            <a:spAutoFit/>
          </a:bodyPr>
          <a:lstStyle/>
          <a:p>
            <a:r>
              <a:rPr lang="ru-RU" sz="2000" dirty="0"/>
              <a:t>Миссия Ассоциации в Казахстане – содействие развитию предпринимательского образования и инноваций через передовой опыт Израиля.</a:t>
            </a:r>
          </a:p>
        </p:txBody>
      </p:sp>
    </p:spTree>
    <p:extLst>
      <p:ext uri="{BB962C8B-B14F-4D97-AF65-F5344CB8AC3E}">
        <p14:creationId xmlns:p14="http://schemas.microsoft.com/office/powerpoint/2010/main" val="256848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Картинки по запросу человечки для презентации инвалид кресло"/>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0013" y="2569420"/>
            <a:ext cx="1282157" cy="1302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Картинки по запросу человечки для презентации мастера"/>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64550" y="2517570"/>
            <a:ext cx="1126490" cy="1324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Рисунок 5" descr="Добавить"/>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90875" y="2931532"/>
            <a:ext cx="685800" cy="685800"/>
          </a:xfrm>
          <a:prstGeom prst="rect">
            <a:avLst/>
          </a:prstGeom>
        </p:spPr>
      </p:pic>
      <p:pic>
        <p:nvPicPr>
          <p:cNvPr id="11" name="Рисунок 10" descr="Пауза"/>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066791" y="2963148"/>
            <a:ext cx="685800" cy="685800"/>
          </a:xfrm>
          <a:prstGeom prst="rect">
            <a:avLst/>
          </a:prstGeom>
        </p:spPr>
      </p:pic>
      <p:sp>
        <p:nvSpPr>
          <p:cNvPr id="23" name="TextBox 22"/>
          <p:cNvSpPr txBox="1"/>
          <p:nvPr/>
        </p:nvSpPr>
        <p:spPr>
          <a:xfrm>
            <a:off x="3862223" y="4148260"/>
            <a:ext cx="1435581" cy="300082"/>
          </a:xfrm>
          <a:prstGeom prst="rect">
            <a:avLst/>
          </a:prstGeom>
          <a:noFill/>
        </p:spPr>
        <p:txBody>
          <a:bodyPr wrap="square" rtlCol="0">
            <a:spAutoFit/>
          </a:bodyPr>
          <a:lstStyle/>
          <a:p>
            <a:endParaRPr lang="ru-RU" sz="1350" dirty="0"/>
          </a:p>
        </p:txBody>
      </p:sp>
      <p:sp>
        <p:nvSpPr>
          <p:cNvPr id="25" name="Прямоугольник: скругленные углы 24"/>
          <p:cNvSpPr/>
          <p:nvPr/>
        </p:nvSpPr>
        <p:spPr>
          <a:xfrm>
            <a:off x="326637" y="4257618"/>
            <a:ext cx="6075825" cy="2249901"/>
          </a:xfrm>
          <a:prstGeom prst="roundRect">
            <a:avLst>
              <a:gd name="adj" fmla="val 5293"/>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effectLst>
                  <a:outerShdw blurRad="38100" dist="38100" dir="2700000" algn="tl">
                    <a:srgbClr val="000000">
                      <a:alpha val="43137"/>
                    </a:srgbClr>
                  </a:outerShdw>
                </a:effectLst>
              </a:rPr>
              <a:t>ЧТО ТАКОЕ ТОМ?</a:t>
            </a:r>
          </a:p>
          <a:p>
            <a:pPr algn="ctr"/>
            <a:r>
              <a:rPr lang="ru-RU" b="1" dirty="0">
                <a:effectLst>
                  <a:outerShdw blurRad="38100" dist="38100" dir="2700000" algn="tl">
                    <a:srgbClr val="000000">
                      <a:alpha val="43137"/>
                    </a:srgbClr>
                  </a:outerShdw>
                </a:effectLst>
              </a:rPr>
              <a:t>это 72-часовой марафон, где </a:t>
            </a:r>
            <a:r>
              <a:rPr lang="ru-RU" b="1" u="sng" dirty="0">
                <a:effectLst>
                  <a:outerShdw blurRad="38100" dist="38100" dir="2700000" algn="tl">
                    <a:srgbClr val="000000">
                      <a:alpha val="43137"/>
                    </a:srgbClr>
                  </a:outerShdw>
                </a:effectLst>
                <a:latin typeface="Arial Black" panose="020B0A04020102020204" pitchFamily="34" charset="0"/>
              </a:rPr>
              <a:t>makers</a:t>
            </a:r>
            <a:r>
              <a:rPr lang="ru-RU" b="1" dirty="0">
                <a:effectLst>
                  <a:outerShdw blurRad="38100" dist="38100" dir="2700000" algn="tl">
                    <a:srgbClr val="000000">
                      <a:alpha val="43137"/>
                    </a:srgbClr>
                  </a:outerShdw>
                </a:effectLst>
              </a:rPr>
              <a:t> (мейкеры - изобретатели, разработчики, инженеры, новаторы и т.д.») совместно с </a:t>
            </a:r>
            <a:r>
              <a:rPr lang="ru-RU" b="1" u="sng" dirty="0">
                <a:effectLst>
                  <a:outerShdw blurRad="38100" dist="38100" dir="2700000" algn="tl">
                    <a:srgbClr val="000000">
                      <a:alpha val="43137"/>
                    </a:srgbClr>
                  </a:outerShdw>
                </a:effectLst>
                <a:latin typeface="Arial Black" panose="020B0A04020102020204" pitchFamily="34" charset="0"/>
              </a:rPr>
              <a:t>need-knowers</a:t>
            </a:r>
            <a:r>
              <a:rPr lang="ru-RU" b="1" dirty="0">
                <a:effectLst>
                  <a:outerShdw blurRad="38100" dist="38100" dir="2700000" algn="tl">
                    <a:srgbClr val="000000">
                      <a:alpha val="43137"/>
                    </a:srgbClr>
                  </a:outerShdw>
                </a:effectLst>
              </a:rPr>
              <a:t> (нид ноуэры -людьми с ограниченными возможностями) создают прототипы, направленные на адаптацию людей с ограниченными </a:t>
            </a:r>
            <a:r>
              <a:rPr lang="ru-RU" b="1" dirty="0" err="1">
                <a:effectLst>
                  <a:outerShdw blurRad="38100" dist="38100" dir="2700000" algn="tl">
                    <a:srgbClr val="000000">
                      <a:alpha val="43137"/>
                    </a:srgbClr>
                  </a:outerShdw>
                </a:effectLst>
              </a:rPr>
              <a:t>возмжностями</a:t>
            </a:r>
            <a:r>
              <a:rPr lang="ru-RU" b="1" dirty="0">
                <a:effectLst>
                  <a:outerShdw blurRad="38100" dist="38100" dir="2700000" algn="tl">
                    <a:srgbClr val="000000">
                      <a:alpha val="43137"/>
                    </a:srgbClr>
                  </a:outerShdw>
                </a:effectLst>
              </a:rPr>
              <a:t> в обществе и на организацию их полноценной жизни.</a:t>
            </a:r>
          </a:p>
        </p:txBody>
      </p:sp>
      <p:cxnSp>
        <p:nvCxnSpPr>
          <p:cNvPr id="32" name="Прямая соединительная линия 31"/>
          <p:cNvCxnSpPr/>
          <p:nvPr/>
        </p:nvCxnSpPr>
        <p:spPr>
          <a:xfrm>
            <a:off x="0" y="1357057"/>
            <a:ext cx="9144000" cy="0"/>
          </a:xfrm>
          <a:prstGeom prst="line">
            <a:avLst/>
          </a:prstGeom>
          <a:ln w="28575">
            <a:solidFill>
              <a:srgbClr val="92D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0" y="6571021"/>
            <a:ext cx="9144000" cy="0"/>
          </a:xfrm>
          <a:prstGeom prst="line">
            <a:avLst/>
          </a:prstGeom>
          <a:ln w="28575">
            <a:solidFill>
              <a:srgbClr val="92D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Выноска: стрелка вверх 39"/>
          <p:cNvSpPr/>
          <p:nvPr/>
        </p:nvSpPr>
        <p:spPr>
          <a:xfrm>
            <a:off x="6495225" y="4143235"/>
            <a:ext cx="2268307" cy="1728199"/>
          </a:xfrm>
          <a:prstGeom prst="upArrowCallout">
            <a:avLst>
              <a:gd name="adj1" fmla="val 14759"/>
              <a:gd name="adj2" fmla="val 16466"/>
              <a:gd name="adj3" fmla="val 25000"/>
              <a:gd name="adj4" fmla="val 6497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159 изобретений было сделано на мейкатонах ТОМ</a:t>
            </a:r>
          </a:p>
        </p:txBody>
      </p:sp>
      <p:sp>
        <p:nvSpPr>
          <p:cNvPr id="41" name="Выноска: изогнутая линия с чертой 40"/>
          <p:cNvSpPr/>
          <p:nvPr/>
        </p:nvSpPr>
        <p:spPr>
          <a:xfrm>
            <a:off x="5066791" y="1483734"/>
            <a:ext cx="3190732" cy="1094019"/>
          </a:xfrm>
          <a:prstGeom prst="accentCallout2">
            <a:avLst>
              <a:gd name="adj1" fmla="val 18750"/>
              <a:gd name="adj2" fmla="val -8333"/>
              <a:gd name="adj3" fmla="val 18750"/>
              <a:gd name="adj4" fmla="val -16667"/>
              <a:gd name="adj5" fmla="val 92412"/>
              <a:gd name="adj6" fmla="val -3064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1504 мейкера из </a:t>
            </a:r>
            <a:br>
              <a:rPr lang="ru-RU" sz="2000" b="1" dirty="0">
                <a:solidFill>
                  <a:schemeClr val="tx1"/>
                </a:solidFill>
              </a:rPr>
            </a:br>
            <a:r>
              <a:rPr lang="ru-RU" sz="2000" b="1" dirty="0">
                <a:solidFill>
                  <a:schemeClr val="tx1"/>
                </a:solidFill>
              </a:rPr>
              <a:t>9 стран приняли участия в мейкатонах ТОМ</a:t>
            </a:r>
          </a:p>
        </p:txBody>
      </p:sp>
      <p:sp>
        <p:nvSpPr>
          <p:cNvPr id="2" name="Заголовок 1"/>
          <p:cNvSpPr>
            <a:spLocks noGrp="1"/>
          </p:cNvSpPr>
          <p:nvPr>
            <p:ph type="title"/>
          </p:nvPr>
        </p:nvSpPr>
        <p:spPr>
          <a:xfrm>
            <a:off x="2309500" y="350569"/>
            <a:ext cx="6454032" cy="766958"/>
          </a:xfrm>
        </p:spPr>
        <p:txBody>
          <a:bodyPr>
            <a:normAutofit fontScale="90000"/>
          </a:bodyPr>
          <a:lstStyle/>
          <a:p>
            <a:r>
              <a:rPr lang="ru-RU" dirty="0"/>
              <a:t>МЕЙКАТОН ТОМ для людей с ограниченными возможностями</a:t>
            </a:r>
          </a:p>
        </p:txBody>
      </p:sp>
      <p:pic>
        <p:nvPicPr>
          <p:cNvPr id="24" name="Picture 4" descr="Картинки по запросу Tikun Olam Makers"/>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80873" y="274841"/>
            <a:ext cx="1717515" cy="96402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10" cstate="email">
            <a:extLst>
              <a:ext uri="{28A0092B-C50C-407E-A947-70E740481C1C}">
                <a14:useLocalDpi xmlns:a14="http://schemas.microsoft.com/office/drawing/2010/main"/>
              </a:ext>
            </a:extLst>
          </a:blip>
          <a:srcRect l="20745" r="9977" b="33619"/>
          <a:stretch/>
        </p:blipFill>
        <p:spPr>
          <a:xfrm>
            <a:off x="6519535" y="2512549"/>
            <a:ext cx="2268308" cy="1530286"/>
          </a:xfrm>
          <a:prstGeom prst="rect">
            <a:avLst/>
          </a:prstGeom>
        </p:spPr>
      </p:pic>
      <p:sp>
        <p:nvSpPr>
          <p:cNvPr id="15" name="Прямоугольник 14"/>
          <p:cNvSpPr/>
          <p:nvPr/>
        </p:nvSpPr>
        <p:spPr>
          <a:xfrm>
            <a:off x="6495224" y="6014338"/>
            <a:ext cx="2662007" cy="493181"/>
          </a:xfrm>
          <a:prstGeom prst="rect">
            <a:avLst/>
          </a:prstGeom>
          <a:solidFill>
            <a:schemeClr val="accent1">
              <a:alpha val="56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b="1" dirty="0">
                <a:solidFill>
                  <a:schemeClr val="bg2">
                    <a:lumMod val="50000"/>
                  </a:schemeClr>
                </a:solidFill>
              </a:rPr>
              <a:t>projects.tomglobal.org</a:t>
            </a:r>
            <a:endParaRPr lang="ru-RU" b="1" dirty="0">
              <a:solidFill>
                <a:schemeClr val="bg2">
                  <a:lumMod val="50000"/>
                </a:schemeClr>
              </a:solidFill>
            </a:endParaRPr>
          </a:p>
        </p:txBody>
      </p:sp>
    </p:spTree>
    <p:extLst>
      <p:ext uri="{BB962C8B-B14F-4D97-AF65-F5344CB8AC3E}">
        <p14:creationId xmlns:p14="http://schemas.microsoft.com/office/powerpoint/2010/main" val="30660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7039" r="13197" b="10176"/>
          <a:stretch/>
        </p:blipFill>
        <p:spPr>
          <a:xfrm>
            <a:off x="0" y="0"/>
            <a:ext cx="9144000" cy="6858000"/>
          </a:xfrm>
          <a:prstGeom prst="rect">
            <a:avLst/>
          </a:prstGeom>
        </p:spPr>
      </p:pic>
      <p:sp>
        <p:nvSpPr>
          <p:cNvPr id="6" name="Прямоугольник 5"/>
          <p:cNvSpPr/>
          <p:nvPr/>
        </p:nvSpPr>
        <p:spPr>
          <a:xfrm>
            <a:off x="413788" y="0"/>
            <a:ext cx="2709949" cy="2666999"/>
          </a:xfrm>
          <a:prstGeom prst="rect">
            <a:avLst/>
          </a:prstGeom>
          <a:solidFill>
            <a:schemeClr val="accent1">
              <a:alpha val="56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500" b="1" dirty="0">
                <a:solidFill>
                  <a:srgbClr val="92D050"/>
                </a:solidFill>
                <a:effectLst>
                  <a:outerShdw blurRad="38100" dist="38100" dir="2700000" algn="tl">
                    <a:srgbClr val="000000">
                      <a:alpha val="43137"/>
                    </a:srgbClr>
                  </a:outerShdw>
                </a:effectLst>
              </a:rPr>
              <a:t>159</a:t>
            </a:r>
            <a:r>
              <a:rPr lang="ru-RU" b="1" dirty="0">
                <a:solidFill>
                  <a:schemeClr val="bg1"/>
                </a:solidFill>
                <a:effectLst>
                  <a:outerShdw blurRad="38100" dist="38100" dir="2700000" algn="tl">
                    <a:srgbClr val="000000">
                      <a:alpha val="43137"/>
                    </a:srgbClr>
                  </a:outerShdw>
                </a:effectLst>
              </a:rPr>
              <a:t> </a:t>
            </a:r>
          </a:p>
          <a:p>
            <a:pPr algn="ctr"/>
            <a:r>
              <a:rPr lang="ru-RU" b="1" dirty="0">
                <a:solidFill>
                  <a:schemeClr val="bg1"/>
                </a:solidFill>
                <a:effectLst>
                  <a:outerShdw blurRad="38100" dist="38100" dir="2700000" algn="tl">
                    <a:srgbClr val="000000">
                      <a:alpha val="43137"/>
                    </a:srgbClr>
                  </a:outerShdw>
                </a:effectLst>
              </a:rPr>
              <a:t>прототипа уже создано </a:t>
            </a:r>
          </a:p>
          <a:p>
            <a:pPr algn="ctr"/>
            <a:r>
              <a:rPr lang="ru-RU" b="1" dirty="0">
                <a:solidFill>
                  <a:schemeClr val="bg1"/>
                </a:solidFill>
                <a:effectLst>
                  <a:outerShdw blurRad="38100" dist="38100" dir="2700000" algn="tl">
                    <a:srgbClr val="000000">
                      <a:alpha val="43137"/>
                    </a:srgbClr>
                  </a:outerShdw>
                </a:effectLst>
              </a:rPr>
              <a:t>в рамках проекта ТОМ</a:t>
            </a:r>
          </a:p>
        </p:txBody>
      </p:sp>
      <p:sp>
        <p:nvSpPr>
          <p:cNvPr id="5" name="Прямоугольник 4"/>
          <p:cNvSpPr/>
          <p:nvPr/>
        </p:nvSpPr>
        <p:spPr>
          <a:xfrm>
            <a:off x="0" y="0"/>
            <a:ext cx="4344556" cy="507403"/>
          </a:xfrm>
          <a:prstGeom prst="rect">
            <a:avLst/>
          </a:prstGeom>
          <a:solidFill>
            <a:schemeClr val="accent1">
              <a:alpha val="56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projects.tomglobal.org</a:t>
            </a:r>
            <a:endParaRPr lang="ru-RU" sz="3200" b="1"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5835533" y="3124200"/>
            <a:ext cx="3308467" cy="2349500"/>
          </a:xfrm>
          <a:prstGeom prst="rect">
            <a:avLst/>
          </a:prstGeom>
          <a:solidFill>
            <a:schemeClr val="accent1">
              <a:alpha val="56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500" b="1" dirty="0">
                <a:solidFill>
                  <a:schemeClr val="accent2"/>
                </a:solidFill>
                <a:effectLst>
                  <a:outerShdw blurRad="38100" dist="38100" dir="2700000" algn="tl">
                    <a:srgbClr val="000000">
                      <a:alpha val="43137"/>
                    </a:srgbClr>
                  </a:outerShdw>
                </a:effectLst>
              </a:rPr>
              <a:t>1504</a:t>
            </a:r>
            <a:r>
              <a:rPr lang="ru-RU" b="1" dirty="0">
                <a:solidFill>
                  <a:schemeClr val="bg1"/>
                </a:solidFill>
                <a:effectLst>
                  <a:outerShdw blurRad="38100" dist="38100" dir="2700000" algn="tl">
                    <a:srgbClr val="000000">
                      <a:alpha val="43137"/>
                    </a:srgbClr>
                  </a:outerShdw>
                </a:effectLst>
              </a:rPr>
              <a:t> мейкера уже приняли участие в мейкатонах ТОМ</a:t>
            </a:r>
          </a:p>
        </p:txBody>
      </p:sp>
      <p:sp>
        <p:nvSpPr>
          <p:cNvPr id="2" name="Прямоугольник 1"/>
          <p:cNvSpPr/>
          <p:nvPr/>
        </p:nvSpPr>
        <p:spPr>
          <a:xfrm>
            <a:off x="4572000" y="5572123"/>
            <a:ext cx="4572000" cy="923330"/>
          </a:xfrm>
          <a:prstGeom prst="rect">
            <a:avLst/>
          </a:prstGeom>
          <a:solidFill>
            <a:schemeClr val="bg1"/>
          </a:solidFill>
        </p:spPr>
        <p:txBody>
          <a:bodyPr>
            <a:spAutoFit/>
          </a:bodyPr>
          <a:lstStyle/>
          <a:p>
            <a:r>
              <a:rPr lang="ru-RU" b="1" dirty="0">
                <a:solidFill>
                  <a:schemeClr val="accent1">
                    <a:lumMod val="50000"/>
                  </a:schemeClr>
                </a:solidFill>
              </a:rPr>
              <a:t>География мейкатонов ТОМ: США, Аргентина, Великобритания, Бразилия, Израиль, Канада, Вьетнам, Австралия</a:t>
            </a:r>
            <a:endParaRPr lang="ru-RU" dirty="0"/>
          </a:p>
        </p:txBody>
      </p:sp>
    </p:spTree>
    <p:extLst>
      <p:ext uri="{BB962C8B-B14F-4D97-AF65-F5344CB8AC3E}">
        <p14:creationId xmlns:p14="http://schemas.microsoft.com/office/powerpoint/2010/main" val="23123334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589</Words>
  <Application>Microsoft Office PowerPoint</Application>
  <PresentationFormat>Экран (4:3)</PresentationFormat>
  <Paragraphs>41</Paragraphs>
  <Slides>4</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Arial Black</vt:lpstr>
      <vt:lpstr>Calibri</vt:lpstr>
      <vt:lpstr>Calibri Light</vt:lpstr>
      <vt:lpstr>Тема Office</vt:lpstr>
      <vt:lpstr>Презентация PowerPoint</vt:lpstr>
      <vt:lpstr>Презентация PowerPoint</vt:lpstr>
      <vt:lpstr>МЕЙКАТОН ТОМ для людей с ограниченными возможностями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Сания Арапова</dc:creator>
  <cp:lastModifiedBy>Saniya Arapova</cp:lastModifiedBy>
  <cp:revision>68</cp:revision>
  <cp:lastPrinted>2017-05-17T12:27:38Z</cp:lastPrinted>
  <dcterms:created xsi:type="dcterms:W3CDTF">2017-05-03T10:02:48Z</dcterms:created>
  <dcterms:modified xsi:type="dcterms:W3CDTF">2017-06-28T09:19:21Z</dcterms:modified>
</cp:coreProperties>
</file>