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handoutMasterIdLst>
    <p:handoutMasterId r:id="rId21"/>
  </p:handoutMasterIdLst>
  <p:sldIdLst>
    <p:sldId id="272" r:id="rId2"/>
    <p:sldId id="385" r:id="rId3"/>
    <p:sldId id="386" r:id="rId4"/>
    <p:sldId id="387" r:id="rId5"/>
    <p:sldId id="384" r:id="rId6"/>
    <p:sldId id="378" r:id="rId7"/>
    <p:sldId id="382" r:id="rId8"/>
    <p:sldId id="381" r:id="rId9"/>
    <p:sldId id="383" r:id="rId10"/>
    <p:sldId id="380" r:id="rId11"/>
    <p:sldId id="340" r:id="rId12"/>
    <p:sldId id="368" r:id="rId13"/>
    <p:sldId id="376" r:id="rId14"/>
    <p:sldId id="388" r:id="rId15"/>
    <p:sldId id="389" r:id="rId16"/>
    <p:sldId id="390" r:id="rId17"/>
    <p:sldId id="361" r:id="rId18"/>
    <p:sldId id="366" r:id="rId19"/>
  </p:sldIdLst>
  <p:sldSz cx="12192000" cy="6858000"/>
  <p:notesSz cx="67818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1D68"/>
    <a:srgbClr val="000066"/>
    <a:srgbClr val="3B1C68"/>
    <a:srgbClr val="FDFDFD"/>
    <a:srgbClr val="760000"/>
    <a:srgbClr val="1B3870"/>
    <a:srgbClr val="8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5" autoAdjust="0"/>
    <p:restoredTop sz="94773" autoAdjust="0"/>
  </p:normalViewPr>
  <p:slideViewPr>
    <p:cSldViewPr snapToGrid="0">
      <p:cViewPr>
        <p:scale>
          <a:sx n="88" d="100"/>
          <a:sy n="88" d="100"/>
        </p:scale>
        <p:origin x="966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6-13T18:14:01.566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847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9847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91C06E91-135F-47CC-89A1-4870D4D7CA21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38463" cy="49847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750" y="9428163"/>
            <a:ext cx="2938463" cy="498475"/>
          </a:xfrm>
          <a:prstGeom prst="rect">
            <a:avLst/>
          </a:prstGeom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0E31C881-2D68-4994-B192-356FDB99582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86460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847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847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29E3C2-EEB8-4F73-B9A4-30704C7E7892}" type="datetimeFigureOut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76788"/>
            <a:ext cx="5426075" cy="390842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8463" cy="49847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8475"/>
          </a:xfrm>
          <a:prstGeom prst="rect">
            <a:avLst/>
          </a:prstGeom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ED347DC8-699E-4A04-9896-9CA53BB192D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22172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9F542F-6367-4782-9F49-655A1836939F}" type="slidenum">
              <a:rPr lang="ru-RU" altLang="en-US" smtClean="0">
                <a:cs typeface="Arial" charset="0"/>
              </a:rPr>
              <a:pPr/>
              <a:t>11</a:t>
            </a:fld>
            <a:endParaRPr lang="ru-RU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AC4649-4B58-42ED-B23A-A8CBCC24B624}" type="slidenum">
              <a:rPr lang="ru-RU" altLang="en-US" smtClean="0">
                <a:cs typeface="Arial" charset="0"/>
              </a:rPr>
              <a:pPr/>
              <a:t>12</a:t>
            </a:fld>
            <a:endParaRPr lang="ru-RU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46B571-3873-4C15-8193-176FCB4719DF}" type="slidenum">
              <a:rPr lang="ru-RU" altLang="en-US" smtClean="0">
                <a:cs typeface="Arial" charset="0"/>
              </a:rPr>
              <a:pPr/>
              <a:t>17</a:t>
            </a:fld>
            <a:endParaRPr lang="ru-RU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08AC5-6648-4786-B069-AFA2BF55A354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39A7C-CF58-46BD-8F4F-8E3B243E5EB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FFB1E-D781-487D-ADF1-E673CECA12AC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A5279-747B-402B-9869-CE23EBF4E20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00244-83B6-424E-BBA6-2850275BC4B5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31AE1-8813-4EB4-B1E6-1279520DF54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10515600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4076700"/>
            <a:ext cx="10515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AFD4D-C2BD-4883-86AE-5E2A669E2F7A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4B334-9AF7-40DB-BDB3-887D31896B2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8D5D7-0EDA-46DA-9327-FF96DDC2B0A4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7BD76-EF28-4200-9A9A-FBF83512EB7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A5745-4D54-47A3-A4B1-21ACD3E4EAA5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3A3E0-02F0-410E-9A89-F1DA0F36824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132DD-5029-4505-B396-8F1FA2F01B6C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4CAB0-6B2E-42B9-BE6D-839C22C8DF0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75B7D-5A4D-45E3-B60A-BD9A364DC994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A9368-D0D8-4BFD-87A8-92EEC41D742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9F3A2-2C45-46F1-B7FF-C037A10047A5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16246-50DB-4394-99FB-6264FF883C0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D3854-B8C8-493E-BB8F-1AD422A4E44E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7B49C-9760-4E67-B363-4507DC94AEB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EF30E-AE6C-4C4D-BBB2-DE7612BDED67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0103D-C75E-4016-913D-A27DAF4E183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41594-F5DC-46AA-A66A-037D68AA2C2A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75CAD-119F-497D-9DAB-D90A8FC1AD8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A9D541-5298-4E67-AE84-B7BDB1CD78EE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FDF64894-9071-4409-AA82-0AE6EE434BB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ias-iisa.org/IASIA/E/MEMBERS/LIST/Pages/member_institutions.aspx" TargetMode="External"/><Relationship Id="rId3" Type="http://schemas.openxmlformats.org/officeDocument/2006/relationships/hyperlink" Target="http://www.aacsb.edu/" TargetMode="External"/><Relationship Id="rId7" Type="http://schemas.openxmlformats.org/officeDocument/2006/relationships/hyperlink" Target="http://www.napsipag.org/fee.asp" TargetMode="External"/><Relationship Id="rId2" Type="http://schemas.openxmlformats.org/officeDocument/2006/relationships/hyperlink" Target="http://www.icaew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spaa.org/students/graduate/non-us.asp" TargetMode="External"/><Relationship Id="rId5" Type="http://schemas.openxmlformats.org/officeDocument/2006/relationships/hyperlink" Target="http://www.amcham.kz/" TargetMode="External"/><Relationship Id="rId4" Type="http://schemas.openxmlformats.org/officeDocument/2006/relationships/hyperlink" Target="http://www.afbe.biz/main" TargetMode="External"/><Relationship Id="rId9" Type="http://schemas.openxmlformats.org/officeDocument/2006/relationships/hyperlink" Target="http://www.nispa.sk/members_list_i.php?fs_departmentsPage=2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jpeg"/><Relationship Id="rId7" Type="http://schemas.openxmlformats.org/officeDocument/2006/relationships/image" Target="../media/image18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1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|1029|eec-ext@kimep.kz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.gaipova@kimep.kz" TargetMode="External"/><Relationship Id="rId4" Type="http://schemas.openxmlformats.org/officeDocument/2006/relationships/hyperlink" Target="mailto:m.zeinadulova@kimep.k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kimep.kz/en/blog/2014/03/12/kimep-receives-the-eurobak-corporate-social-responsibility-award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umultirank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niversal-ranking.com/" TargetMode="External"/><Relationship Id="rId2" Type="http://schemas.openxmlformats.org/officeDocument/2006/relationships/hyperlink" Target="http://nkaoko.k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be.biz/main/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s://www.aq.ac.at/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fibaa.org/" TargetMode="Externa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Presen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3" descr="LOGO_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438" y="339725"/>
            <a:ext cx="13652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773113" y="863600"/>
            <a:ext cx="10515600" cy="708025"/>
          </a:xfrm>
        </p:spPr>
        <p:txBody>
          <a:bodyPr/>
          <a:lstStyle/>
          <a:p>
            <a:r>
              <a:rPr lang="ru-RU" sz="2800" b="1" smtClean="0">
                <a:solidFill>
                  <a:srgbClr val="391D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Членство в организациях и партнерство </a:t>
            </a:r>
            <a:br>
              <a:rPr lang="ru-RU" sz="2800" b="1" smtClean="0">
                <a:solidFill>
                  <a:srgbClr val="391D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2800" b="1" smtClean="0">
              <a:solidFill>
                <a:srgbClr val="391D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739775" y="1360488"/>
            <a:ext cx="10309225" cy="5006975"/>
          </a:xfrm>
        </p:spPr>
        <p:txBody>
          <a:bodyPr/>
          <a:lstStyle/>
          <a:p>
            <a:pPr marL="342900" indent="-342900">
              <a:lnSpc>
                <a:spcPct val="95000"/>
              </a:lnSpc>
              <a:spcBef>
                <a:spcPts val="1300"/>
              </a:spcBef>
              <a:buFont typeface="Calibri Light"/>
              <a:buAutoNum type="arabicPeriod"/>
            </a:pPr>
            <a:r>
              <a:rPr lang="ru-RU" sz="18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Университет КИМЭП является партнером Института дипломированных бухгалтеров Англии и Уэльса (ICAEW, </a:t>
            </a:r>
            <a:r>
              <a:rPr lang="ru-RU" sz="18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  <a:hlinkClick r:id="rId2"/>
              </a:rPr>
              <a:t>www.icaew.com</a:t>
            </a:r>
            <a:r>
              <a:rPr lang="ru-RU" sz="18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). ICAEW – ведущая профессиональная организация в области аудита, которая также присваивает профессиональную квалификацию «Ассоциативный дипломированный бухгалтер» (ACA), признаваемую во всем мире</a:t>
            </a:r>
          </a:p>
          <a:p>
            <a:pPr marL="342900" indent="-342900">
              <a:lnSpc>
                <a:spcPct val="95000"/>
              </a:lnSpc>
              <a:spcBef>
                <a:spcPts val="1300"/>
              </a:spcBef>
              <a:buFont typeface="Calibri Light"/>
              <a:buAutoNum type="arabicPeriod"/>
            </a:pPr>
            <a:r>
              <a:rPr lang="ru-RU" sz="18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Факультет бизнеса им. Бэнга: член Ассоциации по развитию высших школ бизнеса (AACSB International, </a:t>
            </a:r>
            <a:r>
              <a:rPr lang="ru-RU" sz="18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  <a:hlinkClick r:id="rId3"/>
              </a:rPr>
              <a:t>www.aacsb.edu</a:t>
            </a:r>
            <a:r>
              <a:rPr lang="ru-RU" sz="18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), Азиатского форума бизнес образования (AFBE, </a:t>
            </a:r>
            <a:r>
              <a:rPr lang="ru-RU" sz="18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  <a:hlinkClick r:id="rId4"/>
              </a:rPr>
              <a:t>http://www.afbe.biz/main</a:t>
            </a:r>
            <a:r>
              <a:rPr lang="ru-RU" sz="18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) и Американской торговой палаты (</a:t>
            </a:r>
            <a:r>
              <a:rPr lang="ru-RU" sz="18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  <a:hlinkClick r:id="rId5"/>
              </a:rPr>
              <a:t>www.amcham.kz</a:t>
            </a:r>
            <a:r>
              <a:rPr lang="ru-RU" sz="18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)</a:t>
            </a:r>
          </a:p>
          <a:p>
            <a:pPr marL="342900" indent="-342900">
              <a:lnSpc>
                <a:spcPct val="95000"/>
              </a:lnSpc>
              <a:spcBef>
                <a:spcPts val="1300"/>
              </a:spcBef>
              <a:buFont typeface="Calibri Light"/>
              <a:buAutoNum type="arabicPeriod"/>
            </a:pPr>
            <a:r>
              <a:rPr lang="ru-RU" sz="18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Кафедра государственного управления, факультет социальных наук: член Национальной ассоциации школ политологии и управления (NASPAA, </a:t>
            </a:r>
            <a:r>
              <a:rPr lang="ru-RU" sz="18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  <a:hlinkClick r:id="rId6"/>
              </a:rPr>
              <a:t>http://www.naspaa.org/students/graduate/non-us.asp</a:t>
            </a:r>
            <a:r>
              <a:rPr lang="ru-RU" sz="18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), Азиатско-тихоокеанской сети школ и институтов государственного управления и руководства (NAPSIPAG, </a:t>
            </a:r>
            <a:r>
              <a:rPr lang="ru-RU" sz="18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  <a:hlinkClick r:id="rId7"/>
              </a:rPr>
              <a:t>http://www.napsipag.org/fee.asp</a:t>
            </a:r>
            <a:r>
              <a:rPr lang="ru-RU" sz="18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), Международной ассоциации школ и институтов управления (IASIA, </a:t>
            </a:r>
            <a:r>
              <a:rPr lang="ru-RU" sz="18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  <a:hlinkClick r:id="rId8"/>
              </a:rPr>
              <a:t>http://www.iias iisa.org/IASIA/E/MEMBERS/LIST/Pages/member_institutions.aspx</a:t>
            </a:r>
            <a:r>
              <a:rPr lang="ru-RU" sz="18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) и Сети институтов и школ государственного  управления в Центральной и Восточной Европе (NISPAcee, </a:t>
            </a:r>
            <a:r>
              <a:rPr lang="ru-RU" sz="18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  <a:hlinkClick r:id="rId9"/>
              </a:rPr>
              <a:t>http://www.nispa.sk/members_list_i.php?fs_departmentsPage=2</a:t>
            </a:r>
            <a:r>
              <a:rPr lang="ru-RU" sz="18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2025" y="1668463"/>
            <a:ext cx="67627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66463" y="1655763"/>
            <a:ext cx="674687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66463" y="5762625"/>
            <a:ext cx="725487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26150" y="5775325"/>
            <a:ext cx="72707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503238" y="1646238"/>
            <a:ext cx="5294312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altLang="en-US" b="1" dirty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Целевая группа: </a:t>
            </a:r>
          </a:p>
          <a:p>
            <a:pPr marL="271463" eaLnBrk="0" hangingPunct="0">
              <a:spcBef>
                <a:spcPct val="50000"/>
              </a:spcBef>
              <a:defRPr/>
            </a:pPr>
            <a:r>
              <a:rPr lang="ru-RU" altLang="en-US" b="1" dirty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Высшее</a:t>
            </a:r>
            <a:r>
              <a:rPr lang="en-US" altLang="en-US" b="1" dirty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/</a:t>
            </a:r>
            <a:r>
              <a:rPr lang="ru-RU" altLang="en-US" b="1" dirty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среднее управленческое звено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ru-RU" altLang="en-US" b="1" dirty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Цель программы:</a:t>
            </a:r>
          </a:p>
          <a:p>
            <a:pPr marL="269875" indent="-269875" eaLnBrk="0" hangingPunct="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ru-RU" altLang="en-US" b="1" dirty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Совершенствование управленческих навыков</a:t>
            </a:r>
          </a:p>
          <a:p>
            <a:pPr marL="269875" indent="-269875" eaLnBrk="0" hangingPunct="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ru-RU" altLang="en-US" b="1" dirty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Улучшение деловых показателей бизнеса</a:t>
            </a:r>
          </a:p>
          <a:p>
            <a:pPr marL="269875" indent="-269875" eaLnBrk="0" hangingPunct="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ru-RU" altLang="en-US" b="1" dirty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Реализация успешных бизнес стратегий и инструментов для решения бизнес-задач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ru-RU" altLang="en-US" b="1" dirty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Преподаватели: </a:t>
            </a:r>
          </a:p>
          <a:p>
            <a:pPr marL="271463" eaLnBrk="0" hangingPunct="0">
              <a:spcBef>
                <a:spcPct val="50000"/>
              </a:spcBef>
              <a:defRPr/>
            </a:pPr>
            <a:r>
              <a:rPr lang="ru-RU" altLang="en-US" b="1" dirty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Эксперты бизнес индустрии,</a:t>
            </a:r>
            <a:r>
              <a:rPr lang="en-US" altLang="en-US" b="1" dirty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altLang="en-US" b="1" dirty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преподаватели мирового уровня</a:t>
            </a:r>
            <a:r>
              <a:rPr lang="en-US" altLang="en-US" b="1" dirty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, </a:t>
            </a:r>
            <a:r>
              <a:rPr lang="ru-RU" altLang="en-US" b="1" dirty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обладатели степени </a:t>
            </a:r>
            <a:r>
              <a:rPr lang="en-US" altLang="en-US" b="1" dirty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Ph.D. </a:t>
            </a:r>
            <a:r>
              <a:rPr lang="ru-RU" altLang="en-US" b="1" dirty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западных вузов</a:t>
            </a:r>
          </a:p>
        </p:txBody>
      </p:sp>
      <p:grpSp>
        <p:nvGrpSpPr>
          <p:cNvPr id="26631" name="Group 8"/>
          <p:cNvGrpSpPr>
            <a:grpSpLocks/>
          </p:cNvGrpSpPr>
          <p:nvPr/>
        </p:nvGrpSpPr>
        <p:grpSpPr bwMode="auto">
          <a:xfrm>
            <a:off x="6181725" y="1712913"/>
            <a:ext cx="5532438" cy="4602162"/>
            <a:chOff x="7009347" y="2059210"/>
            <a:chExt cx="5532316" cy="4600849"/>
          </a:xfrm>
        </p:grpSpPr>
        <p:sp>
          <p:nvSpPr>
            <p:cNvPr id="26634" name="Rectangle 3"/>
            <p:cNvSpPr>
              <a:spLocks noChangeArrowheads="1"/>
            </p:cNvSpPr>
            <p:nvPr/>
          </p:nvSpPr>
          <p:spPr bwMode="auto">
            <a:xfrm>
              <a:off x="7080400" y="2059210"/>
              <a:ext cx="5361252" cy="2584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altLang="en-US" b="1" u="sng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Продолжительность</a:t>
              </a:r>
              <a:r>
                <a:rPr lang="en-US" altLang="en-US" b="1" u="sng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: </a:t>
              </a:r>
              <a:endParaRPr lang="ru-RU" altLang="en-US" b="1" u="sng">
                <a:solidFill>
                  <a:srgbClr val="391D68"/>
                </a:solidFill>
                <a:latin typeface="Segoe UI" pitchFamily="34" charset="0"/>
                <a:cs typeface="Segoe UI" pitchFamily="34" charset="0"/>
              </a:endParaRPr>
            </a:p>
            <a:p>
              <a:pPr eaLnBrk="0" hangingPunct="0"/>
              <a:r>
                <a:rPr lang="en-US" altLang="en-US" b="1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18 </a:t>
              </a:r>
              <a:r>
                <a:rPr lang="ru-RU" altLang="en-US" b="1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месяцев</a:t>
              </a:r>
            </a:p>
            <a:p>
              <a:pPr eaLnBrk="0" hangingPunct="0"/>
              <a:endParaRPr lang="ru-RU" altLang="en-US" b="1" u="sng">
                <a:solidFill>
                  <a:srgbClr val="391D68"/>
                </a:solidFill>
                <a:latin typeface="Segoe UI" pitchFamily="34" charset="0"/>
                <a:cs typeface="Segoe UI" pitchFamily="34" charset="0"/>
              </a:endParaRPr>
            </a:p>
            <a:p>
              <a:pPr eaLnBrk="0" hangingPunct="0"/>
              <a:r>
                <a:rPr lang="ru-RU" altLang="en-US" b="1" u="sng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Язык обучения</a:t>
              </a:r>
              <a:r>
                <a:rPr lang="en-US" altLang="en-US" b="1" u="sng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: </a:t>
              </a:r>
              <a:endParaRPr lang="ru-RU" altLang="en-US" b="1" u="sng">
                <a:solidFill>
                  <a:srgbClr val="391D68"/>
                </a:solidFill>
                <a:latin typeface="Segoe UI" pitchFamily="34" charset="0"/>
                <a:cs typeface="Segoe UI" pitchFamily="34" charset="0"/>
              </a:endParaRPr>
            </a:p>
            <a:p>
              <a:pPr eaLnBrk="0" hangingPunct="0"/>
              <a:r>
                <a:rPr lang="ru-RU" altLang="en-US" b="1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английский</a:t>
              </a:r>
              <a:r>
                <a:rPr lang="en-US" altLang="en-US" b="1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/</a:t>
              </a:r>
              <a:r>
                <a:rPr lang="ru-RU" altLang="en-US" b="1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русский</a:t>
              </a:r>
            </a:p>
            <a:p>
              <a:pPr eaLnBrk="0" hangingPunct="0"/>
              <a:endParaRPr lang="ru-RU" altLang="en-US" b="1" u="sng">
                <a:solidFill>
                  <a:srgbClr val="391D68"/>
                </a:solidFill>
                <a:latin typeface="Segoe UI" pitchFamily="34" charset="0"/>
                <a:cs typeface="Segoe UI" pitchFamily="34" charset="0"/>
              </a:endParaRPr>
            </a:p>
            <a:p>
              <a:pPr eaLnBrk="0" hangingPunct="0"/>
              <a:r>
                <a:rPr lang="ru-RU" altLang="en-US" b="1" u="sng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Модуль международного обучения</a:t>
              </a:r>
              <a:r>
                <a:rPr lang="en-US" altLang="en-US" b="1" u="sng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: </a:t>
              </a:r>
              <a:endParaRPr lang="ru-RU" altLang="en-US" b="1" u="sng">
                <a:solidFill>
                  <a:srgbClr val="391D68"/>
                </a:solidFill>
                <a:latin typeface="Segoe UI" pitchFamily="34" charset="0"/>
                <a:cs typeface="Segoe UI" pitchFamily="34" charset="0"/>
              </a:endParaRPr>
            </a:p>
            <a:p>
              <a:pPr eaLnBrk="0" hangingPunct="0"/>
              <a:r>
                <a:rPr lang="ru-RU" altLang="en-US" b="1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Летний курс в Европе</a:t>
              </a:r>
              <a:r>
                <a:rPr lang="en-US" altLang="en-US" b="1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/</a:t>
              </a:r>
              <a:r>
                <a:rPr lang="ru-RU" altLang="en-US" b="1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на Ближнем Востоке</a:t>
              </a:r>
              <a:r>
                <a:rPr lang="en-US" altLang="en-US" b="1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/</a:t>
              </a:r>
              <a:r>
                <a:rPr lang="ru-RU" altLang="en-US" b="1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в Азии</a:t>
              </a:r>
              <a:r>
                <a:rPr lang="en-US" altLang="en-US" b="1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 </a:t>
              </a:r>
              <a:r>
                <a:rPr lang="ru-RU" altLang="en-US" b="1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(по выбору студентов)</a:t>
              </a:r>
            </a:p>
          </p:txBody>
        </p:sp>
        <p:pic>
          <p:nvPicPr>
            <p:cNvPr id="26635" name="Picture 6" descr="AFBE_EMBA-150x15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633545" y="5532455"/>
              <a:ext cx="1012179" cy="1012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6" name="Picture 7" descr="nkaoko-logos"/>
            <p:cNvPicPr>
              <a:picLocks noChangeAspect="1" noChangeArrowheads="1"/>
            </p:cNvPicPr>
            <p:nvPr/>
          </p:nvPicPr>
          <p:blipFill>
            <a:blip r:embed="rId9"/>
            <a:srcRect r="67389"/>
            <a:stretch>
              <a:fillRect/>
            </a:stretch>
          </p:blipFill>
          <p:spPr bwMode="auto">
            <a:xfrm>
              <a:off x="7009347" y="5338154"/>
              <a:ext cx="1679021" cy="1321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7" name="Picture 8" descr="загруженное (2)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660172" y="5325455"/>
              <a:ext cx="832311" cy="1212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8" name="Rectangle 6"/>
            <p:cNvSpPr>
              <a:spLocks noChangeArrowheads="1"/>
            </p:cNvSpPr>
            <p:nvPr/>
          </p:nvSpPr>
          <p:spPr bwMode="auto">
            <a:xfrm>
              <a:off x="7074434" y="4956175"/>
              <a:ext cx="1890219" cy="369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altLang="en-US" b="1" u="sng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Аккредитации:</a:t>
              </a:r>
              <a:endParaRPr lang="en-US" altLang="ru-RU" b="1" u="sng">
                <a:solidFill>
                  <a:srgbClr val="391D68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pic>
          <p:nvPicPr>
            <p:cNvPr id="26639" name="Picture 5" descr="загруженное (1)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0658422" y="6104012"/>
              <a:ext cx="1883241" cy="546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632" name="Picture 20" descr="http://www.bu.edu/bostonia/web/smg-top-rankings/edu-logo.jpg"/>
          <p:cNvPicPr>
            <a:picLocks noChangeAspect="1" noChangeArrowheads="1"/>
          </p:cNvPicPr>
          <p:nvPr/>
        </p:nvPicPr>
        <p:blipFill>
          <a:blip r:embed="rId12"/>
          <a:srcRect b="35614"/>
          <a:stretch>
            <a:fillRect/>
          </a:stretch>
        </p:blipFill>
        <p:spPr bwMode="auto">
          <a:xfrm>
            <a:off x="9890125" y="4795838"/>
            <a:ext cx="1724025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Заголовок 1"/>
          <p:cNvSpPr txBox="1">
            <a:spLocks/>
          </p:cNvSpPr>
          <p:nvPr/>
        </p:nvSpPr>
        <p:spPr bwMode="auto">
          <a:xfrm>
            <a:off x="890588" y="914400"/>
            <a:ext cx="7773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391D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Executive MBA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1333500" y="1211263"/>
            <a:ext cx="9664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en-US" sz="2000" b="1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В чем отличие программы Университета КИМЭП:</a:t>
            </a:r>
            <a:endParaRPr lang="en-US" altLang="en-US" sz="2000" b="1">
              <a:solidFill>
                <a:srgbClr val="391D68"/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28675" name="Group 1"/>
          <p:cNvGrpSpPr>
            <a:grpSpLocks/>
          </p:cNvGrpSpPr>
          <p:nvPr/>
        </p:nvGrpSpPr>
        <p:grpSpPr bwMode="auto">
          <a:xfrm>
            <a:off x="317500" y="1838325"/>
            <a:ext cx="11591925" cy="4424363"/>
            <a:chOff x="171450" y="2174875"/>
            <a:chExt cx="11591925" cy="4425112"/>
          </a:xfrm>
        </p:grpSpPr>
        <p:sp>
          <p:nvSpPr>
            <p:cNvPr id="7" name="Rounded Rectangle 6"/>
            <p:cNvSpPr/>
            <p:nvPr/>
          </p:nvSpPr>
          <p:spPr>
            <a:xfrm>
              <a:off x="3232150" y="2174875"/>
              <a:ext cx="5554663" cy="592238"/>
            </a:xfrm>
            <a:prstGeom prst="roundRect">
              <a:avLst/>
            </a:prstGeom>
            <a:solidFill>
              <a:srgbClr val="E0BF6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hangingPunct="0">
                <a:defRPr/>
              </a:pPr>
              <a:r>
                <a:rPr lang="ru-RU" altLang="en-US" b="1" dirty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Первая ЕМВА программа западного образца </a:t>
              </a:r>
            </a:p>
            <a:p>
              <a:pPr algn="ctr" eaLnBrk="0" hangingPunct="0">
                <a:defRPr/>
              </a:pPr>
              <a:r>
                <a:rPr lang="ru-RU" altLang="en-US" b="1" dirty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в Республике Казахстан</a:t>
              </a:r>
              <a:endParaRPr lang="en-US" altLang="en-US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28678" name="Rectangle 8"/>
            <p:cNvSpPr>
              <a:spLocks noChangeArrowheads="1"/>
            </p:cNvSpPr>
            <p:nvPr/>
          </p:nvSpPr>
          <p:spPr bwMode="auto">
            <a:xfrm>
              <a:off x="3270250" y="3564173"/>
              <a:ext cx="2987675" cy="2676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 eaLnBrk="0" hangingPunct="0">
                <a:lnSpc>
                  <a:spcPct val="80000"/>
                </a:lnSpc>
                <a:spcBef>
                  <a:spcPts val="0"/>
                </a:spcBef>
                <a:buFont typeface="Wingdings" panose="05000000000000000000" pitchFamily="2" charset="2"/>
                <a:buChar char="§"/>
                <a:defRPr/>
              </a:pPr>
              <a:r>
                <a:rPr lang="ru-RU" altLang="en-US" sz="1500" b="1" dirty="0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2</a:t>
              </a:r>
              <a:r>
                <a:rPr lang="en-US" altLang="en-US" sz="1500" b="1" dirty="0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 </a:t>
              </a:r>
              <a:r>
                <a:rPr lang="ru-RU" altLang="en-US" sz="1500" b="1" dirty="0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диплома:</a:t>
              </a:r>
            </a:p>
            <a:p>
              <a:pPr marL="449263" indent="-285750" eaLnBrk="0" hangingPunct="0">
                <a:lnSpc>
                  <a:spcPct val="80000"/>
                </a:lnSpc>
                <a:spcBef>
                  <a:spcPts val="0"/>
                </a:spcBef>
                <a:buFont typeface="Wingdings" panose="05000000000000000000" pitchFamily="2" charset="2"/>
                <a:buChar char="ü"/>
                <a:defRPr/>
              </a:pPr>
              <a:r>
                <a:rPr lang="ru-RU" altLang="en-US" sz="1500" b="1" dirty="0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государственного образца</a:t>
              </a:r>
            </a:p>
            <a:p>
              <a:pPr marL="449263" indent="-285750" eaLnBrk="0" hangingPunct="0">
                <a:lnSpc>
                  <a:spcPct val="80000"/>
                </a:lnSpc>
                <a:spcBef>
                  <a:spcPts val="0"/>
                </a:spcBef>
                <a:buFont typeface="Wingdings" panose="05000000000000000000" pitchFamily="2" charset="2"/>
                <a:buChar char="ü"/>
                <a:defRPr/>
              </a:pPr>
              <a:r>
                <a:rPr lang="ru-RU" altLang="en-US" sz="1500" b="1" dirty="0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диплом Университета КИМЭП западного образца</a:t>
              </a:r>
            </a:p>
            <a:p>
              <a:pPr marL="177800" indent="-177800" eaLnBrk="0" hangingPunct="0">
                <a:lnSpc>
                  <a:spcPct val="80000"/>
                </a:lnSpc>
                <a:buFont typeface="Wingdings" pitchFamily="2" charset="2"/>
                <a:buChar char="§"/>
                <a:defRPr/>
              </a:pPr>
              <a:endParaRPr lang="en-US" altLang="en-US" sz="1500" b="1" dirty="0">
                <a:solidFill>
                  <a:srgbClr val="391D68"/>
                </a:solidFill>
                <a:latin typeface="Segoe UI" pitchFamily="34" charset="0"/>
                <a:cs typeface="Segoe UI" pitchFamily="34" charset="0"/>
              </a:endParaRPr>
            </a:p>
            <a:p>
              <a:pPr marL="274638" indent="-274638" eaLnBrk="0" hangingPunct="0">
                <a:lnSpc>
                  <a:spcPct val="80000"/>
                </a:lnSpc>
                <a:buFont typeface="Wingdings" pitchFamily="2" charset="2"/>
                <a:buChar char="§"/>
                <a:defRPr/>
              </a:pPr>
              <a:r>
                <a:rPr lang="ru-RU" altLang="en-US" sz="1500" b="1" dirty="0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Степень магистра от ведущей школы бизнеса Казахстана и Центральной Азии</a:t>
              </a:r>
            </a:p>
            <a:p>
              <a:pPr marL="274638" indent="-274638" eaLnBrk="0" hangingPunct="0">
                <a:lnSpc>
                  <a:spcPct val="80000"/>
                </a:lnSpc>
                <a:buFont typeface="Wingdings" pitchFamily="2" charset="2"/>
                <a:buChar char="§"/>
                <a:defRPr/>
              </a:pPr>
              <a:endParaRPr lang="ru-RU" altLang="en-US" sz="1500" b="1" dirty="0">
                <a:solidFill>
                  <a:srgbClr val="391D68"/>
                </a:solidFill>
                <a:latin typeface="Segoe UI" pitchFamily="34" charset="0"/>
                <a:cs typeface="Segoe UI" pitchFamily="34" charset="0"/>
              </a:endParaRPr>
            </a:p>
            <a:p>
              <a:pPr marL="274638" indent="-274638" eaLnBrk="0" hangingPunct="0">
                <a:lnSpc>
                  <a:spcPct val="80000"/>
                </a:lnSpc>
                <a:buFont typeface="Wingdings" pitchFamily="2" charset="2"/>
                <a:buChar char="§"/>
                <a:defRPr/>
              </a:pPr>
              <a:r>
                <a:rPr lang="ru-RU" altLang="en-US" sz="1500" b="1" dirty="0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Европейское приложение к диплому</a:t>
              </a:r>
              <a:endParaRPr lang="en-US" altLang="en-US" sz="1500" b="1" dirty="0">
                <a:solidFill>
                  <a:srgbClr val="391D68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28679" name="Rectangle 9"/>
            <p:cNvSpPr>
              <a:spLocks noChangeArrowheads="1"/>
            </p:cNvSpPr>
            <p:nvPr/>
          </p:nvSpPr>
          <p:spPr bwMode="auto">
            <a:xfrm>
              <a:off x="171450" y="3552825"/>
              <a:ext cx="3098800" cy="3047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7800" indent="-177800" eaLnBrk="0" hangingPunct="0">
                <a:lnSpc>
                  <a:spcPct val="80000"/>
                </a:lnSpc>
                <a:buFont typeface="Wingdings" pitchFamily="2" charset="2"/>
                <a:buChar char="§"/>
              </a:pPr>
              <a:r>
                <a:rPr lang="ru-RU" altLang="en-US" sz="1500" b="1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4 престижных аккредитации</a:t>
              </a:r>
              <a:endParaRPr lang="en-US" altLang="en-US" sz="1500" b="1">
                <a:solidFill>
                  <a:srgbClr val="391D68"/>
                </a:solidFill>
                <a:latin typeface="Segoe UI" pitchFamily="34" charset="0"/>
                <a:cs typeface="Segoe UI" pitchFamily="34" charset="0"/>
              </a:endParaRPr>
            </a:p>
            <a:p>
              <a:pPr marL="177800" indent="-177800" eaLnBrk="0" hangingPunct="0">
                <a:lnSpc>
                  <a:spcPct val="80000"/>
                </a:lnSpc>
                <a:buFont typeface="Wingdings" pitchFamily="2" charset="2"/>
                <a:buChar char="§"/>
              </a:pPr>
              <a:endParaRPr lang="en-US" altLang="en-US" sz="1500" b="1">
                <a:solidFill>
                  <a:srgbClr val="391D68"/>
                </a:solidFill>
                <a:latin typeface="Segoe UI" pitchFamily="34" charset="0"/>
                <a:cs typeface="Segoe UI" pitchFamily="34" charset="0"/>
              </a:endParaRPr>
            </a:p>
            <a:p>
              <a:pPr marL="177800" indent="-177800" eaLnBrk="0" hangingPunct="0">
                <a:lnSpc>
                  <a:spcPct val="80000"/>
                </a:lnSpc>
                <a:buFont typeface="Wingdings" pitchFamily="2" charset="2"/>
                <a:buChar char="§"/>
              </a:pPr>
              <a:r>
                <a:rPr lang="ru-RU" altLang="en-US" sz="1500" b="1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В списке 200 лучших магистерских программ мира (по оценке Международного Научного Комитета Eduniversal)</a:t>
              </a:r>
            </a:p>
            <a:p>
              <a:pPr marL="177800" indent="-177800" eaLnBrk="0" hangingPunct="0">
                <a:lnSpc>
                  <a:spcPct val="80000"/>
                </a:lnSpc>
                <a:buFont typeface="Wingdings" pitchFamily="2" charset="2"/>
                <a:buNone/>
              </a:pPr>
              <a:endParaRPr lang="en-US" altLang="en-US" sz="1500" b="1">
                <a:solidFill>
                  <a:srgbClr val="391D68"/>
                </a:solidFill>
                <a:latin typeface="Segoe UI" pitchFamily="34" charset="0"/>
                <a:cs typeface="Segoe UI" pitchFamily="34" charset="0"/>
              </a:endParaRPr>
            </a:p>
            <a:p>
              <a:pPr marL="177800" indent="-177800" eaLnBrk="0" hangingPunct="0">
                <a:lnSpc>
                  <a:spcPct val="80000"/>
                </a:lnSpc>
                <a:buFont typeface="Wingdings" pitchFamily="2" charset="2"/>
                <a:buChar char="§"/>
              </a:pPr>
              <a:r>
                <a:rPr lang="ru-RU" altLang="en-US" sz="1500" b="1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Зарубежные модули от 110 вузов-партнеров Университета КИМЭП</a:t>
              </a:r>
            </a:p>
            <a:p>
              <a:pPr marL="177800" indent="-177800" eaLnBrk="0" hangingPunct="0">
                <a:lnSpc>
                  <a:spcPct val="80000"/>
                </a:lnSpc>
                <a:buFont typeface="Wingdings" pitchFamily="2" charset="2"/>
                <a:buChar char="§"/>
              </a:pPr>
              <a:endParaRPr lang="en-US" altLang="en-US" sz="1500" b="1">
                <a:solidFill>
                  <a:srgbClr val="391D68"/>
                </a:solidFill>
                <a:latin typeface="Segoe UI" pitchFamily="34" charset="0"/>
                <a:cs typeface="Segoe UI" pitchFamily="34" charset="0"/>
              </a:endParaRPr>
            </a:p>
            <a:p>
              <a:pPr marL="177800" indent="-177800" eaLnBrk="0" hangingPunct="0">
                <a:lnSpc>
                  <a:spcPct val="80000"/>
                </a:lnSpc>
                <a:buFont typeface="Wingdings" pitchFamily="2" charset="2"/>
                <a:buChar char="§"/>
              </a:pPr>
              <a:r>
                <a:rPr lang="ru-RU" altLang="en-US" sz="1500" b="1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Опытные западные преподаватели и эксперты отрасли казахстанского рынка</a:t>
              </a:r>
              <a:endParaRPr lang="en-US" altLang="en-US" sz="1500" b="1">
                <a:solidFill>
                  <a:srgbClr val="391D68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28680" name="Rectangle 10"/>
            <p:cNvSpPr>
              <a:spLocks noChangeArrowheads="1"/>
            </p:cNvSpPr>
            <p:nvPr/>
          </p:nvSpPr>
          <p:spPr bwMode="auto">
            <a:xfrm>
              <a:off x="8670268" y="3609975"/>
              <a:ext cx="3085819" cy="2292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7800" indent="-177800" eaLnBrk="0" hangingPunct="0">
                <a:lnSpc>
                  <a:spcPct val="70000"/>
                </a:lnSpc>
                <a:buFont typeface="Wingdings" pitchFamily="2" charset="2"/>
                <a:buChar char="§"/>
              </a:pPr>
              <a:r>
                <a:rPr lang="ru-RU" altLang="en-US" b="1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Более 10 специализаций</a:t>
              </a:r>
              <a:endParaRPr lang="en-US" altLang="en-US" b="1">
                <a:solidFill>
                  <a:srgbClr val="391D68"/>
                </a:solidFill>
                <a:latin typeface="Segoe UI" pitchFamily="34" charset="0"/>
                <a:cs typeface="Segoe UI" pitchFamily="34" charset="0"/>
              </a:endParaRPr>
            </a:p>
            <a:p>
              <a:pPr marL="177800" indent="-177800" eaLnBrk="0" hangingPunct="0">
                <a:lnSpc>
                  <a:spcPct val="70000"/>
                </a:lnSpc>
                <a:buFont typeface="Wingdings" pitchFamily="2" charset="2"/>
                <a:buChar char="§"/>
              </a:pPr>
              <a:endParaRPr lang="ru-RU" altLang="en-US" sz="1400" b="1">
                <a:solidFill>
                  <a:srgbClr val="391D68"/>
                </a:solidFill>
                <a:latin typeface="Segoe UI" pitchFamily="34" charset="0"/>
                <a:cs typeface="Segoe UI" pitchFamily="34" charset="0"/>
              </a:endParaRPr>
            </a:p>
            <a:p>
              <a:pPr marL="177800" indent="-177800" eaLnBrk="0" hangingPunct="0">
                <a:lnSpc>
                  <a:spcPct val="70000"/>
                </a:lnSpc>
              </a:pPr>
              <a:endParaRPr lang="ru-RU" altLang="en-US" sz="1400" b="1">
                <a:solidFill>
                  <a:srgbClr val="391D68"/>
                </a:solidFill>
                <a:latin typeface="Segoe UI" pitchFamily="34" charset="0"/>
                <a:cs typeface="Segoe UI" pitchFamily="34" charset="0"/>
              </a:endParaRPr>
            </a:p>
            <a:p>
              <a:pPr marL="177800" indent="-177800" eaLnBrk="0" hangingPunct="0">
                <a:lnSpc>
                  <a:spcPct val="80000"/>
                </a:lnSpc>
                <a:buFont typeface="Wingdings" pitchFamily="2" charset="2"/>
                <a:buChar char="§"/>
              </a:pPr>
              <a:r>
                <a:rPr lang="ru-RU" altLang="en-US" sz="1500" b="1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Обучением на местах, с выездом в регионы</a:t>
              </a:r>
            </a:p>
            <a:p>
              <a:pPr marL="177800" indent="-177800" eaLnBrk="0" hangingPunct="0">
                <a:lnSpc>
                  <a:spcPct val="80000"/>
                </a:lnSpc>
                <a:buFont typeface="Wingdings" pitchFamily="2" charset="2"/>
                <a:buChar char="§"/>
              </a:pPr>
              <a:endParaRPr lang="en-US" altLang="en-US" sz="1500" b="1">
                <a:solidFill>
                  <a:srgbClr val="391D68"/>
                </a:solidFill>
                <a:latin typeface="Segoe UI" pitchFamily="34" charset="0"/>
                <a:cs typeface="Segoe UI" pitchFamily="34" charset="0"/>
              </a:endParaRPr>
            </a:p>
            <a:p>
              <a:pPr marL="177800" indent="-177800" eaLnBrk="0" hangingPunct="0">
                <a:lnSpc>
                  <a:spcPct val="80000"/>
                </a:lnSpc>
                <a:buFont typeface="Wingdings" pitchFamily="2" charset="2"/>
                <a:buChar char="§"/>
              </a:pPr>
              <a:r>
                <a:rPr lang="ru-RU" altLang="en-US" sz="1500" b="1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Гибкое расписание, без отрыва от производства (занятия проводятся в выходные дни)</a:t>
              </a:r>
              <a:endParaRPr lang="en-US" altLang="en-US" sz="1500" b="1">
                <a:solidFill>
                  <a:srgbClr val="391D68"/>
                </a:solidFill>
                <a:latin typeface="Segoe UI" pitchFamily="34" charset="0"/>
                <a:cs typeface="Segoe UI" pitchFamily="34" charset="0"/>
              </a:endParaRPr>
            </a:p>
            <a:p>
              <a:pPr marL="177800" indent="-177800" eaLnBrk="0" hangingPunct="0">
                <a:lnSpc>
                  <a:spcPts val="1700"/>
                </a:lnSpc>
                <a:buFont typeface="Wingdings" pitchFamily="2" charset="2"/>
                <a:buChar char="§"/>
              </a:pPr>
              <a:endParaRPr lang="en-US" altLang="en-US" sz="1400" b="1">
                <a:solidFill>
                  <a:srgbClr val="391D68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28681" name="Rectangle 14"/>
            <p:cNvSpPr>
              <a:spLocks noChangeArrowheads="1"/>
            </p:cNvSpPr>
            <p:nvPr/>
          </p:nvSpPr>
          <p:spPr bwMode="auto">
            <a:xfrm>
              <a:off x="6135687" y="3609975"/>
              <a:ext cx="2651125" cy="1569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7800" indent="-177800" eaLnBrk="0" hangingPunct="0">
                <a:lnSpc>
                  <a:spcPct val="80000"/>
                </a:lnSpc>
                <a:buFont typeface="Wingdings" pitchFamily="2" charset="2"/>
                <a:buChar char="§"/>
              </a:pPr>
              <a:r>
                <a:rPr lang="ru-RU" altLang="en-US" sz="1500" b="1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Широкая сеть бизнес контактов</a:t>
              </a:r>
            </a:p>
            <a:p>
              <a:pPr marL="177800" indent="-177800" eaLnBrk="0" hangingPunct="0">
                <a:lnSpc>
                  <a:spcPct val="80000"/>
                </a:lnSpc>
                <a:buFont typeface="Wingdings" pitchFamily="2" charset="2"/>
                <a:buChar char="§"/>
              </a:pPr>
              <a:endParaRPr lang="en-US" altLang="en-US" sz="1500" b="1">
                <a:solidFill>
                  <a:srgbClr val="391D68"/>
                </a:solidFill>
                <a:latin typeface="Segoe UI" pitchFamily="34" charset="0"/>
                <a:cs typeface="Segoe UI" pitchFamily="34" charset="0"/>
              </a:endParaRPr>
            </a:p>
            <a:p>
              <a:pPr marL="177800" indent="-177800" eaLnBrk="0" hangingPunct="0">
                <a:lnSpc>
                  <a:spcPct val="80000"/>
                </a:lnSpc>
                <a:buFont typeface="Wingdings" pitchFamily="2" charset="2"/>
                <a:buChar char="§"/>
              </a:pPr>
              <a:r>
                <a:rPr lang="ru-RU" altLang="en-US" sz="1500" b="1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Тесные связи с промышленными корпорациями (</a:t>
              </a:r>
              <a:r>
                <a:rPr lang="en-US" altLang="en-US" sz="1500" b="1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MNC</a:t>
              </a:r>
              <a:r>
                <a:rPr lang="ru-RU" altLang="en-US" sz="1500" b="1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 &amp; гиганты казахстанского рынка)</a:t>
              </a:r>
              <a:endParaRPr lang="en-US" altLang="en-US" sz="1500" b="1">
                <a:solidFill>
                  <a:srgbClr val="391D68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grpSp>
          <p:nvGrpSpPr>
            <p:cNvPr id="28682" name="Group 18"/>
            <p:cNvGrpSpPr>
              <a:grpSpLocks/>
            </p:cNvGrpSpPr>
            <p:nvPr/>
          </p:nvGrpSpPr>
          <p:grpSpPr bwMode="auto">
            <a:xfrm>
              <a:off x="171450" y="2934029"/>
              <a:ext cx="3003550" cy="592084"/>
              <a:chOff x="532701" y="3048633"/>
              <a:chExt cx="2400300" cy="465523"/>
            </a:xfrm>
          </p:grpSpPr>
          <p:pic>
            <p:nvPicPr>
              <p:cNvPr id="28692" name="Picture 1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32701" y="3048633"/>
                <a:ext cx="2400300" cy="408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93" name="Rectangle 17"/>
              <p:cNvSpPr>
                <a:spLocks noChangeArrowheads="1"/>
              </p:cNvSpPr>
              <p:nvPr/>
            </p:nvSpPr>
            <p:spPr bwMode="auto">
              <a:xfrm>
                <a:off x="617701" y="3054354"/>
                <a:ext cx="2255673" cy="4598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en-US" sz="16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rPr>
                  <a:t>Образование мирового уровня</a:t>
                </a:r>
                <a:endParaRPr lang="en-US" altLang="en-US" sz="1600" b="1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28683" name="Group 24"/>
            <p:cNvGrpSpPr>
              <a:grpSpLocks/>
            </p:cNvGrpSpPr>
            <p:nvPr/>
          </p:nvGrpSpPr>
          <p:grpSpPr bwMode="auto">
            <a:xfrm>
              <a:off x="3270250" y="2913063"/>
              <a:ext cx="2820988" cy="519112"/>
              <a:chOff x="532701" y="3048633"/>
              <a:chExt cx="2400300" cy="408857"/>
            </a:xfrm>
          </p:grpSpPr>
          <p:pic>
            <p:nvPicPr>
              <p:cNvPr id="28690" name="Picture 1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32701" y="3048633"/>
                <a:ext cx="2400300" cy="408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91" name="Rectangle 26"/>
              <p:cNvSpPr>
                <a:spLocks noChangeArrowheads="1"/>
              </p:cNvSpPr>
              <p:nvPr/>
            </p:nvSpPr>
            <p:spPr bwMode="auto">
              <a:xfrm>
                <a:off x="1338216" y="3133655"/>
                <a:ext cx="854106" cy="266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en-US" sz="16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rPr>
                  <a:t>Диплом</a:t>
                </a:r>
                <a:endParaRPr lang="en-US" altLang="en-US" sz="1600" b="1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28684" name="Group 27"/>
            <p:cNvGrpSpPr>
              <a:grpSpLocks/>
            </p:cNvGrpSpPr>
            <p:nvPr/>
          </p:nvGrpSpPr>
          <p:grpSpPr bwMode="auto">
            <a:xfrm>
              <a:off x="6165850" y="2913063"/>
              <a:ext cx="2620963" cy="519112"/>
              <a:chOff x="532701" y="3048633"/>
              <a:chExt cx="2400300" cy="408857"/>
            </a:xfrm>
          </p:grpSpPr>
          <p:pic>
            <p:nvPicPr>
              <p:cNvPr id="28688" name="Picture 1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32701" y="3048633"/>
                <a:ext cx="2400300" cy="408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89" name="Rectangle 29"/>
              <p:cNvSpPr>
                <a:spLocks noChangeArrowheads="1"/>
              </p:cNvSpPr>
              <p:nvPr/>
            </p:nvSpPr>
            <p:spPr bwMode="auto">
              <a:xfrm>
                <a:off x="1043507" y="3123923"/>
                <a:ext cx="1368511" cy="266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altLang="en-US" sz="16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rPr>
                  <a:t>Бизнес связи</a:t>
                </a:r>
                <a:endParaRPr lang="en-US" altLang="en-US" sz="1600" b="1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28685" name="Group 30"/>
            <p:cNvGrpSpPr>
              <a:grpSpLocks/>
            </p:cNvGrpSpPr>
            <p:nvPr/>
          </p:nvGrpSpPr>
          <p:grpSpPr bwMode="auto">
            <a:xfrm>
              <a:off x="8891588" y="2885398"/>
              <a:ext cx="2871787" cy="525767"/>
              <a:chOff x="532701" y="3044108"/>
              <a:chExt cx="2406407" cy="413382"/>
            </a:xfrm>
          </p:grpSpPr>
          <p:pic>
            <p:nvPicPr>
              <p:cNvPr id="28686" name="Picture 1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32701" y="3048633"/>
                <a:ext cx="2400300" cy="408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87" name="Rectangle 32"/>
              <p:cNvSpPr>
                <a:spLocks noChangeArrowheads="1"/>
              </p:cNvSpPr>
              <p:nvPr/>
            </p:nvSpPr>
            <p:spPr bwMode="auto">
              <a:xfrm>
                <a:off x="597882" y="3044108"/>
                <a:ext cx="2341226" cy="411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altLang="en-US" sz="14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rPr>
                  <a:t>Гибкая программа обучения по разным направлениям</a:t>
                </a:r>
                <a:endParaRPr lang="en-US" altLang="en-US" sz="1400" b="1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endParaRPr>
              </a:p>
            </p:txBody>
          </p:sp>
        </p:grpSp>
      </p:grpSp>
      <p:sp>
        <p:nvSpPr>
          <p:cNvPr id="28676" name="Заголовок 1"/>
          <p:cNvSpPr txBox="1">
            <a:spLocks/>
          </p:cNvSpPr>
          <p:nvPr/>
        </p:nvSpPr>
        <p:spPr bwMode="auto">
          <a:xfrm>
            <a:off x="1049338" y="755650"/>
            <a:ext cx="77739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391D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Executive MBA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0"/>
            <a:ext cx="12192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5"/>
          <p:cNvSpPr>
            <a:spLocks noGrp="1"/>
          </p:cNvSpPr>
          <p:nvPr>
            <p:ph type="body" idx="1"/>
          </p:nvPr>
        </p:nvSpPr>
        <p:spPr>
          <a:xfrm>
            <a:off x="1246188" y="2365375"/>
            <a:ext cx="8931275" cy="2073275"/>
          </a:xfrm>
        </p:spPr>
        <p:txBody>
          <a:bodyPr/>
          <a:lstStyle/>
          <a:p>
            <a:pPr marL="288925" indent="-288925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ru-RU" altLang="en-US" sz="18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Законченное высшее образование (степень Бакалавра или Магистра от аккредитованного вуза)</a:t>
            </a:r>
            <a:endParaRPr lang="en-US" altLang="en-US" sz="1800" b="1" smtClean="0">
              <a:solidFill>
                <a:srgbClr val="391D68"/>
              </a:solidFill>
              <a:latin typeface="Segoe UI" pitchFamily="34" charset="0"/>
              <a:cs typeface="Segoe UI" pitchFamily="34" charset="0"/>
            </a:endParaRPr>
          </a:p>
          <a:p>
            <a:pPr marL="288925" indent="-288925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ru-RU" altLang="en-US" sz="18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Наличие опыта работы не менее 5 лет на руководящих должностях в сфере бизнеса или в государственном секторе</a:t>
            </a:r>
            <a:r>
              <a:rPr lang="en-US" altLang="en-US" sz="18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 </a:t>
            </a:r>
          </a:p>
          <a:p>
            <a:pPr marL="288925" indent="-288925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ru-RU" altLang="en-US" sz="18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Умение и навыки работы с компьютерными программами</a:t>
            </a:r>
            <a:endParaRPr lang="en-US" altLang="en-US" sz="1800" b="1" smtClean="0">
              <a:solidFill>
                <a:srgbClr val="391D68"/>
              </a:solidFill>
              <a:latin typeface="Segoe UI" pitchFamily="34" charset="0"/>
              <a:cs typeface="Segoe UI" pitchFamily="34" charset="0"/>
            </a:endParaRPr>
          </a:p>
          <a:p>
            <a:pPr marL="288925" indent="-288925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ru-RU" altLang="en-US" sz="18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Заинтересованность в обучении на программе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1147763" y="1757363"/>
            <a:ext cx="5070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en-US" b="1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Требования к кандидатам:</a:t>
            </a:r>
          </a:p>
        </p:txBody>
      </p:sp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1336675" y="4989513"/>
            <a:ext cx="941546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en-US" sz="1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* </a:t>
            </a:r>
            <a:r>
              <a:rPr lang="ru-RU" altLang="en-US" sz="1600" b="1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Для поступления</a:t>
            </a:r>
            <a:r>
              <a:rPr lang="en-US" altLang="en-US" sz="1600" b="1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altLang="en-US" sz="1600" b="1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необходимо предоставить заполненную заявку в Университет </a:t>
            </a:r>
            <a:r>
              <a:rPr lang="en-US" altLang="en-US" sz="1600" b="1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KIMEP</a:t>
            </a:r>
            <a:r>
              <a:rPr lang="ru-RU" altLang="en-US" sz="1600" b="1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,  </a:t>
            </a:r>
          </a:p>
          <a:p>
            <a:pPr eaLnBrk="0" hangingPunct="0"/>
            <a:r>
              <a:rPr lang="ru-RU" altLang="en-US" sz="1600" b="1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     диплом о высшем образовании, информацию об опыте работы и профессиональных  </a:t>
            </a:r>
          </a:p>
          <a:p>
            <a:pPr eaLnBrk="0" hangingPunct="0"/>
            <a:r>
              <a:rPr lang="ru-RU" altLang="en-US" sz="1600" b="1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     интересах</a:t>
            </a:r>
            <a:endParaRPr lang="en-US" altLang="en-US" sz="1600" b="1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0725" name="Заголовок 1"/>
          <p:cNvSpPr txBox="1">
            <a:spLocks/>
          </p:cNvSpPr>
          <p:nvPr/>
        </p:nvSpPr>
        <p:spPr bwMode="auto">
          <a:xfrm>
            <a:off x="1147763" y="796925"/>
            <a:ext cx="77739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391D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Executive MBA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4788" y="2163763"/>
            <a:ext cx="862012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85400" y="2149475"/>
            <a:ext cx="82073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8263" y="5432425"/>
            <a:ext cx="8143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8913" y="5432425"/>
            <a:ext cx="8778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5"/>
          <p:cNvSpPr>
            <a:spLocks noGrp="1"/>
          </p:cNvSpPr>
          <p:nvPr>
            <p:ph type="subTitle" idx="4294967295"/>
          </p:nvPr>
        </p:nvSpPr>
        <p:spPr>
          <a:xfrm>
            <a:off x="555625" y="1392238"/>
            <a:ext cx="11014075" cy="546100"/>
          </a:xfrm>
        </p:spPr>
        <p:txBody>
          <a:bodyPr/>
          <a:lstStyle/>
          <a:p>
            <a:pPr marL="0" indent="0">
              <a:lnSpc>
                <a:spcPct val="100000"/>
              </a:lnSpc>
              <a:buFont typeface="Arial" charset="0"/>
              <a:buNone/>
            </a:pPr>
            <a:r>
              <a:rPr lang="ru-RU" altLang="en-US" sz="16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Мини </a:t>
            </a:r>
            <a:r>
              <a:rPr lang="en-US" altLang="en-US" sz="16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MBA – </a:t>
            </a:r>
            <a:r>
              <a:rPr lang="ru-RU" altLang="en-US" sz="16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для младшего управленческого звена </a:t>
            </a:r>
            <a:r>
              <a:rPr lang="en-US" altLang="en-US" sz="16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–</a:t>
            </a:r>
            <a:r>
              <a:rPr lang="ru-RU" altLang="en-US" sz="16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 обширная программа профессионального развития, дающая практические знания и навыки для ежедневной профессиональной деятельности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164013" y="2322513"/>
            <a:ext cx="66325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ru-RU" altLang="en-US" sz="1600" b="1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Диплом в области Профессионального Развития по программе Мини</a:t>
            </a:r>
            <a:r>
              <a:rPr lang="en-US" altLang="en-US" sz="1600" b="1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 MBA </a:t>
            </a:r>
            <a:r>
              <a:rPr lang="ru-RU" altLang="en-US" sz="1600" b="1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выдается слушателям, успешно завершившим курсы</a:t>
            </a:r>
          </a:p>
        </p:txBody>
      </p:sp>
      <p:sp>
        <p:nvSpPr>
          <p:cNvPr id="31751" name="Заголовок 1"/>
          <p:cNvSpPr txBox="1">
            <a:spLocks/>
          </p:cNvSpPr>
          <p:nvPr/>
        </p:nvSpPr>
        <p:spPr bwMode="auto">
          <a:xfrm>
            <a:off x="1379538" y="700088"/>
            <a:ext cx="75866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altLang="en-US" sz="2800" b="1">
                <a:solidFill>
                  <a:srgbClr val="391D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МИНИ </a:t>
            </a:r>
            <a:r>
              <a:rPr lang="en-US" altLang="en-US" sz="2800" b="1">
                <a:solidFill>
                  <a:srgbClr val="391D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MBA</a:t>
            </a:r>
          </a:p>
        </p:txBody>
      </p:sp>
      <p:sp>
        <p:nvSpPr>
          <p:cNvPr id="31752" name="Rectangle 3"/>
          <p:cNvSpPr>
            <a:spLocks noChangeArrowheads="1"/>
          </p:cNvSpPr>
          <p:nvPr/>
        </p:nvSpPr>
        <p:spPr bwMode="auto">
          <a:xfrm>
            <a:off x="727075" y="2092325"/>
            <a:ext cx="2452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altLang="en-US" sz="2400" b="1">
                <a:solidFill>
                  <a:srgbClr val="391D68"/>
                </a:solidFill>
              </a:rPr>
              <a:t>Специализации</a:t>
            </a:r>
            <a:r>
              <a:rPr lang="en-US" altLang="en-US" sz="2400" b="1">
                <a:solidFill>
                  <a:srgbClr val="391D68"/>
                </a:solidFill>
              </a:rPr>
              <a:t>:</a:t>
            </a:r>
            <a:r>
              <a:rPr lang="ru-RU" altLang="en-US" sz="2400" b="1">
                <a:solidFill>
                  <a:srgbClr val="391D68"/>
                </a:solidFill>
              </a:rPr>
              <a:t> </a:t>
            </a:r>
            <a:endParaRPr lang="en-US" sz="2400">
              <a:solidFill>
                <a:srgbClr val="391D68"/>
              </a:solidFill>
            </a:endParaRPr>
          </a:p>
        </p:txBody>
      </p:sp>
      <p:sp>
        <p:nvSpPr>
          <p:cNvPr id="31753" name="Rectangle 20"/>
          <p:cNvSpPr>
            <a:spLocks noChangeArrowheads="1"/>
          </p:cNvSpPr>
          <p:nvPr/>
        </p:nvSpPr>
        <p:spPr bwMode="auto">
          <a:xfrm>
            <a:off x="369888" y="2625725"/>
            <a:ext cx="35750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spcBef>
                <a:spcPts val="1000"/>
              </a:spcBef>
              <a:buFont typeface="Arial" charset="0"/>
              <a:buNone/>
            </a:pPr>
            <a:r>
              <a:rPr lang="ru-RU" altLang="en-US" sz="1600" b="1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Менеджмент</a:t>
            </a:r>
          </a:p>
          <a:p>
            <a:pPr eaLnBrk="0" hangingPunct="0">
              <a:lnSpc>
                <a:spcPct val="70000"/>
              </a:lnSpc>
              <a:spcBef>
                <a:spcPts val="1000"/>
              </a:spcBef>
              <a:buFont typeface="Arial" charset="0"/>
              <a:buNone/>
            </a:pPr>
            <a:r>
              <a:rPr lang="ru-RU" altLang="en-US" sz="1600" b="1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Управление персоналом</a:t>
            </a:r>
          </a:p>
          <a:p>
            <a:pPr eaLnBrk="0" hangingPunct="0">
              <a:lnSpc>
                <a:spcPct val="70000"/>
              </a:lnSpc>
              <a:spcBef>
                <a:spcPts val="1000"/>
              </a:spcBef>
              <a:buFont typeface="Arial" charset="0"/>
              <a:buNone/>
            </a:pPr>
            <a:r>
              <a:rPr lang="ru-RU" altLang="en-US" sz="1600" b="1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Маркетинг и продажи</a:t>
            </a:r>
          </a:p>
          <a:p>
            <a:pPr eaLnBrk="0" hangingPunct="0">
              <a:lnSpc>
                <a:spcPct val="70000"/>
              </a:lnSpc>
              <a:spcBef>
                <a:spcPts val="1000"/>
              </a:spcBef>
              <a:buFont typeface="Arial" charset="0"/>
              <a:buNone/>
            </a:pPr>
            <a:r>
              <a:rPr lang="ru-RU" altLang="en-US" sz="1600" b="1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Финансы и бухгалтерский учет</a:t>
            </a:r>
          </a:p>
          <a:p>
            <a:pPr eaLnBrk="0" hangingPunct="0">
              <a:lnSpc>
                <a:spcPct val="70000"/>
              </a:lnSpc>
              <a:spcBef>
                <a:spcPts val="1000"/>
              </a:spcBef>
              <a:buFont typeface="Arial" charset="0"/>
              <a:buNone/>
            </a:pPr>
            <a:endParaRPr lang="ru-RU" altLang="en-US" sz="1600" b="1">
              <a:solidFill>
                <a:srgbClr val="391D68"/>
              </a:solidFill>
              <a:latin typeface="Segoe UI" pitchFamily="34" charset="0"/>
              <a:cs typeface="Segoe UI" pitchFamily="34" charset="0"/>
            </a:endParaRPr>
          </a:p>
          <a:p>
            <a:pPr eaLnBrk="0" hangingPunct="0">
              <a:lnSpc>
                <a:spcPct val="70000"/>
              </a:lnSpc>
              <a:spcBef>
                <a:spcPts val="1000"/>
              </a:spcBef>
              <a:buFont typeface="Arial" charset="0"/>
              <a:buNone/>
            </a:pPr>
            <a:endParaRPr lang="en-US" sz="1600" b="1">
              <a:solidFill>
                <a:srgbClr val="391D68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1754" name="Rectangle 5"/>
          <p:cNvSpPr>
            <a:spLocks noChangeArrowheads="1"/>
          </p:cNvSpPr>
          <p:nvPr/>
        </p:nvSpPr>
        <p:spPr bwMode="auto">
          <a:xfrm>
            <a:off x="4132263" y="3168650"/>
            <a:ext cx="7289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 eaLnBrk="0" hangingPunct="0">
              <a:buFont typeface="Wingdings" pitchFamily="2" charset="2"/>
              <a:buChar char="§"/>
            </a:pPr>
            <a:r>
              <a:rPr lang="ru-RU" altLang="en-US" sz="2000" b="1">
                <a:solidFill>
                  <a:srgbClr val="391D68"/>
                </a:solidFill>
              </a:rPr>
              <a:t>Продолжительность</a:t>
            </a:r>
            <a:r>
              <a:rPr lang="en-US" altLang="en-US" sz="2000" b="1">
                <a:solidFill>
                  <a:srgbClr val="391D68"/>
                </a:solidFill>
              </a:rPr>
              <a:t>:</a:t>
            </a:r>
            <a:r>
              <a:rPr lang="en-US" altLang="en-US" sz="2000">
                <a:solidFill>
                  <a:srgbClr val="391D68"/>
                </a:solidFill>
              </a:rPr>
              <a:t> </a:t>
            </a:r>
            <a:r>
              <a:rPr lang="ru-RU" altLang="en-US" b="1">
                <a:solidFill>
                  <a:srgbClr val="0070C0"/>
                </a:solidFill>
              </a:rPr>
              <a:t>до</a:t>
            </a:r>
            <a:r>
              <a:rPr lang="en-US" altLang="en-US" b="1">
                <a:solidFill>
                  <a:srgbClr val="0070C0"/>
                </a:solidFill>
              </a:rPr>
              <a:t> 1</a:t>
            </a:r>
            <a:r>
              <a:rPr lang="ru-RU" altLang="en-US" b="1">
                <a:solidFill>
                  <a:srgbClr val="0070C0"/>
                </a:solidFill>
              </a:rPr>
              <a:t>2</a:t>
            </a:r>
            <a:r>
              <a:rPr lang="en-US" altLang="en-US" b="1">
                <a:solidFill>
                  <a:srgbClr val="0070C0"/>
                </a:solidFill>
              </a:rPr>
              <a:t> </a:t>
            </a:r>
            <a:r>
              <a:rPr lang="ru-RU" altLang="en-US" b="1">
                <a:solidFill>
                  <a:srgbClr val="0070C0"/>
                </a:solidFill>
              </a:rPr>
              <a:t>месяцев </a:t>
            </a:r>
            <a:r>
              <a:rPr lang="en-US" altLang="en-US" b="1">
                <a:solidFill>
                  <a:srgbClr val="0070C0"/>
                </a:solidFill>
              </a:rPr>
              <a:t>*</a:t>
            </a:r>
            <a:endParaRPr lang="ru-RU" altLang="en-US" b="1">
              <a:solidFill>
                <a:srgbClr val="0070C0"/>
              </a:solidFill>
            </a:endParaRPr>
          </a:p>
          <a:p>
            <a:pPr marL="285750" indent="-285750" eaLnBrk="0" hangingPunct="0">
              <a:buFont typeface="Wingdings" pitchFamily="2" charset="2"/>
              <a:buChar char="§"/>
            </a:pPr>
            <a:r>
              <a:rPr lang="ru-RU" altLang="en-US" sz="2000" b="1">
                <a:solidFill>
                  <a:srgbClr val="391D68"/>
                </a:solidFill>
              </a:rPr>
              <a:t>Учебный план</a:t>
            </a:r>
            <a:r>
              <a:rPr lang="en-US" altLang="en-US" sz="2000" b="1">
                <a:solidFill>
                  <a:srgbClr val="391D68"/>
                </a:solidFill>
              </a:rPr>
              <a:t>:</a:t>
            </a:r>
            <a:r>
              <a:rPr lang="en-US" altLang="en-US" sz="2000">
                <a:solidFill>
                  <a:srgbClr val="391D68"/>
                </a:solidFill>
              </a:rPr>
              <a:t> </a:t>
            </a:r>
            <a:r>
              <a:rPr lang="ru-RU" altLang="en-US" sz="2000">
                <a:solidFill>
                  <a:srgbClr val="391D68"/>
                </a:solidFill>
              </a:rPr>
              <a:t>           </a:t>
            </a:r>
            <a:r>
              <a:rPr lang="en-US" altLang="en-US" b="1">
                <a:solidFill>
                  <a:srgbClr val="0070C0"/>
                </a:solidFill>
              </a:rPr>
              <a:t>12</a:t>
            </a:r>
            <a:r>
              <a:rPr lang="ru-RU" altLang="en-US" b="1">
                <a:solidFill>
                  <a:srgbClr val="0070C0"/>
                </a:solidFill>
              </a:rPr>
              <a:t> модулей</a:t>
            </a:r>
          </a:p>
          <a:p>
            <a:pPr marL="285750" indent="-285750" eaLnBrk="0" hangingPunct="0">
              <a:buFont typeface="Wingdings" pitchFamily="2" charset="2"/>
              <a:buChar char="§"/>
            </a:pPr>
            <a:r>
              <a:rPr lang="ru-RU" altLang="en-US" sz="2000" b="1">
                <a:solidFill>
                  <a:srgbClr val="391D68"/>
                </a:solidFill>
              </a:rPr>
              <a:t>Один модуль</a:t>
            </a:r>
            <a:r>
              <a:rPr lang="en-US" altLang="en-US" sz="2000" b="1">
                <a:solidFill>
                  <a:srgbClr val="391D68"/>
                </a:solidFill>
              </a:rPr>
              <a:t>:</a:t>
            </a:r>
            <a:r>
              <a:rPr lang="ru-RU" altLang="en-US" sz="2000" b="1">
                <a:solidFill>
                  <a:srgbClr val="391D68"/>
                </a:solidFill>
              </a:rPr>
              <a:t>              </a:t>
            </a:r>
            <a:r>
              <a:rPr lang="en-US" altLang="en-US" b="1">
                <a:solidFill>
                  <a:srgbClr val="0070C0"/>
                </a:solidFill>
              </a:rPr>
              <a:t>24 </a:t>
            </a:r>
            <a:r>
              <a:rPr lang="ru-RU" altLang="en-US" b="1">
                <a:solidFill>
                  <a:srgbClr val="0070C0"/>
                </a:solidFill>
              </a:rPr>
              <a:t>академических часа</a:t>
            </a:r>
          </a:p>
          <a:p>
            <a:pPr marL="285750" indent="-285750" eaLnBrk="0" hangingPunct="0">
              <a:buFont typeface="Wingdings" pitchFamily="2" charset="2"/>
              <a:buChar char="§"/>
            </a:pPr>
            <a:r>
              <a:rPr lang="ru-RU" altLang="en-US" sz="2000" b="1">
                <a:solidFill>
                  <a:srgbClr val="391D68"/>
                </a:solidFill>
              </a:rPr>
              <a:t>Место проведения</a:t>
            </a:r>
            <a:r>
              <a:rPr lang="en-US" altLang="en-US" sz="2000" b="1">
                <a:solidFill>
                  <a:srgbClr val="391D68"/>
                </a:solidFill>
              </a:rPr>
              <a:t>:</a:t>
            </a:r>
            <a:r>
              <a:rPr lang="ru-RU" altLang="en-US" sz="2000" b="1">
                <a:solidFill>
                  <a:srgbClr val="391D68"/>
                </a:solidFill>
              </a:rPr>
              <a:t>  </a:t>
            </a:r>
            <a:r>
              <a:rPr lang="en-US" altLang="en-US" sz="2000" b="1">
                <a:solidFill>
                  <a:srgbClr val="391D68"/>
                </a:solidFill>
              </a:rPr>
              <a:t> </a:t>
            </a:r>
            <a:r>
              <a:rPr lang="ru-RU" altLang="en-US" b="1">
                <a:solidFill>
                  <a:srgbClr val="0070C0"/>
                </a:solidFill>
              </a:rPr>
              <a:t>Центр знаний</a:t>
            </a:r>
            <a:r>
              <a:rPr lang="en-US" altLang="en-US" b="1">
                <a:solidFill>
                  <a:srgbClr val="0070C0"/>
                </a:solidFill>
              </a:rPr>
              <a:t> </a:t>
            </a:r>
            <a:r>
              <a:rPr lang="ru-RU" altLang="en-US" b="1">
                <a:solidFill>
                  <a:srgbClr val="0070C0"/>
                </a:solidFill>
              </a:rPr>
              <a:t>руководителя, </a:t>
            </a:r>
          </a:p>
          <a:p>
            <a:pPr marL="285750" indent="-285750" eaLnBrk="0" hangingPunct="0">
              <a:buFont typeface="Wingdings" pitchFamily="2" charset="2"/>
              <a:buChar char="§"/>
            </a:pPr>
            <a:r>
              <a:rPr lang="ru-RU" altLang="en-US" sz="2000" b="1">
                <a:solidFill>
                  <a:srgbClr val="391D68"/>
                </a:solidFill>
              </a:rPr>
              <a:t>Форма обучения</a:t>
            </a:r>
            <a:r>
              <a:rPr lang="en-US" altLang="en-US" sz="2000" b="1">
                <a:solidFill>
                  <a:srgbClr val="391D68"/>
                </a:solidFill>
              </a:rPr>
              <a:t>:</a:t>
            </a:r>
            <a:r>
              <a:rPr lang="ru-RU" altLang="en-US" sz="2000" b="1">
                <a:solidFill>
                  <a:srgbClr val="391D68"/>
                </a:solidFill>
              </a:rPr>
              <a:t>       </a:t>
            </a:r>
            <a:r>
              <a:rPr lang="ru-RU" altLang="en-US" b="1">
                <a:solidFill>
                  <a:srgbClr val="0070C0"/>
                </a:solidFill>
              </a:rPr>
              <a:t>Субботние интенсивные тренинги/</a:t>
            </a:r>
          </a:p>
          <a:p>
            <a:pPr marL="285750" indent="-285750" eaLnBrk="0" hangingPunct="0"/>
            <a:r>
              <a:rPr lang="ru-RU" altLang="en-US"/>
              <a:t>                                                  </a:t>
            </a:r>
            <a:r>
              <a:rPr lang="ru-RU" altLang="en-US" b="1">
                <a:solidFill>
                  <a:srgbClr val="0070C0"/>
                </a:solidFill>
              </a:rPr>
              <a:t>Онлайн – под руководством преподавателя</a:t>
            </a:r>
          </a:p>
          <a:p>
            <a:pPr marL="285750" indent="-285750" eaLnBrk="0" hangingPunct="0">
              <a:buFont typeface="Wingdings" pitchFamily="2" charset="2"/>
              <a:buChar char="§"/>
            </a:pPr>
            <a:r>
              <a:rPr lang="ru-RU" altLang="en-US" sz="2000" b="1">
                <a:solidFill>
                  <a:srgbClr val="391D68"/>
                </a:solidFill>
              </a:rPr>
              <a:t>Язык обучения:           </a:t>
            </a:r>
            <a:r>
              <a:rPr lang="ru-RU" altLang="en-US" b="1">
                <a:solidFill>
                  <a:srgbClr val="0070C0"/>
                </a:solidFill>
              </a:rPr>
              <a:t>русский/английский</a:t>
            </a:r>
          </a:p>
          <a:p>
            <a:pPr marL="285750" indent="-285750" eaLnBrk="0" hangingPunct="0">
              <a:buFont typeface="Wingdings" pitchFamily="2" charset="2"/>
              <a:buChar char="§"/>
            </a:pPr>
            <a:endParaRPr lang="ru-RU" altLang="en-US" sz="2000">
              <a:solidFill>
                <a:srgbClr val="800000"/>
              </a:solidFill>
            </a:endParaRPr>
          </a:p>
          <a:p>
            <a:pPr marL="285750" indent="-285750" eaLnBrk="0" hangingPunct="0">
              <a:buFont typeface="Wingdings" pitchFamily="2" charset="2"/>
              <a:buChar char="§"/>
            </a:pPr>
            <a:endParaRPr lang="ru-RU" altLang="en-US" sz="2000" b="1"/>
          </a:p>
          <a:p>
            <a:pPr marL="285750" indent="-285750" eaLnBrk="0" hangingPunct="0">
              <a:buFont typeface="Wingdings" pitchFamily="2" charset="2"/>
              <a:buChar char="§"/>
            </a:pPr>
            <a:endParaRPr lang="ru-RU" altLang="en-US" sz="2000">
              <a:solidFill>
                <a:srgbClr val="800000"/>
              </a:solidFill>
            </a:endParaRPr>
          </a:p>
        </p:txBody>
      </p:sp>
      <p:sp>
        <p:nvSpPr>
          <p:cNvPr id="31755" name="Rectangle 6"/>
          <p:cNvSpPr>
            <a:spLocks noChangeArrowheads="1"/>
          </p:cNvSpPr>
          <p:nvPr/>
        </p:nvSpPr>
        <p:spPr bwMode="auto">
          <a:xfrm>
            <a:off x="4500563" y="5608638"/>
            <a:ext cx="609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en-US" sz="1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ru-RU" altLang="en-US" sz="1400" b="1">
                <a:solidFill>
                  <a:srgbClr val="0070C0"/>
                </a:solidFill>
              </a:rPr>
              <a:t>курсы, ранее пройденные на Программе Профессионального Развития,    </a:t>
            </a:r>
          </a:p>
          <a:p>
            <a:pPr eaLnBrk="0" hangingPunct="0"/>
            <a:r>
              <a:rPr lang="ru-RU" altLang="en-US" sz="1400" b="1">
                <a:solidFill>
                  <a:srgbClr val="0070C0"/>
                </a:solidFill>
              </a:rPr>
              <a:t>могут быть засчитаны в счет</a:t>
            </a:r>
            <a:r>
              <a:rPr lang="en-US" altLang="en-US" sz="1400" b="1">
                <a:solidFill>
                  <a:srgbClr val="0070C0"/>
                </a:solidFill>
              </a:rPr>
              <a:t> </a:t>
            </a:r>
            <a:r>
              <a:rPr lang="ru-RU" altLang="en-US" sz="1400" b="1">
                <a:solidFill>
                  <a:srgbClr val="0070C0"/>
                </a:solidFill>
              </a:rPr>
              <a:t>программы Мини </a:t>
            </a:r>
            <a:r>
              <a:rPr lang="en-US" altLang="en-US" sz="1400" b="1">
                <a:solidFill>
                  <a:srgbClr val="0070C0"/>
                </a:solidFill>
              </a:rPr>
              <a:t>MBA</a:t>
            </a:r>
            <a:endParaRPr lang="ru-RU" altLang="en-US" sz="1400" b="1">
              <a:solidFill>
                <a:srgbClr val="0070C0"/>
              </a:solidFill>
            </a:endParaRPr>
          </a:p>
        </p:txBody>
      </p:sp>
      <p:grpSp>
        <p:nvGrpSpPr>
          <p:cNvPr id="31756" name="Group 7"/>
          <p:cNvGrpSpPr>
            <a:grpSpLocks/>
          </p:cNvGrpSpPr>
          <p:nvPr/>
        </p:nvGrpSpPr>
        <p:grpSpPr bwMode="auto">
          <a:xfrm>
            <a:off x="254000" y="4125913"/>
            <a:ext cx="3398838" cy="1973262"/>
            <a:chOff x="309962" y="4329817"/>
            <a:chExt cx="3398753" cy="1685452"/>
          </a:xfrm>
        </p:grpSpPr>
        <p:pic>
          <p:nvPicPr>
            <p:cNvPr id="31757" name="Picture 6" descr="загруженное (2)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07098" y="4616342"/>
              <a:ext cx="841919" cy="1229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8" name="Rectangle 30"/>
            <p:cNvSpPr>
              <a:spLocks noChangeArrowheads="1"/>
            </p:cNvSpPr>
            <p:nvPr/>
          </p:nvSpPr>
          <p:spPr bwMode="auto">
            <a:xfrm>
              <a:off x="883828" y="4329817"/>
              <a:ext cx="2251019" cy="457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altLang="en-US" sz="2400" b="1">
                  <a:solidFill>
                    <a:srgbClr val="391D68"/>
                  </a:solidFill>
                </a:rPr>
                <a:t>Аккредитация</a:t>
              </a:r>
              <a:r>
                <a:rPr lang="en-US" altLang="en-US" sz="2400" b="1">
                  <a:solidFill>
                    <a:srgbClr val="391D68"/>
                  </a:solidFill>
                </a:rPr>
                <a:t>:</a:t>
              </a:r>
              <a:r>
                <a:rPr lang="ru-RU" altLang="en-US" sz="2400" b="1">
                  <a:solidFill>
                    <a:srgbClr val="391D68"/>
                  </a:solidFill>
                </a:rPr>
                <a:t> </a:t>
              </a:r>
              <a:endParaRPr lang="en-US" sz="2400">
                <a:solidFill>
                  <a:srgbClr val="391D68"/>
                </a:solidFill>
              </a:endParaRPr>
            </a:p>
          </p:txBody>
        </p:sp>
        <p:sp>
          <p:nvSpPr>
            <p:cNvPr id="31759" name="Rectangle 5"/>
            <p:cNvSpPr txBox="1">
              <a:spLocks/>
            </p:cNvSpPr>
            <p:nvPr/>
          </p:nvSpPr>
          <p:spPr bwMode="auto">
            <a:xfrm>
              <a:off x="309962" y="4854535"/>
              <a:ext cx="3398753" cy="1160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70000"/>
                </a:lnSpc>
                <a:spcBef>
                  <a:spcPts val="1000"/>
                </a:spcBef>
                <a:buFont typeface="Arial" charset="0"/>
                <a:buNone/>
              </a:pPr>
              <a:r>
                <a:rPr lang="ru-RU" altLang="en-US" sz="1400" b="1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Фонд </a:t>
              </a:r>
              <a:endParaRPr lang="en-US" altLang="en-US" sz="1400" b="1">
                <a:solidFill>
                  <a:srgbClr val="391D68"/>
                </a:solidFill>
                <a:latin typeface="Segoe UI" pitchFamily="34" charset="0"/>
                <a:cs typeface="Segoe UI" pitchFamily="34" charset="0"/>
              </a:endParaRPr>
            </a:p>
            <a:p>
              <a:pPr eaLnBrk="0" hangingPunct="0">
                <a:lnSpc>
                  <a:spcPct val="70000"/>
                </a:lnSpc>
                <a:spcBef>
                  <a:spcPts val="1000"/>
                </a:spcBef>
                <a:buFont typeface="Arial" charset="0"/>
                <a:buNone/>
              </a:pPr>
              <a:r>
                <a:rPr lang="ru-RU" altLang="en-US" sz="1400" b="1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Международной </a:t>
              </a:r>
              <a:endParaRPr lang="en-US" altLang="en-US" sz="1400" b="1">
                <a:solidFill>
                  <a:srgbClr val="391D68"/>
                </a:solidFill>
                <a:latin typeface="Segoe UI" pitchFamily="34" charset="0"/>
                <a:cs typeface="Segoe UI" pitchFamily="34" charset="0"/>
              </a:endParaRPr>
            </a:p>
            <a:p>
              <a:pPr eaLnBrk="0" hangingPunct="0">
                <a:lnSpc>
                  <a:spcPct val="70000"/>
                </a:lnSpc>
                <a:spcBef>
                  <a:spcPts val="1000"/>
                </a:spcBef>
                <a:buFont typeface="Arial" charset="0"/>
                <a:buNone/>
              </a:pPr>
              <a:r>
                <a:rPr lang="ru-RU" altLang="en-US" sz="1400" b="1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Аккредитации в области </a:t>
              </a:r>
              <a:endParaRPr lang="en-US" altLang="en-US" sz="1400" b="1">
                <a:solidFill>
                  <a:srgbClr val="391D68"/>
                </a:solidFill>
                <a:latin typeface="Segoe UI" pitchFamily="34" charset="0"/>
                <a:cs typeface="Segoe UI" pitchFamily="34" charset="0"/>
              </a:endParaRPr>
            </a:p>
            <a:p>
              <a:pPr eaLnBrk="0" hangingPunct="0">
                <a:lnSpc>
                  <a:spcPct val="70000"/>
                </a:lnSpc>
                <a:spcBef>
                  <a:spcPts val="1000"/>
                </a:spcBef>
                <a:buFont typeface="Arial" charset="0"/>
                <a:buNone/>
              </a:pPr>
              <a:r>
                <a:rPr lang="ru-RU" altLang="en-US" sz="1400" b="1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Бизнес Администрирование</a:t>
              </a:r>
              <a:r>
                <a:rPr lang="en-US" altLang="en-US" sz="1400" b="1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 </a:t>
              </a:r>
            </a:p>
            <a:p>
              <a:pPr eaLnBrk="0" hangingPunct="0">
                <a:lnSpc>
                  <a:spcPct val="70000"/>
                </a:lnSpc>
                <a:spcBef>
                  <a:spcPts val="1000"/>
                </a:spcBef>
                <a:buFont typeface="Arial" charset="0"/>
                <a:buNone/>
              </a:pPr>
              <a:r>
                <a:rPr lang="en-US" altLang="en-US" sz="1400" b="1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(FIBAA)</a:t>
              </a:r>
              <a:endParaRPr lang="ru-RU" altLang="en-US" sz="1400" b="1">
                <a:solidFill>
                  <a:srgbClr val="391D68"/>
                </a:solidFill>
                <a:latin typeface="Segoe UI" pitchFamily="34" charset="0"/>
                <a:cs typeface="Segoe U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5"/>
          <p:cNvSpPr>
            <a:spLocks noGrp="1"/>
          </p:cNvSpPr>
          <p:nvPr>
            <p:ph type="subTitle" idx="4294967295"/>
          </p:nvPr>
        </p:nvSpPr>
        <p:spPr>
          <a:xfrm>
            <a:off x="987425" y="1633538"/>
            <a:ext cx="8331200" cy="620712"/>
          </a:xfrm>
        </p:spPr>
        <p:txBody>
          <a:bodyPr/>
          <a:lstStyle/>
          <a:p>
            <a:pPr marL="0" indent="0">
              <a:lnSpc>
                <a:spcPct val="100000"/>
              </a:lnSpc>
              <a:buFont typeface="Arial" charset="0"/>
              <a:buNone/>
            </a:pPr>
            <a:r>
              <a:rPr lang="ru-RU" altLang="en-US" sz="18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Начиная с 1998 года, программа предоставляет краткосрочные тренинги для корпоративных клиентов и физических лиц</a:t>
            </a:r>
          </a:p>
        </p:txBody>
      </p:sp>
      <p:sp>
        <p:nvSpPr>
          <p:cNvPr id="32770" name="Rectangle 22"/>
          <p:cNvSpPr>
            <a:spLocks noChangeArrowheads="1"/>
          </p:cNvSpPr>
          <p:nvPr/>
        </p:nvSpPr>
        <p:spPr bwMode="auto">
          <a:xfrm>
            <a:off x="987425" y="2857500"/>
            <a:ext cx="3986213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buFont typeface="Wingdings" pitchFamily="2" charset="2"/>
              <a:buChar char="§"/>
            </a:pPr>
            <a:r>
              <a:rPr lang="ru-RU" altLang="en-US" sz="1600" b="1">
                <a:solidFill>
                  <a:srgbClr val="0070C0"/>
                </a:solidFill>
              </a:rPr>
              <a:t>Менеджмент</a:t>
            </a:r>
          </a:p>
          <a:p>
            <a:pPr marL="285750" indent="-285750" eaLnBrk="0" hangingPunct="0">
              <a:buFont typeface="Wingdings" pitchFamily="2" charset="2"/>
              <a:buChar char="§"/>
            </a:pPr>
            <a:r>
              <a:rPr lang="ru-RU" altLang="en-US" sz="1600" b="1">
                <a:solidFill>
                  <a:srgbClr val="0070C0"/>
                </a:solidFill>
              </a:rPr>
              <a:t>Лидерство</a:t>
            </a:r>
          </a:p>
          <a:p>
            <a:pPr marL="285750" indent="-285750" eaLnBrk="0" hangingPunct="0">
              <a:buFont typeface="Wingdings" pitchFamily="2" charset="2"/>
              <a:buChar char="§"/>
            </a:pPr>
            <a:r>
              <a:rPr lang="ru-RU" altLang="en-US" sz="1600" b="1">
                <a:solidFill>
                  <a:srgbClr val="0070C0"/>
                </a:solidFill>
              </a:rPr>
              <a:t>Управление персоналом</a:t>
            </a:r>
          </a:p>
          <a:p>
            <a:pPr marL="285750" indent="-285750" eaLnBrk="0" hangingPunct="0">
              <a:buFont typeface="Wingdings" pitchFamily="2" charset="2"/>
              <a:buChar char="§"/>
            </a:pPr>
            <a:r>
              <a:rPr lang="ru-RU" altLang="en-US" sz="1600" b="1">
                <a:solidFill>
                  <a:srgbClr val="0070C0"/>
                </a:solidFill>
              </a:rPr>
              <a:t>Управление рисками</a:t>
            </a:r>
          </a:p>
          <a:p>
            <a:pPr marL="285750" indent="-285750" eaLnBrk="0" hangingPunct="0">
              <a:buFont typeface="Wingdings" pitchFamily="2" charset="2"/>
              <a:buChar char="§"/>
            </a:pPr>
            <a:r>
              <a:rPr lang="ru-RU" altLang="en-US" sz="1600" b="1">
                <a:solidFill>
                  <a:srgbClr val="0070C0"/>
                </a:solidFill>
              </a:rPr>
              <a:t>Маркетинг и продажи</a:t>
            </a:r>
          </a:p>
          <a:p>
            <a:pPr marL="285750" indent="-285750" eaLnBrk="0" hangingPunct="0">
              <a:buFont typeface="Wingdings" pitchFamily="2" charset="2"/>
              <a:buChar char="§"/>
            </a:pPr>
            <a:r>
              <a:rPr lang="ru-RU" altLang="en-US" sz="1600" b="1">
                <a:solidFill>
                  <a:srgbClr val="0070C0"/>
                </a:solidFill>
              </a:rPr>
              <a:t>Финансы и бухгалтерский учет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941388" y="5010150"/>
            <a:ext cx="5492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buFont typeface="Wingdings" pitchFamily="2" charset="2"/>
              <a:buChar char="§"/>
            </a:pPr>
            <a:r>
              <a:rPr lang="ru-RU" altLang="en-US" sz="1600" b="1">
                <a:solidFill>
                  <a:srgbClr val="0070C0"/>
                </a:solidFill>
              </a:rPr>
              <a:t>Комбинированное расписание тренингов и курсов (аудиторно и онлайн)</a:t>
            </a:r>
          </a:p>
          <a:p>
            <a:pPr marL="285750" indent="-285750" eaLnBrk="0" hangingPunct="0">
              <a:buFont typeface="Wingdings" pitchFamily="2" charset="2"/>
              <a:buChar char="§"/>
            </a:pPr>
            <a:r>
              <a:rPr lang="ru-RU" altLang="en-US" sz="1600" b="1">
                <a:solidFill>
                  <a:srgbClr val="0070C0"/>
                </a:solidFill>
              </a:rPr>
              <a:t>Еженедельные интенсивные 2-5 дневные тренинги</a:t>
            </a:r>
          </a:p>
          <a:p>
            <a:pPr marL="285750" indent="-285750" eaLnBrk="0" hangingPunct="0">
              <a:buFont typeface="Wingdings" pitchFamily="2" charset="2"/>
              <a:buChar char="§"/>
            </a:pPr>
            <a:r>
              <a:rPr lang="ru-RU" altLang="en-US" sz="1600" b="1">
                <a:solidFill>
                  <a:srgbClr val="0070C0"/>
                </a:solidFill>
              </a:rPr>
              <a:t>Самостоятельное изучение выбранных курсов под руководством инструктора</a:t>
            </a:r>
          </a:p>
        </p:txBody>
      </p:sp>
      <p:sp>
        <p:nvSpPr>
          <p:cNvPr id="32772" name="Rectangle 27"/>
          <p:cNvSpPr>
            <a:spLocks noChangeArrowheads="1"/>
          </p:cNvSpPr>
          <p:nvPr/>
        </p:nvSpPr>
        <p:spPr bwMode="auto">
          <a:xfrm>
            <a:off x="1630363" y="2362200"/>
            <a:ext cx="211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altLang="en-US" b="1">
                <a:solidFill>
                  <a:srgbClr val="391D68"/>
                </a:solidFill>
                <a:latin typeface="Arial" charset="0"/>
              </a:rPr>
              <a:t>Специализации</a:t>
            </a:r>
            <a:r>
              <a:rPr lang="en-US" altLang="en-US" b="1">
                <a:solidFill>
                  <a:srgbClr val="391D68"/>
                </a:solidFill>
                <a:latin typeface="Arial" charset="0"/>
              </a:rPr>
              <a:t>:</a:t>
            </a:r>
            <a:r>
              <a:rPr lang="ru-RU" altLang="en-US" b="1">
                <a:solidFill>
                  <a:srgbClr val="391D68"/>
                </a:solidFill>
                <a:latin typeface="Arial" charset="0"/>
              </a:rPr>
              <a:t> </a:t>
            </a:r>
            <a:endParaRPr lang="en-US" altLang="en-US">
              <a:solidFill>
                <a:srgbClr val="391D68"/>
              </a:solidFill>
              <a:latin typeface="Arial" charset="0"/>
            </a:endParaRP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6783388" y="2351088"/>
            <a:ext cx="282098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altLang="en-US" b="1">
                <a:solidFill>
                  <a:srgbClr val="391D68"/>
                </a:solidFill>
                <a:latin typeface="Arial" charset="0"/>
              </a:rPr>
              <a:t>Уровни сертификации</a:t>
            </a:r>
            <a:r>
              <a:rPr lang="en-US" altLang="en-US" b="1">
                <a:solidFill>
                  <a:srgbClr val="391D68"/>
                </a:solidFill>
                <a:latin typeface="Arial" charset="0"/>
              </a:rPr>
              <a:t>:</a:t>
            </a:r>
            <a:endParaRPr lang="ru-RU" altLang="en-US" b="1">
              <a:solidFill>
                <a:srgbClr val="391D68"/>
              </a:solidFill>
              <a:latin typeface="Arial" charset="0"/>
            </a:endParaRPr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5464175" y="2979738"/>
            <a:ext cx="59118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buFont typeface="Wingdings" pitchFamily="2" charset="2"/>
              <a:buChar char="§"/>
            </a:pPr>
            <a:r>
              <a:rPr lang="ru-RU" altLang="en-US" sz="1600" b="1">
                <a:solidFill>
                  <a:srgbClr val="0070C0"/>
                </a:solidFill>
              </a:rPr>
              <a:t>Сертификат об окончании –</a:t>
            </a:r>
            <a:r>
              <a:rPr lang="en-US" altLang="en-US" sz="1600" b="1">
                <a:solidFill>
                  <a:srgbClr val="0070C0"/>
                </a:solidFill>
              </a:rPr>
              <a:t> </a:t>
            </a:r>
            <a:r>
              <a:rPr lang="ru-RU" altLang="en-US" sz="1600" b="1">
                <a:solidFill>
                  <a:srgbClr val="0070C0"/>
                </a:solidFill>
              </a:rPr>
              <a:t>выдается за посещение одного выбранного семинара</a:t>
            </a:r>
            <a:endParaRPr lang="en-US" altLang="en-US" sz="1600" b="1">
              <a:solidFill>
                <a:srgbClr val="0070C0"/>
              </a:solidFill>
            </a:endParaRPr>
          </a:p>
          <a:p>
            <a:pPr marL="285750" indent="-285750" eaLnBrk="0" hangingPunct="0">
              <a:buFont typeface="Wingdings" pitchFamily="2" charset="2"/>
              <a:buChar char="§"/>
            </a:pPr>
            <a:r>
              <a:rPr lang="ru-RU" altLang="en-US" sz="1600" b="1">
                <a:solidFill>
                  <a:srgbClr val="0070C0"/>
                </a:solidFill>
              </a:rPr>
              <a:t>Сертификат по специализации – выдается слушателям, которые успешно завершают программу из 4-х курсов по выбранной специализации</a:t>
            </a:r>
          </a:p>
        </p:txBody>
      </p:sp>
      <p:sp>
        <p:nvSpPr>
          <p:cNvPr id="32775" name="Заголовок 1"/>
          <p:cNvSpPr txBox="1">
            <a:spLocks/>
          </p:cNvSpPr>
          <p:nvPr/>
        </p:nvSpPr>
        <p:spPr bwMode="auto">
          <a:xfrm>
            <a:off x="987425" y="852488"/>
            <a:ext cx="78517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altLang="en-US" sz="2800" b="1">
                <a:solidFill>
                  <a:srgbClr val="391D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ПРОГРАММА ПРОФЕССИОНАЛЬНОГО</a:t>
            </a:r>
          </a:p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391D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</a:t>
            </a:r>
            <a:r>
              <a:rPr lang="ru-RU" altLang="en-US" sz="2800" b="1">
                <a:solidFill>
                  <a:srgbClr val="391D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АЗВИТИЯ</a:t>
            </a:r>
            <a:r>
              <a:rPr lang="ru-RU" altLang="en-US" sz="3000" b="1">
                <a:solidFill>
                  <a:srgbClr val="391D68"/>
                </a:solidFill>
                <a:latin typeface="Arial" charset="0"/>
              </a:rPr>
              <a:t> </a:t>
            </a:r>
            <a:endParaRPr lang="en-US" altLang="en-US" sz="3000" b="1">
              <a:solidFill>
                <a:srgbClr val="391D68"/>
              </a:solidFill>
              <a:latin typeface="Arial" charset="0"/>
            </a:endParaRPr>
          </a:p>
        </p:txBody>
      </p:sp>
      <p:sp>
        <p:nvSpPr>
          <p:cNvPr id="32776" name="Rectangle 1"/>
          <p:cNvSpPr>
            <a:spLocks noChangeArrowheads="1"/>
          </p:cNvSpPr>
          <p:nvPr/>
        </p:nvSpPr>
        <p:spPr bwMode="auto">
          <a:xfrm>
            <a:off x="6970713" y="4835525"/>
            <a:ext cx="33877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altLang="en-US" sz="2000" b="1">
                <a:solidFill>
                  <a:srgbClr val="391D68"/>
                </a:solidFill>
              </a:rPr>
              <a:t>Языки обучения</a:t>
            </a:r>
            <a:r>
              <a:rPr lang="ru-RU" altLang="en-US" sz="2000">
                <a:solidFill>
                  <a:srgbClr val="391D68"/>
                </a:solidFill>
              </a:rPr>
              <a:t>: </a:t>
            </a:r>
          </a:p>
          <a:p>
            <a:pPr eaLnBrk="0" hangingPunct="0"/>
            <a:endParaRPr lang="ru-RU" altLang="en-US"/>
          </a:p>
          <a:p>
            <a:pPr eaLnBrk="0" hangingPunct="0"/>
            <a:r>
              <a:rPr lang="ru-RU" altLang="en-US" b="1">
                <a:solidFill>
                  <a:srgbClr val="0070C0"/>
                </a:solidFill>
              </a:rPr>
              <a:t>русский/английский/казахский </a:t>
            </a:r>
          </a:p>
        </p:txBody>
      </p:sp>
      <p:sp>
        <p:nvSpPr>
          <p:cNvPr id="32777" name="Rectangle 15"/>
          <p:cNvSpPr>
            <a:spLocks noChangeArrowheads="1"/>
          </p:cNvSpPr>
          <p:nvPr/>
        </p:nvSpPr>
        <p:spPr bwMode="auto">
          <a:xfrm>
            <a:off x="941388" y="4514850"/>
            <a:ext cx="21764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altLang="en-US" b="1">
                <a:solidFill>
                  <a:srgbClr val="391D68"/>
                </a:solidFill>
                <a:latin typeface="Arial" charset="0"/>
              </a:rPr>
              <a:t>Форма обучения</a:t>
            </a:r>
            <a:r>
              <a:rPr lang="en-US" altLang="en-US" b="1">
                <a:solidFill>
                  <a:srgbClr val="391D68"/>
                </a:solidFill>
                <a:latin typeface="Arial" charset="0"/>
              </a:rPr>
              <a:t>:</a:t>
            </a:r>
            <a:endParaRPr lang="ru-RU" altLang="en-US" b="1">
              <a:solidFill>
                <a:srgbClr val="391D68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>
          <a:xfrm>
            <a:off x="838200" y="719138"/>
            <a:ext cx="10515600" cy="466725"/>
          </a:xfrm>
        </p:spPr>
        <p:txBody>
          <a:bodyPr/>
          <a:lstStyle/>
          <a:p>
            <a:r>
              <a:rPr lang="ru-RU" sz="2800" b="1" smtClean="0">
                <a:solidFill>
                  <a:srgbClr val="391D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Выпускники Программы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4294967295"/>
          </p:nvPr>
        </p:nvSpPr>
        <p:spPr>
          <a:xfrm>
            <a:off x="750888" y="1376363"/>
            <a:ext cx="10648950" cy="4275137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1800" b="1" dirty="0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Особым успехом программа была отмечена, как "высокоэффективная", среди компаний: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800" b="1" dirty="0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Государственного сектора: </a:t>
            </a:r>
          </a:p>
          <a:p>
            <a:pPr marL="533400" indent="0">
              <a:buFont typeface="Arial" charset="0"/>
              <a:buNone/>
              <a:defRPr/>
            </a:pPr>
            <a:r>
              <a:rPr lang="ru-RU" sz="1800" b="1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Министерства </a:t>
            </a:r>
            <a:r>
              <a:rPr lang="ru-RU" sz="1800" b="1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Обороны, </a:t>
            </a:r>
            <a:r>
              <a:rPr lang="ru-RU" sz="1800" b="1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Министерство </a:t>
            </a:r>
            <a:r>
              <a:rPr lang="ru-RU" sz="1800" b="1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Здравоохранения</a:t>
            </a:r>
            <a:endParaRPr lang="ru-RU" sz="1800" b="1" dirty="0" smtClean="0">
              <a:solidFill>
                <a:srgbClr val="391D68"/>
              </a:solidFill>
              <a:latin typeface="Segoe UI" pitchFamily="34" charset="0"/>
              <a:cs typeface="Segoe UI" pitchFamily="34" charset="0"/>
            </a:endParaRPr>
          </a:p>
          <a:p>
            <a:pPr marL="0" indent="0">
              <a:spcBef>
                <a:spcPts val="600"/>
              </a:spcBef>
              <a:buFont typeface="Arial" charset="0"/>
              <a:buNone/>
              <a:defRPr/>
            </a:pPr>
            <a:endParaRPr lang="ru-RU" sz="1800" b="1" dirty="0" smtClean="0">
              <a:solidFill>
                <a:srgbClr val="391D68"/>
              </a:solidFill>
              <a:latin typeface="Segoe UI" pitchFamily="34" charset="0"/>
              <a:cs typeface="Segoe UI" pitchFamily="34" charset="0"/>
            </a:endParaRPr>
          </a:p>
          <a:p>
            <a:pPr marL="0" indent="0">
              <a:spcBef>
                <a:spcPts val="600"/>
              </a:spcBef>
              <a:buFont typeface="Arial" charset="0"/>
              <a:buNone/>
              <a:defRPr/>
            </a:pPr>
            <a:r>
              <a:rPr lang="ru-RU" sz="1800" b="1" dirty="0" err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Квазигосударственного</a:t>
            </a:r>
            <a:r>
              <a:rPr lang="ru-RU" sz="1800" b="1" dirty="0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 сектора:</a:t>
            </a:r>
          </a:p>
          <a:p>
            <a:pPr marL="533400" indent="0">
              <a:spcBef>
                <a:spcPts val="600"/>
              </a:spcBef>
              <a:buFont typeface="Arial" charset="0"/>
              <a:buNone/>
              <a:defRPr/>
            </a:pPr>
            <a:r>
              <a:rPr lang="ru-RU" sz="1800" b="1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Инвест фонд </a:t>
            </a:r>
            <a:r>
              <a:rPr lang="ru-RU" sz="1800" b="1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Казахстана, АО </a:t>
            </a:r>
            <a:r>
              <a:rPr lang="ru-RU" sz="1800" b="1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"</a:t>
            </a:r>
            <a:r>
              <a:rPr lang="ru-RU" sz="1800" b="1" dirty="0" err="1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КазТрансГаз</a:t>
            </a:r>
            <a:r>
              <a:rPr lang="ru-RU" sz="1800" b="1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"</a:t>
            </a:r>
            <a:r>
              <a:rPr lang="ru-RU" sz="1800" b="1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, АО</a:t>
            </a:r>
            <a:r>
              <a:rPr lang="ru-RU" sz="1800" b="1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 НК "</a:t>
            </a:r>
            <a:r>
              <a:rPr lang="ru-RU" sz="1800" b="1" dirty="0" err="1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КазМунайГаз</a:t>
            </a:r>
            <a:r>
              <a:rPr lang="ru-RU" sz="1800" b="1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"</a:t>
            </a:r>
            <a:r>
              <a:rPr lang="ru-RU" sz="1800" b="1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, </a:t>
            </a:r>
          </a:p>
          <a:p>
            <a:pPr marL="533400" indent="0">
              <a:spcBef>
                <a:spcPts val="600"/>
              </a:spcBef>
              <a:buFont typeface="Arial" charset="0"/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АО "</a:t>
            </a:r>
            <a:r>
              <a:rPr lang="ru-RU" sz="1800" b="1" dirty="0" err="1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Каражанбасмунай</a:t>
            </a:r>
            <a:r>
              <a:rPr lang="ru-RU" sz="1800" b="1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"</a:t>
            </a:r>
            <a:r>
              <a:rPr lang="ru-RU" sz="1800" b="1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, СЭЗ "</a:t>
            </a:r>
            <a:r>
              <a:rPr lang="ru-RU" sz="1800" b="1" dirty="0" err="1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Морпорт</a:t>
            </a:r>
            <a:r>
              <a:rPr lang="ru-RU" sz="1800" b="1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 Актау</a:t>
            </a:r>
            <a:r>
              <a:rPr lang="ru-RU" sz="1800" b="1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"</a:t>
            </a:r>
            <a:r>
              <a:rPr lang="ru-RU" sz="1800" b="1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, </a:t>
            </a:r>
            <a:r>
              <a:rPr lang="ru-RU" sz="1800" b="1" dirty="0" err="1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Тенгизшевройл</a:t>
            </a:r>
            <a:r>
              <a:rPr lang="ru-RU" sz="1800" b="1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,</a:t>
            </a:r>
            <a:endParaRPr lang="ru-RU" sz="1800" b="1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  <a:p>
            <a:pPr marL="533400" indent="0">
              <a:spcBef>
                <a:spcPts val="600"/>
              </a:spcBef>
              <a:buFont typeface="Arial" charset="0"/>
              <a:buNone/>
              <a:defRPr/>
            </a:pPr>
            <a:r>
              <a:rPr lang="ru-RU" sz="1800" b="1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"</a:t>
            </a:r>
            <a:r>
              <a:rPr lang="ru-RU" sz="1800" b="1" dirty="0" err="1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Самрук-Казына</a:t>
            </a:r>
            <a:r>
              <a:rPr lang="ru-RU" sz="1800" b="1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"</a:t>
            </a:r>
            <a:endParaRPr lang="ru-RU" sz="1800" b="1" dirty="0" smtClean="0">
              <a:solidFill>
                <a:srgbClr val="391D68"/>
              </a:solidFill>
              <a:latin typeface="Segoe UI" pitchFamily="34" charset="0"/>
              <a:cs typeface="Segoe UI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charset="0"/>
              <a:buNone/>
              <a:defRPr/>
            </a:pPr>
            <a:endParaRPr lang="ru-RU" sz="1800" b="1" dirty="0" smtClean="0">
              <a:solidFill>
                <a:srgbClr val="391D68"/>
              </a:solidFill>
              <a:latin typeface="Segoe UI" pitchFamily="34" charset="0"/>
              <a:cs typeface="Segoe UI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charset="0"/>
              <a:buNone/>
              <a:defRPr/>
            </a:pPr>
            <a:r>
              <a:rPr lang="ru-RU" sz="1800" b="1" dirty="0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Коммерческих организаций</a:t>
            </a:r>
            <a:r>
              <a:rPr lang="kk-KZ" sz="1800" b="1" dirty="0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:</a:t>
            </a:r>
            <a:endParaRPr lang="ru-RU" sz="1800" b="1" dirty="0" smtClean="0">
              <a:solidFill>
                <a:srgbClr val="391D68"/>
              </a:solidFill>
              <a:latin typeface="Segoe UI" pitchFamily="34" charset="0"/>
              <a:cs typeface="Segoe UI" pitchFamily="34" charset="0"/>
            </a:endParaRPr>
          </a:p>
          <a:p>
            <a:pPr marL="533400" indent="0">
              <a:lnSpc>
                <a:spcPts val="1900"/>
              </a:lnSpc>
              <a:spcBef>
                <a:spcPts val="600"/>
              </a:spcBef>
              <a:buFont typeface="Arial" charset="0"/>
              <a:buNone/>
              <a:tabLst>
                <a:tab pos="533400" algn="l"/>
              </a:tabLst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МЕГА </a:t>
            </a:r>
            <a:r>
              <a:rPr lang="ru-RU" sz="1800" b="1" dirty="0" err="1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Девелопмент</a:t>
            </a:r>
            <a:r>
              <a:rPr lang="ru-RU" sz="1800" b="1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, </a:t>
            </a:r>
            <a:r>
              <a:rPr lang="ru-RU" sz="1800" b="1" dirty="0" err="1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Food</a:t>
            </a:r>
            <a:r>
              <a:rPr lang="ru-RU" sz="1800" b="1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 </a:t>
            </a:r>
            <a:r>
              <a:rPr lang="ru-RU" sz="1800" b="1" dirty="0" err="1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Master</a:t>
            </a:r>
            <a:r>
              <a:rPr lang="ru-RU" sz="1800" b="1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, </a:t>
            </a:r>
            <a:r>
              <a:rPr lang="kk-KZ" sz="1800" b="1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Deloitte,</a:t>
            </a:r>
            <a:r>
              <a:rPr lang="ru-RU" sz="1800" b="1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 </a:t>
            </a:r>
            <a:r>
              <a:rPr lang="kk-KZ" sz="1800" b="1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KPMG, PWC, </a:t>
            </a:r>
            <a:r>
              <a:rPr lang="ru-RU" sz="1800" b="1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Шагала Групп, </a:t>
            </a:r>
            <a:r>
              <a:rPr lang="ru-RU" sz="1800" b="1" dirty="0" err="1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Air</a:t>
            </a:r>
            <a:r>
              <a:rPr lang="ru-RU" sz="1800" b="1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 </a:t>
            </a:r>
            <a:r>
              <a:rPr lang="ru-RU" sz="1800" b="1" dirty="0" err="1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Astana</a:t>
            </a:r>
            <a:r>
              <a:rPr lang="ru-RU" sz="1800" b="1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ru-RU" sz="1800" b="1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  <a:p>
            <a:pPr marL="533400" indent="-53975">
              <a:lnSpc>
                <a:spcPts val="1900"/>
              </a:lnSpc>
              <a:spcBef>
                <a:spcPts val="600"/>
              </a:spcBef>
              <a:buFont typeface="Arial" charset="0"/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 и многие </a:t>
            </a:r>
            <a:r>
              <a:rPr lang="ru-RU" sz="1800" b="1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другие </a:t>
            </a:r>
            <a:endParaRPr lang="ru-RU" sz="1800" b="1" dirty="0" smtClean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33795" name="Picture 4" descr="JC8A25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94788" y="2171700"/>
            <a:ext cx="2468562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" descr="th?id=OI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1475" y="5776913"/>
            <a:ext cx="186848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8" descr="th?id=OI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4238" y="6094413"/>
            <a:ext cx="1689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0" descr="th?id=OI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2150" y="5651500"/>
            <a:ext cx="1528763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2" descr="th?id=OI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27650" y="5651500"/>
            <a:ext cx="1433513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4" descr="th?id=OI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29675" y="5535613"/>
            <a:ext cx="14986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16" descr="th?id=OI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778500"/>
            <a:ext cx="19970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8" descr="th?id=OI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64838" y="5484813"/>
            <a:ext cx="922337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5"/>
          <p:cNvSpPr>
            <a:spLocks noGrp="1"/>
          </p:cNvSpPr>
          <p:nvPr>
            <p:ph type="body" idx="1"/>
          </p:nvPr>
        </p:nvSpPr>
        <p:spPr>
          <a:xfrm>
            <a:off x="1338263" y="2395538"/>
            <a:ext cx="8780462" cy="581025"/>
          </a:xfrm>
        </p:spPr>
        <p:txBody>
          <a:bodyPr/>
          <a:lstStyle/>
          <a:p>
            <a:pPr marL="0" indent="0">
              <a:lnSpc>
                <a:spcPct val="100000"/>
              </a:lnSpc>
              <a:buFont typeface="Arial" charset="0"/>
              <a:buNone/>
            </a:pPr>
            <a:r>
              <a:rPr lang="ru-RU" altLang="en-US" sz="16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Лондонская Торгово-Промышленная Палата присвоила Центру знаний руководителя статус тренингового и экзаменационного центра</a:t>
            </a:r>
            <a:r>
              <a:rPr lang="en-US" altLang="en-US" sz="16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altLang="en-US" sz="16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с 2000-го года</a:t>
            </a:r>
          </a:p>
        </p:txBody>
      </p:sp>
      <p:pic>
        <p:nvPicPr>
          <p:cNvPr id="3481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8438" y="5091113"/>
            <a:ext cx="242887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Заголовок 1"/>
          <p:cNvSpPr txBox="1">
            <a:spLocks/>
          </p:cNvSpPr>
          <p:nvPr/>
        </p:nvSpPr>
        <p:spPr bwMode="auto">
          <a:xfrm>
            <a:off x="1325563" y="1220788"/>
            <a:ext cx="738346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altLang="en-US" sz="2800" b="1">
                <a:solidFill>
                  <a:srgbClr val="391D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МЕЖДУНАРОДНАЯ  КЛАССИФИКАЦИЯ </a:t>
            </a:r>
            <a:r>
              <a:rPr lang="en-US" altLang="en-US" sz="2800" b="1">
                <a:solidFill>
                  <a:srgbClr val="391D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LCCI </a:t>
            </a:r>
            <a:r>
              <a:rPr lang="ru-RU" altLang="en-US" sz="2800" b="1">
                <a:solidFill>
                  <a:srgbClr val="391D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деловом английском языке</a:t>
            </a:r>
            <a:endParaRPr lang="en-US" altLang="en-US" sz="2800" b="1">
              <a:solidFill>
                <a:srgbClr val="391D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1276350" y="3194050"/>
            <a:ext cx="7280275" cy="1557338"/>
            <a:chOff x="2285099" y="2931845"/>
            <a:chExt cx="7279030" cy="1557605"/>
          </a:xfrm>
        </p:grpSpPr>
        <p:sp>
          <p:nvSpPr>
            <p:cNvPr id="34821" name="Rectangle 2"/>
            <p:cNvSpPr>
              <a:spLocks noChangeArrowheads="1"/>
            </p:cNvSpPr>
            <p:nvPr/>
          </p:nvSpPr>
          <p:spPr bwMode="auto">
            <a:xfrm>
              <a:off x="2285099" y="2931845"/>
              <a:ext cx="2182853" cy="33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altLang="en-US" sz="1600" b="1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 КВАЛИФИКАЦИИ:</a:t>
              </a:r>
              <a:r>
                <a:rPr lang="en-US" altLang="en-US" sz="1600" b="1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 </a:t>
              </a:r>
            </a:p>
          </p:txBody>
        </p:sp>
        <p:sp>
          <p:nvSpPr>
            <p:cNvPr id="34822" name="Rectangle 3"/>
            <p:cNvSpPr>
              <a:spLocks noChangeArrowheads="1"/>
            </p:cNvSpPr>
            <p:nvPr/>
          </p:nvSpPr>
          <p:spPr bwMode="auto">
            <a:xfrm>
              <a:off x="2347000" y="3402155"/>
              <a:ext cx="7217129" cy="1087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80000"/>
                </a:lnSpc>
                <a:spcBef>
                  <a:spcPts val="1000"/>
                </a:spcBef>
                <a:buFont typeface="Wingdings" pitchFamily="2" charset="2"/>
                <a:buChar char="§"/>
              </a:pPr>
              <a:r>
                <a:rPr lang="ru-RU" altLang="en-US" sz="1600" b="1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Деловой английский язык 2-го уровня</a:t>
              </a:r>
              <a:r>
                <a:rPr lang="en-US" altLang="en-US" sz="1600" b="1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 </a:t>
              </a:r>
              <a:r>
                <a:rPr lang="ru-RU" altLang="en-US" sz="1600" b="1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сложности</a:t>
              </a:r>
            </a:p>
            <a:p>
              <a:pPr marL="342900" indent="-342900" eaLnBrk="0" hangingPunct="0">
                <a:lnSpc>
                  <a:spcPct val="80000"/>
                </a:lnSpc>
                <a:spcBef>
                  <a:spcPts val="1000"/>
                </a:spcBef>
                <a:buFont typeface="Wingdings" pitchFamily="2" charset="2"/>
                <a:buChar char="§"/>
              </a:pPr>
              <a:r>
                <a:rPr lang="ru-RU" altLang="en-US" sz="1600" b="1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Деловой английский язык 3-го уровня</a:t>
              </a:r>
              <a:r>
                <a:rPr lang="en-US" altLang="en-US" sz="1600" b="1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 </a:t>
              </a:r>
              <a:r>
                <a:rPr lang="ru-RU" altLang="en-US" sz="1600" b="1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сложности</a:t>
              </a:r>
              <a:endParaRPr lang="en-US" altLang="en-US" sz="1600" b="1">
                <a:solidFill>
                  <a:srgbClr val="391D68"/>
                </a:solidFill>
                <a:latin typeface="Segoe UI" pitchFamily="34" charset="0"/>
                <a:cs typeface="Segoe UI" pitchFamily="34" charset="0"/>
              </a:endParaRPr>
            </a:p>
            <a:p>
              <a:pPr marL="342900" indent="-342900" eaLnBrk="0" hangingPunct="0">
                <a:lnSpc>
                  <a:spcPct val="80000"/>
                </a:lnSpc>
                <a:spcBef>
                  <a:spcPts val="1000"/>
                </a:spcBef>
                <a:buFont typeface="Wingdings" pitchFamily="2" charset="2"/>
                <a:buChar char="§"/>
              </a:pPr>
              <a:endParaRPr lang="en-US" altLang="en-US" sz="1600" b="1">
                <a:solidFill>
                  <a:srgbClr val="391D68"/>
                </a:solidFill>
                <a:latin typeface="Segoe UI" pitchFamily="34" charset="0"/>
                <a:cs typeface="Segoe U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419225" y="2101850"/>
            <a:ext cx="8934450" cy="3292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en-US" sz="1600" b="1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Центр знаний руководителя при Университете КИМЭП</a:t>
            </a:r>
          </a:p>
          <a:p>
            <a:pPr eaLnBrk="0" hangingPunct="0"/>
            <a:r>
              <a:rPr lang="ru-RU" altLang="en-US" sz="1600" b="1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050010, Казахстан, г. Алматы, пр. Абая, 2</a:t>
            </a:r>
          </a:p>
          <a:p>
            <a:pPr eaLnBrk="0" hangingPunct="0"/>
            <a:r>
              <a:rPr lang="ru-RU" altLang="en-US" sz="160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+7 (727) 237 47 85 </a:t>
            </a:r>
            <a:r>
              <a:rPr lang="en-US" altLang="en-US" sz="160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| </a:t>
            </a:r>
            <a:r>
              <a:rPr lang="ru-RU" altLang="en-US" sz="1600" u="sng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eecteam@kimep.kz </a:t>
            </a:r>
          </a:p>
          <a:p>
            <a:endParaRPr lang="ru-RU" altLang="en-US" sz="1600" b="1">
              <a:solidFill>
                <a:srgbClr val="391D68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altLang="en-US" sz="1600" b="1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Жанна Досанова , Менеджер по внешним связям </a:t>
            </a:r>
            <a:r>
              <a:rPr lang="en-US" altLang="en-US" sz="1600" b="1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Executive MBA</a:t>
            </a:r>
          </a:p>
          <a:p>
            <a:r>
              <a:rPr lang="ru-RU" altLang="en-US" sz="160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Офис №105 </a:t>
            </a:r>
            <a:r>
              <a:rPr lang="en-US" altLang="en-US" sz="160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| +7 (727) 237 47 </a:t>
            </a:r>
            <a:r>
              <a:rPr lang="ru-RU" altLang="en-US" sz="160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85</a:t>
            </a:r>
            <a:r>
              <a:rPr lang="en-US" altLang="en-US" sz="160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; </a:t>
            </a:r>
            <a:r>
              <a:rPr lang="en-US" altLang="en-US" sz="1600">
                <a:solidFill>
                  <a:srgbClr val="391D68"/>
                </a:solidFill>
              </a:rPr>
              <a:t>87051110569</a:t>
            </a:r>
            <a:r>
              <a:rPr lang="en-US" altLang="en-US" sz="160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altLang="en-US" sz="1600" u="sng">
                <a:solidFill>
                  <a:srgbClr val="7030A0"/>
                </a:solidFill>
                <a:latin typeface="Segoe UI" pitchFamily="34" charset="0"/>
                <a:cs typeface="Segoe UI" pitchFamily="34" charset="0"/>
                <a:hlinkClick r:id="rId3"/>
              </a:rPr>
              <a:t>|</a:t>
            </a:r>
            <a:r>
              <a:rPr lang="ru-RU" altLang="en-US" sz="1600" u="sng">
                <a:solidFill>
                  <a:srgbClr val="7030A0"/>
                </a:solidFill>
                <a:latin typeface="Segoe UI" pitchFamily="34" charset="0"/>
                <a:cs typeface="Segoe UI" pitchFamily="34" charset="0"/>
                <a:hlinkClick r:id="rId3"/>
              </a:rPr>
              <a:t>1029</a:t>
            </a:r>
            <a:r>
              <a:rPr lang="en-US" altLang="en-US" sz="1600" u="sng">
                <a:solidFill>
                  <a:srgbClr val="7030A0"/>
                </a:solidFill>
                <a:latin typeface="Segoe UI" pitchFamily="34" charset="0"/>
                <a:cs typeface="Segoe UI" pitchFamily="34" charset="0"/>
                <a:hlinkClick r:id="rId3"/>
              </a:rPr>
              <a:t>|</a:t>
            </a:r>
            <a:r>
              <a:rPr lang="ru-RU" altLang="en-US" sz="1600" u="sng">
                <a:solidFill>
                  <a:srgbClr val="7030A0"/>
                </a:solidFill>
                <a:latin typeface="Segoe UI" pitchFamily="34" charset="0"/>
                <a:cs typeface="Segoe UI" pitchFamily="34" charset="0"/>
                <a:hlinkClick r:id="rId3"/>
              </a:rPr>
              <a:t> </a:t>
            </a:r>
            <a:r>
              <a:rPr lang="en-US" altLang="en-US" sz="1600">
                <a:solidFill>
                  <a:srgbClr val="391D68"/>
                </a:solidFill>
                <a:latin typeface="Segoe UI" pitchFamily="34" charset="0"/>
                <a:cs typeface="Segoe UI" pitchFamily="34" charset="0"/>
                <a:hlinkClick r:id="rId3"/>
              </a:rPr>
              <a:t>eec-ext@kimep.kz</a:t>
            </a:r>
            <a:endParaRPr lang="en-US" altLang="en-US" sz="1600">
              <a:solidFill>
                <a:srgbClr val="391D68"/>
              </a:solidFill>
              <a:latin typeface="Segoe UI" pitchFamily="34" charset="0"/>
              <a:cs typeface="Segoe UI" pitchFamily="34" charset="0"/>
            </a:endParaRPr>
          </a:p>
          <a:p>
            <a:pPr eaLnBrk="0" hangingPunct="0"/>
            <a:endParaRPr lang="ru-RU" altLang="en-US" sz="1600" b="1">
              <a:solidFill>
                <a:srgbClr val="391D68"/>
              </a:solidFill>
              <a:latin typeface="Segoe UI" pitchFamily="34" charset="0"/>
              <a:cs typeface="Segoe UI" pitchFamily="34" charset="0"/>
            </a:endParaRPr>
          </a:p>
          <a:p>
            <a:pPr eaLnBrk="0" hangingPunct="0"/>
            <a:r>
              <a:rPr lang="ru-RU" altLang="en-US" sz="1600" b="1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Меруерт Зейнадулова, Менеджер по внутренним вопросам программы </a:t>
            </a:r>
            <a:r>
              <a:rPr lang="en-US" altLang="en-US" sz="1600" b="1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Executive MBA</a:t>
            </a:r>
          </a:p>
          <a:p>
            <a:pPr eaLnBrk="0" hangingPunct="0"/>
            <a:r>
              <a:rPr lang="ru-RU" altLang="en-US" sz="160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Офис №107 </a:t>
            </a:r>
            <a:r>
              <a:rPr lang="en-US" altLang="en-US" sz="160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| +7 (727) 237 47 </a:t>
            </a:r>
            <a:r>
              <a:rPr lang="ru-RU" altLang="en-US" sz="160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85</a:t>
            </a:r>
            <a:r>
              <a:rPr lang="en-US" altLang="en-US" sz="160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| </a:t>
            </a:r>
            <a:r>
              <a:rPr lang="ru-RU" altLang="en-US" sz="1600">
                <a:solidFill>
                  <a:srgbClr val="391D68"/>
                </a:solidFill>
                <a:latin typeface="Segoe UI" pitchFamily="34" charset="0"/>
                <a:cs typeface="Segoe UI" pitchFamily="34" charset="0"/>
                <a:hlinkClick r:id="rId4"/>
              </a:rPr>
              <a:t>m.zeinadulova@kimep.kz</a:t>
            </a:r>
            <a:r>
              <a:rPr lang="ru-RU" altLang="en-US" sz="160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 </a:t>
            </a:r>
          </a:p>
          <a:p>
            <a:pPr eaLnBrk="0" hangingPunct="0"/>
            <a:endParaRPr lang="en-US" altLang="en-US" sz="1600">
              <a:solidFill>
                <a:srgbClr val="391D68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altLang="en-US" sz="1600" b="1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Лаура Гаипова, Исполнительный ассистент</a:t>
            </a:r>
          </a:p>
          <a:p>
            <a:r>
              <a:rPr lang="ru-RU" altLang="en-US" sz="160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Офис №102 </a:t>
            </a:r>
            <a:r>
              <a:rPr lang="en-US" altLang="en-US" sz="160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| +7 (727) 237 47 85 |1155| </a:t>
            </a:r>
            <a:r>
              <a:rPr lang="en-US" altLang="en-US" sz="1600" u="sng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l</a:t>
            </a:r>
            <a:r>
              <a:rPr lang="en-US" altLang="en-US" sz="1600" u="sng">
                <a:solidFill>
                  <a:srgbClr val="0070C0"/>
                </a:solidFill>
                <a:latin typeface="Segoe UI" pitchFamily="34" charset="0"/>
                <a:cs typeface="Segoe UI" pitchFamily="34" charset="0"/>
                <a:hlinkClick r:id="rId5"/>
              </a:rPr>
              <a:t>.</a:t>
            </a:r>
            <a:r>
              <a:rPr lang="en-US" altLang="en-US" sz="1600">
                <a:solidFill>
                  <a:srgbClr val="391D68"/>
                </a:solidFill>
                <a:latin typeface="Segoe UI" pitchFamily="34" charset="0"/>
                <a:cs typeface="Segoe UI" pitchFamily="34" charset="0"/>
                <a:hlinkClick r:id="rId5"/>
              </a:rPr>
              <a:t>gaipova@kimep.kz</a:t>
            </a:r>
            <a:endParaRPr lang="en-US" altLang="en-US" sz="1600">
              <a:solidFill>
                <a:srgbClr val="391D68"/>
              </a:solidFill>
              <a:latin typeface="Segoe UI" pitchFamily="34" charset="0"/>
              <a:cs typeface="Segoe UI" pitchFamily="34" charset="0"/>
            </a:endParaRPr>
          </a:p>
          <a:p>
            <a:pPr eaLnBrk="0" hangingPunct="0"/>
            <a:r>
              <a:rPr lang="ru-RU" altLang="en-US" sz="160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en-US" altLang="en-US" sz="1600">
              <a:solidFill>
                <a:srgbClr val="391D68"/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36867" name="Group 2"/>
          <p:cNvGrpSpPr>
            <a:grpSpLocks/>
          </p:cNvGrpSpPr>
          <p:nvPr/>
        </p:nvGrpSpPr>
        <p:grpSpPr bwMode="auto">
          <a:xfrm>
            <a:off x="4551363" y="5945188"/>
            <a:ext cx="2668587" cy="387350"/>
            <a:chOff x="4551405" y="5708822"/>
            <a:chExt cx="2669059" cy="387183"/>
          </a:xfrm>
        </p:grpSpPr>
        <p:sp>
          <p:nvSpPr>
            <p:cNvPr id="36872" name="TextBox 3"/>
            <p:cNvSpPr txBox="1">
              <a:spLocks noChangeArrowheads="1"/>
            </p:cNvSpPr>
            <p:nvPr/>
          </p:nvSpPr>
          <p:spPr bwMode="auto">
            <a:xfrm>
              <a:off x="4551405" y="5708822"/>
              <a:ext cx="2669059" cy="366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ru-RU">
                  <a:solidFill>
                    <a:srgbClr val="391D68"/>
                  </a:solidFill>
                  <a:latin typeface="Segoe UI" pitchFamily="34" charset="0"/>
                  <a:cs typeface="Segoe UI" pitchFamily="34" charset="0"/>
                </a:rPr>
                <a:t>www.kimep.kz/eec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4745114" y="5708822"/>
              <a:ext cx="2273702" cy="0"/>
            </a:xfrm>
            <a:prstGeom prst="line">
              <a:avLst/>
            </a:prstGeom>
            <a:ln w="38100">
              <a:solidFill>
                <a:srgbClr val="391D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749877" y="6096005"/>
              <a:ext cx="2272115" cy="0"/>
            </a:xfrm>
            <a:prstGeom prst="line">
              <a:avLst/>
            </a:prstGeom>
            <a:ln w="57150">
              <a:solidFill>
                <a:srgbClr val="391D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868" name="Group 6"/>
          <p:cNvGrpSpPr>
            <a:grpSpLocks/>
          </p:cNvGrpSpPr>
          <p:nvPr/>
        </p:nvGrpSpPr>
        <p:grpSpPr bwMode="auto">
          <a:xfrm>
            <a:off x="4735513" y="1049338"/>
            <a:ext cx="2278062" cy="534987"/>
            <a:chOff x="4637905" y="1360845"/>
            <a:chExt cx="2277759" cy="53423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637905" y="1409988"/>
              <a:ext cx="2272998" cy="0"/>
            </a:xfrm>
            <a:prstGeom prst="line">
              <a:avLst/>
            </a:prstGeom>
            <a:ln w="38100">
              <a:solidFill>
                <a:srgbClr val="391D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642666" y="1895084"/>
              <a:ext cx="2272998" cy="0"/>
            </a:xfrm>
            <a:prstGeom prst="line">
              <a:avLst/>
            </a:prstGeom>
            <a:ln w="57150">
              <a:solidFill>
                <a:srgbClr val="391D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71" name="Rectangle 9"/>
            <p:cNvSpPr>
              <a:spLocks noChangeArrowheads="1"/>
            </p:cNvSpPr>
            <p:nvPr/>
          </p:nvSpPr>
          <p:spPr bwMode="auto">
            <a:xfrm>
              <a:off x="4682349" y="1360845"/>
              <a:ext cx="1822207" cy="475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altLang="en-US" sz="2800" b="1">
                  <a:solidFill>
                    <a:srgbClr val="391D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Контакты:</a:t>
              </a:r>
              <a:endParaRPr lang="en-US" altLang="en-US" sz="2800" b="1">
                <a:solidFill>
                  <a:srgbClr val="391D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2028825" y="1292225"/>
            <a:ext cx="71421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en-US" sz="3200" b="1">
                <a:solidFill>
                  <a:srgbClr val="391D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</a:t>
            </a:r>
            <a:r>
              <a:rPr lang="ru-RU" altLang="en-US" sz="3200" b="1">
                <a:solidFill>
                  <a:srgbClr val="391D68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ентр</a:t>
            </a:r>
            <a:r>
              <a:rPr lang="ru-RU" altLang="en-US" sz="3200" b="1">
                <a:solidFill>
                  <a:srgbClr val="391D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3200" b="1">
                <a:solidFill>
                  <a:srgbClr val="391D68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З</a:t>
            </a:r>
            <a:r>
              <a:rPr lang="ru-RU" altLang="en-US" sz="3200" b="1">
                <a:solidFill>
                  <a:srgbClr val="391D68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наний</a:t>
            </a:r>
            <a:r>
              <a:rPr lang="ru-RU" altLang="en-US" sz="3200" b="1">
                <a:solidFill>
                  <a:srgbClr val="391D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</a:t>
            </a:r>
            <a:r>
              <a:rPr lang="ru-RU" altLang="en-US" sz="3200" b="1">
                <a:solidFill>
                  <a:srgbClr val="391D68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уководителя</a:t>
            </a:r>
            <a:endParaRPr lang="en-US" altLang="en-US" sz="3200" b="1">
              <a:solidFill>
                <a:srgbClr val="391D68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/>
            <a:r>
              <a:rPr lang="ru-RU" altLang="en-US" sz="3200" b="1">
                <a:solidFill>
                  <a:srgbClr val="391D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Университет</a:t>
            </a:r>
            <a:r>
              <a:rPr lang="en-US" altLang="en-US" sz="3200" b="1">
                <a:solidFill>
                  <a:srgbClr val="391D68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а</a:t>
            </a:r>
            <a:r>
              <a:rPr lang="ru-RU" altLang="en-US" sz="3200" b="1">
                <a:solidFill>
                  <a:srgbClr val="391D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КИМЭП</a:t>
            </a:r>
          </a:p>
          <a:p>
            <a:pPr algn="ctr" eaLnBrk="0" hangingPunct="0"/>
            <a:endParaRPr lang="ru-RU" altLang="en-US" sz="3200" b="1">
              <a:solidFill>
                <a:srgbClr val="391D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008188" y="4327525"/>
            <a:ext cx="7623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ko-KR" sz="2000" b="1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Совершенствование навыков и повышение конкурентного преимущества на рынке труда осуществляется, благодаря динамичным программам обучения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2551113" y="2660650"/>
            <a:ext cx="6096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en-US" sz="1600" b="1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Программа </a:t>
            </a:r>
            <a:r>
              <a:rPr lang="kk-KZ" altLang="en-US" sz="1600" b="1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Executive MBA </a:t>
            </a:r>
          </a:p>
          <a:p>
            <a:pPr algn="ctr" eaLnBrk="0" hangingPunct="0"/>
            <a:r>
              <a:rPr lang="kk-KZ" altLang="en-US" sz="1600" b="1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с </a:t>
            </a:r>
            <a:r>
              <a:rPr lang="ru-RU" altLang="en-US" sz="1600" b="1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200</a:t>
            </a:r>
            <a:r>
              <a:rPr lang="en-US" altLang="en-US" sz="1600" b="1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7</a:t>
            </a:r>
            <a:r>
              <a:rPr lang="ru-RU" altLang="en-US" sz="1600" b="1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9038" y="1076325"/>
            <a:ext cx="7773987" cy="838200"/>
          </a:xfrm>
        </p:spPr>
        <p:txBody>
          <a:bodyPr/>
          <a:lstStyle/>
          <a:p>
            <a:pPr eaLnBrk="1" hangingPunct="1"/>
            <a:r>
              <a:rPr lang="ru-RU" altLang="en-US" sz="3200" b="1" smtClean="0">
                <a:solidFill>
                  <a:srgbClr val="391D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УНИКАЛЬНАЯ ПЛАТФОРМА</a:t>
            </a:r>
            <a:endParaRPr lang="en-US" altLang="en-US" sz="3200" b="1" smtClean="0">
              <a:solidFill>
                <a:srgbClr val="391D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741363" y="2514600"/>
            <a:ext cx="9888537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ru-RU" altLang="ko-KR" b="1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Центр знаний руководителя – профессиональная платформа для коммерческих организаций, НПО и правительственных органов, желающих усвоить необходимые методы и глобальные знания для адаптации к быстро меняющимся условиям рынка</a:t>
            </a:r>
            <a:endParaRPr lang="ru-RU" altLang="en-US" sz="1400" b="1">
              <a:solidFill>
                <a:srgbClr val="391D68"/>
              </a:solidFill>
              <a:latin typeface="Segoe UI" pitchFamily="34" charset="0"/>
              <a:ea typeface="맑은 고딕" pitchFamily="34" charset="-127"/>
              <a:cs typeface="Segoe UI" pitchFamily="34" charset="0"/>
            </a:endParaRPr>
          </a:p>
          <a:p>
            <a:pPr eaLnBrk="0" hangingPunct="0"/>
            <a:endParaRPr lang="ru-RU" altLang="ko-KR" sz="1400" b="1">
              <a:solidFill>
                <a:srgbClr val="391D68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8435" name="Picture 6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4452938"/>
            <a:ext cx="8208962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4713" y="771525"/>
            <a:ext cx="4216400" cy="596900"/>
          </a:xfrm>
        </p:spPr>
        <p:txBody>
          <a:bodyPr/>
          <a:lstStyle/>
          <a:p>
            <a:pPr eaLnBrk="1" hangingPunct="1"/>
            <a:r>
              <a:rPr lang="ru-RU" altLang="en-US" sz="2800" b="1" smtClean="0">
                <a:solidFill>
                  <a:srgbClr val="391D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ПРОГРАММЫ</a:t>
            </a:r>
            <a:r>
              <a:rPr lang="ru-RU" altLang="en-US" sz="3800" b="1" smtClean="0">
                <a:solidFill>
                  <a:srgbClr val="391D68"/>
                </a:solidFill>
                <a:latin typeface="Evropa"/>
              </a:rPr>
              <a:t> </a:t>
            </a:r>
            <a:endParaRPr lang="en-US" altLang="en-US" sz="3800" smtClean="0">
              <a:solidFill>
                <a:srgbClr val="391D68"/>
              </a:solidFill>
              <a:latin typeface="Evropa"/>
            </a:endParaRPr>
          </a:p>
        </p:txBody>
      </p:sp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874713" y="1509713"/>
            <a:ext cx="9674225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 altLang="ko-KR" sz="1400" b="1" dirty="0">
              <a:solidFill>
                <a:srgbClr val="391D68"/>
              </a:solidFill>
              <a:latin typeface="Segoe UI" pitchFamily="34" charset="0"/>
              <a:cs typeface="Segoe UI" pitchFamily="34" charset="0"/>
            </a:endParaRPr>
          </a:p>
          <a:p>
            <a:pPr eaLnBrk="0" hangingPunct="0">
              <a:defRPr/>
            </a:pPr>
            <a:r>
              <a:rPr lang="ru-RU" altLang="ko-KR" sz="1600" b="1" dirty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В рамках  непрерывного образования Университета КИМЭП, Центр знаний руководителя предлагает динамичные программы обучения, направленные на совершенствование профессиональных навыков для руководителей высшего и среднего звена, а также опытных специалистов по двум направлениям:</a:t>
            </a:r>
          </a:p>
          <a:p>
            <a:pPr eaLnBrk="0" hangingPunct="0">
              <a:defRPr/>
            </a:pPr>
            <a:endParaRPr lang="ru-RU" altLang="ko-KR" sz="1600" b="1" dirty="0">
              <a:solidFill>
                <a:srgbClr val="391D68"/>
              </a:solidFill>
              <a:latin typeface="Segoe UI" pitchFamily="34" charset="0"/>
              <a:cs typeface="Segoe UI" pitchFamily="34" charset="0"/>
            </a:endParaRPr>
          </a:p>
          <a:p>
            <a:pPr eaLnBrk="0" hangingPunct="0">
              <a:defRPr/>
            </a:pPr>
            <a:endParaRPr lang="ru-RU" altLang="ko-KR" sz="1600" b="1" dirty="0">
              <a:solidFill>
                <a:srgbClr val="391D68"/>
              </a:solidFill>
              <a:latin typeface="Segoe UI" pitchFamily="34" charset="0"/>
              <a:cs typeface="Segoe UI" pitchFamily="34" charset="0"/>
            </a:endParaRPr>
          </a:p>
          <a:p>
            <a:pPr marL="266700" indent="-255588" eaLnBrk="0" hangingPunct="0">
              <a:buFontTx/>
              <a:buAutoNum type="arabicPeriod"/>
              <a:defRPr/>
            </a:pPr>
            <a:r>
              <a:rPr lang="ru-RU" altLang="ko-KR" sz="1600" b="1" dirty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Обучение в рамках гибкой целенаправленной подготовки без отрыва от производства: </a:t>
            </a:r>
          </a:p>
          <a:p>
            <a:pPr eaLnBrk="0" hangingPunct="0">
              <a:defRPr/>
            </a:pPr>
            <a:endParaRPr lang="en-US" altLang="ko-KR" sz="1600" b="1" dirty="0">
              <a:solidFill>
                <a:srgbClr val="391D68"/>
              </a:solidFill>
              <a:latin typeface="Segoe UI" pitchFamily="34" charset="0"/>
              <a:cs typeface="Segoe UI" pitchFamily="34" charset="0"/>
            </a:endParaRPr>
          </a:p>
          <a:p>
            <a:pPr marL="533400" indent="-261938" eaLnBrk="0" hangingPunct="0">
              <a:buFontTx/>
              <a:buChar char="-"/>
              <a:defRPr/>
            </a:pPr>
            <a:r>
              <a:rPr lang="ru-RU" altLang="ko-KR" sz="1600" b="1" dirty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 Программа МВА для управленческих кадров(</a:t>
            </a:r>
            <a:r>
              <a:rPr lang="en-US" altLang="ko-KR" sz="1600" b="1" dirty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Executive MBA</a:t>
            </a:r>
            <a:r>
              <a:rPr lang="ru-RU" altLang="ko-KR" sz="1600" b="1" dirty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)</a:t>
            </a:r>
          </a:p>
          <a:p>
            <a:pPr marL="533400" indent="-261938" eaLnBrk="0" hangingPunct="0">
              <a:buFontTx/>
              <a:buChar char="-"/>
              <a:defRPr/>
            </a:pPr>
            <a:r>
              <a:rPr lang="en-US" altLang="ko-KR" sz="1600" b="1" dirty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altLang="ko-KR" sz="1600" b="1" dirty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Программа </a:t>
            </a:r>
            <a:r>
              <a:rPr lang="en-US" altLang="ko-KR" sz="1600" b="1" dirty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Mini MBA </a:t>
            </a:r>
          </a:p>
          <a:p>
            <a:pPr marL="533400" indent="-261938" eaLnBrk="0" hangingPunct="0">
              <a:buFontTx/>
              <a:buChar char="-"/>
              <a:defRPr/>
            </a:pPr>
            <a:r>
              <a:rPr lang="en-US" altLang="ko-KR" sz="1600" b="1" dirty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altLang="ko-KR" sz="1600" b="1" dirty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Программа профессионального развития</a:t>
            </a:r>
            <a:endParaRPr lang="en-US" altLang="ko-KR" sz="1600" b="1" dirty="0">
              <a:solidFill>
                <a:srgbClr val="391D68"/>
              </a:solidFill>
              <a:latin typeface="Segoe UI" pitchFamily="34" charset="0"/>
              <a:cs typeface="Segoe UI" pitchFamily="34" charset="0"/>
            </a:endParaRPr>
          </a:p>
          <a:p>
            <a:pPr marL="533400" indent="-261938" eaLnBrk="0" hangingPunct="0">
              <a:buFontTx/>
              <a:buChar char="-"/>
              <a:defRPr/>
            </a:pPr>
            <a:r>
              <a:rPr lang="en-US" altLang="ko-KR" sz="1600" b="1" dirty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altLang="ko-KR" sz="1600" b="1" dirty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Подготовка к международным сертификационным программам</a:t>
            </a:r>
          </a:p>
          <a:p>
            <a:pPr marL="533400" indent="-261938" eaLnBrk="0" hangingPunct="0">
              <a:buFontTx/>
              <a:buChar char="-"/>
              <a:defRPr/>
            </a:pPr>
            <a:r>
              <a:rPr lang="en-US" altLang="ko-KR" sz="1600" b="1" dirty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altLang="ko-KR" sz="1600" b="1" dirty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Регулярные круглые столы по проблемам казахстанского делового сообщества. </a:t>
            </a:r>
            <a:endParaRPr lang="en-US" altLang="ko-KR" sz="1600" b="1" dirty="0">
              <a:solidFill>
                <a:srgbClr val="391D68"/>
              </a:solidFill>
              <a:latin typeface="Segoe UI" pitchFamily="34" charset="0"/>
              <a:cs typeface="Segoe UI" pitchFamily="34" charset="0"/>
            </a:endParaRPr>
          </a:p>
          <a:p>
            <a:pPr eaLnBrk="0" hangingPunct="0">
              <a:defRPr/>
            </a:pPr>
            <a:endParaRPr lang="en-US" altLang="ko-KR" sz="1600" b="1" dirty="0">
              <a:solidFill>
                <a:srgbClr val="391D68"/>
              </a:solidFill>
              <a:latin typeface="Segoe UI" pitchFamily="34" charset="0"/>
              <a:cs typeface="Segoe UI" pitchFamily="34" charset="0"/>
            </a:endParaRPr>
          </a:p>
          <a:p>
            <a:pPr eaLnBrk="0" hangingPunct="0">
              <a:defRPr/>
            </a:pPr>
            <a:endParaRPr lang="ru-RU" altLang="ko-KR" sz="1600" b="1" dirty="0">
              <a:solidFill>
                <a:srgbClr val="391D68"/>
              </a:solidFill>
              <a:latin typeface="Segoe UI" pitchFamily="34" charset="0"/>
              <a:cs typeface="Segoe UI" pitchFamily="34" charset="0"/>
            </a:endParaRPr>
          </a:p>
          <a:p>
            <a:pPr marL="271463" indent="-271463" eaLnBrk="0" hangingPunct="0">
              <a:defRPr/>
            </a:pPr>
            <a:r>
              <a:rPr lang="ru-RU" altLang="ko-KR" sz="1600" b="1" dirty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2. Сотрудничество с партнерами для обеспечения их доступа к программам, специально разработанным для удовлетворения их конкретных потребностей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636588" y="465138"/>
            <a:ext cx="10515600" cy="1325562"/>
          </a:xfrm>
        </p:spPr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0482" name="Rectangle 3"/>
          <p:cNvSpPr>
            <a:spLocks noGrp="1"/>
          </p:cNvSpPr>
          <p:nvPr>
            <p:ph type="body" sz="half" idx="1"/>
          </p:nvPr>
        </p:nvSpPr>
        <p:spPr>
          <a:xfrm>
            <a:off x="282575" y="1044575"/>
            <a:ext cx="7108825" cy="5302250"/>
          </a:xfrm>
        </p:spPr>
        <p:txBody>
          <a:bodyPr/>
          <a:lstStyle/>
          <a:p>
            <a:pPr>
              <a:lnSpc>
                <a:spcPct val="70000"/>
              </a:lnSpc>
            </a:pPr>
            <a:endParaRPr lang="en-US" sz="1000" smtClean="0"/>
          </a:p>
          <a:p>
            <a:r>
              <a:rPr lang="ru-RU" sz="16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Университету КИМЭП присуждена награда ЕВРОБАК за Корпоративную Социальную Ответственность</a:t>
            </a:r>
            <a:r>
              <a:rPr lang="en-US" sz="16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16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и свой вклад в виде Стипендиальной Программы Центральной Азии </a:t>
            </a:r>
          </a:p>
          <a:p>
            <a:r>
              <a:rPr lang="ru-RU" sz="16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162 талантливых студента из малообеспеченных семей, которые, в силу финансовых затруднений, не могут получить высшее образование, получили грант на обучение на программах бакалавриата в  Университете КИМЭП.  КИМЭП инвестировал более 187 миллионов тенге в этот проект </a:t>
            </a:r>
            <a:endParaRPr lang="en-US" sz="1600" b="1" smtClean="0">
              <a:solidFill>
                <a:srgbClr val="391D68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sz="16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С 2011 данная грантовая программа предоставляется гражданам Центрально-Азиатских республик из Кыргызстана, Таджикистана, Туркменистана и  Узбекистана.  Программа несет выгоду не только студентам, получателям грантов, но и всему Университету, городу, внося динамичное разнообразие традиций и культур. </a:t>
            </a:r>
          </a:p>
          <a:p>
            <a:pPr>
              <a:buFont typeface="Arial" charset="0"/>
              <a:buNone/>
            </a:pPr>
            <a:r>
              <a:rPr lang="ru-RU" sz="16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    Стипендиаты являются культурными послами между Казахстаном и другими Центрально-Азиатскими республиками, а гранты служат ступенью в их будущие карьеры, объединяющие наши страны деловыми и социальными связями</a:t>
            </a:r>
            <a:r>
              <a:rPr lang="ru-RU" sz="1600" smtClean="0"/>
              <a:t>  </a:t>
            </a:r>
            <a:r>
              <a:rPr lang="ru-RU" sz="1600" smtClean="0">
                <a:hlinkClick r:id="rId2"/>
              </a:rPr>
              <a:t> </a:t>
            </a:r>
            <a:endParaRPr lang="en-US" sz="1600" smtClean="0"/>
          </a:p>
          <a:p>
            <a:r>
              <a:rPr lang="ru-RU" sz="16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В Университете КИМЭП действует ряд студенческих организаций, которые   помогают малоимущим  семьям, сиротам, школе-интернату,  ветеранам войны, инвалидам и дому престарелых</a:t>
            </a:r>
          </a:p>
        </p:txBody>
      </p:sp>
      <p:pic>
        <p:nvPicPr>
          <p:cNvPr id="20483" name="Picture 4" descr="65c54f14c845f8198711e12407d4bb0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6338" y="1257300"/>
            <a:ext cx="403225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Заголовок 1"/>
          <p:cNvSpPr txBox="1">
            <a:spLocks/>
          </p:cNvSpPr>
          <p:nvPr/>
        </p:nvSpPr>
        <p:spPr bwMode="auto">
          <a:xfrm>
            <a:off x="674688" y="762000"/>
            <a:ext cx="80994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altLang="en-US" sz="2800" b="1">
                <a:solidFill>
                  <a:srgbClr val="391D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Корпоративная социальная ответственность </a:t>
            </a:r>
            <a:endParaRPr lang="en-US" altLang="en-US" sz="2800" b="1">
              <a:solidFill>
                <a:srgbClr val="391D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391D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РЕЙТИНГИ  Бизнес-программ КИМЭП </a:t>
            </a:r>
          </a:p>
        </p:txBody>
      </p:sp>
      <p:graphicFrame>
        <p:nvGraphicFramePr>
          <p:cNvPr id="17415" name="Group 7"/>
          <p:cNvGraphicFramePr>
            <a:graphicFrameLocks noGrp="1"/>
          </p:cNvGraphicFramePr>
          <p:nvPr>
            <p:ph idx="1"/>
          </p:nvPr>
        </p:nvGraphicFramePr>
        <p:xfrm>
          <a:off x="723900" y="1338263"/>
          <a:ext cx="10629900" cy="5022850"/>
        </p:xfrm>
        <a:graphic>
          <a:graphicData uri="http://schemas.openxmlformats.org/drawingml/2006/table">
            <a:tbl>
              <a:tblPr/>
              <a:tblGrid>
                <a:gridCol w="4806950"/>
                <a:gridCol w="5822950"/>
              </a:tblGrid>
              <a:tr h="5022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U-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Multirank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91D68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91D68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Международный рейтинговый консорциум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(создан по инициативе Европейской комиссии,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  <a:hlinkClick r:id="rId2"/>
                        </a:rPr>
                        <a:t>www.umultirank.com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Ежегодный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мультикомпонентный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 рейтинг, который включает более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1200 вузов из 80 стран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Университет КИМЭП оценен на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"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Отлично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"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 в категориях:</a:t>
                      </a:r>
                    </a:p>
                    <a:p>
                      <a:pPr marL="357188" marR="0" lvl="0" indent="-2698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358775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"Международная ориентация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"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 за предоставление программ на иностранном языке и высокую концентрацию иностранных преподавателей</a:t>
                      </a:r>
                    </a:p>
                    <a:p>
                      <a:pPr marL="357188" marR="0" lvl="0" indent="-2698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358775" algn="l"/>
                        </a:tabLst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"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Региональное взаимодействие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"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 за высокую долю выпускников, работающих в местных организациях</a:t>
                      </a:r>
                    </a:p>
                    <a:p>
                      <a:pPr marL="357188" marR="0" lvl="0" indent="-2698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358775" algn="l"/>
                        </a:tabLst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"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Передача знаний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"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 за предоставление курсов и тренингов по профессиональному развитию, в частности, за финансовые результаты данного вида деятельности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91D68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Университет КИМЭП включен в мировые рейтинги оценки:</a:t>
                      </a:r>
                    </a:p>
                    <a:p>
                      <a:pPr marL="358775" marR="0" lvl="0" indent="-2714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Бизнес-программ</a:t>
                      </a:r>
                    </a:p>
                    <a:p>
                      <a:pPr marL="358775" marR="0" lvl="0" indent="-2714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Научного потенциала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1509" name="Рисунок 5" descr="u multirank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338" y="2062163"/>
            <a:ext cx="243046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391D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РЕЙТИНГИ  Бизнес-программ  КИМЭП</a:t>
            </a:r>
          </a:p>
        </p:txBody>
      </p:sp>
      <p:graphicFrame>
        <p:nvGraphicFramePr>
          <p:cNvPr id="18446" name="Group 14"/>
          <p:cNvGraphicFramePr>
            <a:graphicFrameLocks noGrp="1"/>
          </p:cNvGraphicFramePr>
          <p:nvPr>
            <p:ph idx="1"/>
          </p:nvPr>
        </p:nvGraphicFramePr>
        <p:xfrm>
          <a:off x="887413" y="1262063"/>
          <a:ext cx="10167937" cy="1197882"/>
        </p:xfrm>
        <a:graphic>
          <a:graphicData uri="http://schemas.openxmlformats.org/drawingml/2006/table">
            <a:tbl>
              <a:tblPr/>
              <a:tblGrid>
                <a:gridCol w="6254750"/>
                <a:gridCol w="3913187"/>
              </a:tblGrid>
              <a:tr h="1197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Независимое казахстанское агентство по обеспечению качества в образовании (НКАОКО, 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  <a:hlinkClick r:id="rId2"/>
                        </a:rPr>
                        <a:t>http://nkaoko.kz/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Национальный рейтинг вузов Казахстана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1-ое место в категории гуманитарно-экономических вузов Казахстана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447" name="Group 15"/>
          <p:cNvGraphicFramePr>
            <a:graphicFrameLocks noGrp="1"/>
          </p:cNvGraphicFramePr>
          <p:nvPr/>
        </p:nvGraphicFramePr>
        <p:xfrm>
          <a:off x="838200" y="2982913"/>
          <a:ext cx="10674350" cy="1503363"/>
        </p:xfrm>
        <a:graphic>
          <a:graphicData uri="http://schemas.openxmlformats.org/drawingml/2006/table">
            <a:tbl>
              <a:tblPr/>
              <a:tblGrid>
                <a:gridCol w="5576888"/>
                <a:gridCol w="5097462"/>
              </a:tblGrid>
              <a:tr h="150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SMBG-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Eduniversal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, Франция (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  <a:hlinkClick r:id="rId3"/>
                        </a:rPr>
                        <a:t>www.eduniversal-ranking.com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):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«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Eduniversal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» Мировой рейтинг бизнес школ: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оценивается &gt;5 000  бизнес школ мира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Факультет бизнеса имени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Бэнга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 КИМЭП занял 117-ое место из 5 000 в категории «Лучшие бизнес вузы регионального значения» и КИМЭП ЕМВА в 200 лучших ЕМВА мира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448" name="Group 16"/>
          <p:cNvGraphicFramePr>
            <a:graphicFrameLocks noGrp="1"/>
          </p:cNvGraphicFramePr>
          <p:nvPr/>
        </p:nvGraphicFramePr>
        <p:xfrm>
          <a:off x="838200" y="5251450"/>
          <a:ext cx="10487025" cy="877888"/>
        </p:xfrm>
        <a:graphic>
          <a:graphicData uri="http://schemas.openxmlformats.org/drawingml/2006/table">
            <a:tbl>
              <a:tblPr/>
              <a:tblGrid>
                <a:gridCol w="5480050"/>
                <a:gridCol w="5006975"/>
              </a:tblGrid>
              <a:tr h="877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IQAA (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НКАОКО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)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: Рейтинг образовательных программ вузов: рейтинг программ магистратуры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9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1-ое место по направлению «Экономика и бизнес»</a:t>
                      </a:r>
                    </a:p>
                  </a:txBody>
                  <a:tcPr marL="38100" marR="38100" marT="38100" marB="3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2539" name="Picture 4" descr="https://kimep.kz/discover/files/2013/11/IQAA-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713" y="4168775"/>
            <a:ext cx="1428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20" descr="http://www.bu.edu/bostonia/web/smg-top-rankings/edu-logo.jpg"/>
          <p:cNvPicPr>
            <a:picLocks noChangeAspect="1" noChangeArrowheads="1"/>
          </p:cNvPicPr>
          <p:nvPr/>
        </p:nvPicPr>
        <p:blipFill>
          <a:blip r:embed="rId5"/>
          <a:srcRect b="35614"/>
          <a:stretch>
            <a:fillRect/>
          </a:stretch>
        </p:blipFill>
        <p:spPr bwMode="auto">
          <a:xfrm>
            <a:off x="838200" y="2220913"/>
            <a:ext cx="1385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22275" y="784225"/>
            <a:ext cx="10515600" cy="434975"/>
          </a:xfrm>
        </p:spPr>
        <p:txBody>
          <a:bodyPr/>
          <a:lstStyle/>
          <a:p>
            <a:r>
              <a:rPr lang="ru-RU" sz="2800" b="1" smtClean="0"/>
              <a:t> </a:t>
            </a:r>
            <a:r>
              <a:rPr lang="ru-RU" sz="2800" b="1" smtClean="0">
                <a:solidFill>
                  <a:srgbClr val="391D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М/Н  АККРЕДИТАЦИЯ  БИЗНЕС  ПРОГРАММ  КИМЭП</a:t>
            </a:r>
          </a:p>
        </p:txBody>
      </p:sp>
      <p:graphicFrame>
        <p:nvGraphicFramePr>
          <p:cNvPr id="19475" name="Group 19"/>
          <p:cNvGraphicFramePr>
            <a:graphicFrameLocks noGrp="1"/>
          </p:cNvGraphicFramePr>
          <p:nvPr>
            <p:ph idx="1"/>
          </p:nvPr>
        </p:nvGraphicFramePr>
        <p:xfrm>
          <a:off x="641350" y="1574800"/>
          <a:ext cx="10780712" cy="1646691"/>
        </p:xfrm>
        <a:graphic>
          <a:graphicData uri="http://schemas.openxmlformats.org/drawingml/2006/table">
            <a:tbl>
              <a:tblPr/>
              <a:tblGrid>
                <a:gridCol w="3632200"/>
                <a:gridCol w="7148512"/>
              </a:tblGrid>
              <a:tr h="1646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Все программы КИМЭП</a:t>
                      </a:r>
                    </a:p>
                  </a:txBody>
                  <a:tcPr marL="25993" marR="25993" marT="25993" marB="259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Австрийское агентство по обеспечению качества (AQAA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Austria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, 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  <a:hlinkClick r:id="rId2"/>
                        </a:rPr>
                        <a:t>https://www.aq.ac.at/en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) — Уполномочено ЕС аккредитовать образовательные программы в европейском пространстве высшего образования; полноправное членство в Европейской ассоциации по обеспечению качества высшего образования, в международной сети агентств по обеспечению качества в высшем образовании и европейском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аккредитационном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 консорциуме</a:t>
                      </a:r>
                    </a:p>
                  </a:txBody>
                  <a:tcPr marL="25993" marR="25993" marT="25993" marB="259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474" name="Group 18"/>
          <p:cNvGraphicFramePr>
            <a:graphicFrameLocks noGrp="1"/>
          </p:cNvGraphicFramePr>
          <p:nvPr/>
        </p:nvGraphicFramePr>
        <p:xfrm>
          <a:off x="552450" y="3348038"/>
          <a:ext cx="11009312" cy="1412881"/>
        </p:xfrm>
        <a:graphic>
          <a:graphicData uri="http://schemas.openxmlformats.org/drawingml/2006/table">
            <a:tbl>
              <a:tblPr/>
              <a:tblGrid>
                <a:gridCol w="3681412"/>
                <a:gridCol w="7327900"/>
              </a:tblGrid>
              <a:tr h="1412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Программы Бизнеса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BSc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MBA, ЕМВА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(высший уровень III) </a:t>
                      </a:r>
                    </a:p>
                  </a:txBody>
                  <a:tcPr marL="38100" marR="38100" marT="38100" marB="381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Азиатский форум бизнес образования (AFBE, 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  <a:hlinkClick r:id="rId3"/>
                        </a:rPr>
                        <a:t>http://www.afbe.biz/main/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)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uLnTx/>
                          <a:uFillTx/>
                          <a:latin typeface="Segoe UI" pitchFamily="34" charset="0"/>
                          <a:cs typeface="Segoe UI" pitchFamily="34" charset="0"/>
                        </a:rPr>
                        <a:t>—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Участник Азиатско-тихоокеанской сети по обеспечению качества при поддержке Всемирного банка и ЮНЕСКО. Их аккредитация является доказательством того, что наши программы находятся на одном уровне с лучшими университетами самых развитых стран Азии и Тихо-Океании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 </a:t>
                      </a:r>
                    </a:p>
                  </a:txBody>
                  <a:tcPr marL="38100" marR="38100" marT="38100" marB="381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3560" name="Picture 3" descr="afbe 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7263" y="3375025"/>
            <a:ext cx="1590675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76" name="Group 20"/>
          <p:cNvGraphicFramePr>
            <a:graphicFrameLocks noGrp="1"/>
          </p:cNvGraphicFramePr>
          <p:nvPr/>
        </p:nvGraphicFramePr>
        <p:xfrm>
          <a:off x="552450" y="4832350"/>
          <a:ext cx="11019064" cy="1707016"/>
        </p:xfrm>
        <a:graphic>
          <a:graphicData uri="http://schemas.openxmlformats.org/drawingml/2006/table">
            <a:tbl>
              <a:tblPr/>
              <a:tblGrid>
                <a:gridCol w="3659273"/>
                <a:gridCol w="7359791"/>
              </a:tblGrid>
              <a:tr h="1707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Программы КИМЭП ЕМВА и Мини-МВА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LEVEL II)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3065" marR="33065" marT="33065" marB="3306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Фонд по международной аккредитации программ делового администрирования (FIBAA, 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  <a:hlinkClick r:id="rId5"/>
                        </a:rPr>
                        <a:t>http://www.fibaa.org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)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uLnTx/>
                          <a:uFillTx/>
                          <a:latin typeface="Segoe UI" pitchFamily="34" charset="0"/>
                          <a:cs typeface="Segoe UI" pitchFamily="34" charset="0"/>
                        </a:rPr>
                        <a:t>—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1D68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экспертиза качества и прозрачности бизнес-образования и науки в Европе; основан в 1994 году торгово-промышленными палатами Германии, Швейцарии и Австрии</a:t>
                      </a:r>
                    </a:p>
                  </a:txBody>
                  <a:tcPr marL="33065" marR="33065" marT="33065" marB="3306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3564" name="Picture 1" descr="Fibaa smal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14575" y="5224463"/>
            <a:ext cx="1503363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5" descr="загруженное (1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2450" y="1833563"/>
            <a:ext cx="289560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391D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«ТРОЙНАЯ КОРОНА» Тriple Сrown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3098800" y="1825625"/>
            <a:ext cx="8255000" cy="3892550"/>
          </a:xfrm>
        </p:spPr>
        <p:txBody>
          <a:bodyPr/>
          <a:lstStyle/>
          <a:p>
            <a:r>
              <a:rPr lang="ru-RU" sz="24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EFMD – Европейский фонд развития менеджмента (Западная Европа)</a:t>
            </a:r>
          </a:p>
          <a:p>
            <a:pPr>
              <a:buFont typeface="Arial" charset="0"/>
              <a:buNone/>
            </a:pPr>
            <a:endParaRPr lang="ru-RU" sz="2400" b="1" smtClean="0">
              <a:solidFill>
                <a:srgbClr val="391D68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sz="24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AACSB – Ассоциация по развитию университетских школ бизнеса (США)</a:t>
            </a:r>
          </a:p>
          <a:p>
            <a:pPr>
              <a:buFont typeface="Arial" charset="0"/>
              <a:buNone/>
            </a:pPr>
            <a:endParaRPr lang="ru-RU" sz="2400" b="1" smtClean="0">
              <a:solidFill>
                <a:srgbClr val="391D68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en-US" sz="24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AQAAA</a:t>
            </a:r>
            <a:r>
              <a:rPr lang="ru-RU" sz="2400" b="1" smtClean="0">
                <a:solidFill>
                  <a:srgbClr val="391D68"/>
                </a:solidFill>
                <a:latin typeface="Segoe UI" pitchFamily="34" charset="0"/>
                <a:cs typeface="Segoe UI" pitchFamily="34" charset="0"/>
              </a:rPr>
              <a:t> – Австрийское агентство по обеспечению качества</a:t>
            </a:r>
            <a:r>
              <a:rPr lang="ru-RU" smtClean="0"/>
              <a:t>  </a:t>
            </a:r>
          </a:p>
          <a:p>
            <a:endParaRPr lang="ru-RU" smtClean="0"/>
          </a:p>
        </p:txBody>
      </p:sp>
      <p:pic>
        <p:nvPicPr>
          <p:cNvPr id="24579" name="Picture 2" descr="AACS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2850" y="3063875"/>
            <a:ext cx="1550988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EQU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038" y="1395413"/>
            <a:ext cx="18288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загруженное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3" y="4795838"/>
            <a:ext cx="25971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10162</TotalTime>
  <Words>1116</Words>
  <Application>Microsoft Office PowerPoint</Application>
  <PresentationFormat>Произвольный</PresentationFormat>
  <Paragraphs>210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Презентация PowerPoint</vt:lpstr>
      <vt:lpstr>Презентация PowerPoint</vt:lpstr>
      <vt:lpstr>УНИКАЛЬНАЯ ПЛАТФОРМА</vt:lpstr>
      <vt:lpstr>ПРОГРАММЫ </vt:lpstr>
      <vt:lpstr> </vt:lpstr>
      <vt:lpstr>РЕЙТИНГИ  Бизнес-программ КИМЭП </vt:lpstr>
      <vt:lpstr>РЕЙТИНГИ  Бизнес-программ  КИМЭП</vt:lpstr>
      <vt:lpstr> М/Н  АККРЕДИТАЦИЯ  БИЗНЕС  ПРОГРАММ  КИМЭП</vt:lpstr>
      <vt:lpstr>«ТРОЙНАЯ КОРОНА» Тriple Сrown</vt:lpstr>
      <vt:lpstr>Членство в организациях и партнерство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Выпускники Программы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Beck</dc:creator>
  <cp:lastModifiedBy>User</cp:lastModifiedBy>
  <cp:revision>391</cp:revision>
  <cp:lastPrinted>2016-09-20T05:31:19Z</cp:lastPrinted>
  <dcterms:created xsi:type="dcterms:W3CDTF">2013-11-29T11:10:01Z</dcterms:created>
  <dcterms:modified xsi:type="dcterms:W3CDTF">2017-07-04T10:38:24Z</dcterms:modified>
</cp:coreProperties>
</file>