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4667"/>
  </p:normalViewPr>
  <p:slideViewPr>
    <p:cSldViewPr snapToGrid="0" snapToObjects="1">
      <p:cViewPr varScale="1">
        <p:scale>
          <a:sx n="65" d="100"/>
          <a:sy n="65" d="100"/>
        </p:scale>
        <p:origin x="62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5784E6-0A16-534E-A7D1-5D9817355164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07C934-F28C-0649-B304-AF7B182EE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12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8416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Shape 5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555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Shape 5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Shape 5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2942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Shape 3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1055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234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861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4179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ida Beig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10949" y="1609668"/>
            <a:ext cx="10972268" cy="4019544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166073" marR="0" lvl="0" indent="-38528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5573" marR="0" lvl="1" indent="-29229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6402" marR="0" lvl="2" indent="0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76247" marR="0" lvl="3" indent="-91672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29033" marR="0" lvl="4" indent="-31886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93186" marR="0" lvl="5" indent="-123456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7401" marR="0" lvl="6" indent="-125610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1617" marR="0" lvl="7" indent="-127767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25833" marR="0" lvl="8" indent="-129922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ctrTitle"/>
          </p:nvPr>
        </p:nvSpPr>
        <p:spPr>
          <a:xfrm>
            <a:off x="610950" y="515708"/>
            <a:ext cx="10979686" cy="475937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Montserrat"/>
              <a:buNone/>
              <a:defRPr sz="37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500"/>
            </a:lvl2pPr>
            <a:lvl3pPr lvl="2" indent="0">
              <a:spcBef>
                <a:spcPts val="0"/>
              </a:spcBef>
              <a:buNone/>
              <a:defRPr sz="1500"/>
            </a:lvl3pPr>
            <a:lvl4pPr lvl="3" indent="0">
              <a:spcBef>
                <a:spcPts val="0"/>
              </a:spcBef>
              <a:buNone/>
              <a:defRPr sz="1500"/>
            </a:lvl4pPr>
            <a:lvl5pPr lvl="4" indent="0">
              <a:spcBef>
                <a:spcPts val="0"/>
              </a:spcBef>
              <a:buNone/>
              <a:defRPr sz="1500"/>
            </a:lvl5pPr>
            <a:lvl6pPr lvl="5" indent="0">
              <a:spcBef>
                <a:spcPts val="0"/>
              </a:spcBef>
              <a:buNone/>
              <a:defRPr sz="1500"/>
            </a:lvl6pPr>
            <a:lvl7pPr lvl="6" indent="0">
              <a:spcBef>
                <a:spcPts val="0"/>
              </a:spcBef>
              <a:buNone/>
              <a:defRPr sz="1500"/>
            </a:lvl7pPr>
            <a:lvl8pPr lvl="7" indent="0">
              <a:spcBef>
                <a:spcPts val="0"/>
              </a:spcBef>
              <a:buNone/>
              <a:defRPr sz="1500"/>
            </a:lvl8pPr>
            <a:lvl9pPr lvl="8" indent="0">
              <a:spcBef>
                <a:spcPts val="0"/>
              </a:spcBef>
              <a:buNone/>
              <a:defRPr sz="15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38550" y="6257729"/>
            <a:ext cx="1004118" cy="222110"/>
          </a:xfrm>
          <a:prstGeom prst="rect">
            <a:avLst/>
          </a:prstGeom>
          <a:noFill/>
          <a:ln>
            <a:noFill/>
          </a:ln>
        </p:spPr>
        <p:txBody>
          <a:bodyPr lIns="108839" tIns="54419" rIns="108839" bIns="54419" anchor="ctr" anchorCtr="0">
            <a:noAutofit/>
          </a:bodyPr>
          <a:lstStyle/>
          <a:p>
            <a:pPr algn="l">
              <a:buSzPct val="25000"/>
            </a:pPr>
            <a:fld id="{00000000-1234-1234-1234-123412341234}" type="slidenum">
              <a:rPr lang="en-US" sz="100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algn="l">
                <a:buSzPct val="25000"/>
              </a:pPr>
              <a:t>‹#›</a:t>
            </a:fld>
            <a:endParaRPr lang="en-US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638550" y="221457"/>
            <a:ext cx="6163348" cy="170815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166073" marR="0" lvl="0" indent="-166073" algn="l" rtl="0">
              <a:spcBef>
                <a:spcPts val="268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5573" marR="0" lvl="1" indent="-29229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6402" marR="0" lvl="2" indent="0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76247" marR="0" lvl="3" indent="-91672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29033" marR="0" lvl="4" indent="-31886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93186" marR="0" lvl="5" indent="-123456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7401" marR="0" lvl="6" indent="-125610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1617" marR="0" lvl="7" indent="-127767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25833" marR="0" lvl="8" indent="-129922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079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sid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610949" y="1609668"/>
            <a:ext cx="10972268" cy="4019544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166073" marR="0" lvl="0" indent="-38528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5573" marR="0" lvl="1" indent="-29229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6402" marR="0" lvl="2" indent="0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76247" marR="0" lvl="3" indent="-91672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29033" marR="0" lvl="4" indent="-31886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93186" marR="0" lvl="5" indent="-123456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7401" marR="0" lvl="6" indent="-125610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1617" marR="0" lvl="7" indent="-127767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25833" marR="0" lvl="8" indent="-129922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610950" y="515708"/>
            <a:ext cx="10979686" cy="475937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0" marR="0" lvl="0" indent="0" algn="l" rtl="0">
              <a:spcBef>
                <a:spcPts val="0"/>
              </a:spcBef>
              <a:buClr>
                <a:srgbClr val="EC008C"/>
              </a:buClr>
              <a:buFont typeface="Montserrat"/>
              <a:buNone/>
              <a:defRPr sz="3700" b="1" i="0" u="none" strike="noStrike" cap="none">
                <a:solidFill>
                  <a:srgbClr val="EC008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indent="0">
              <a:spcBef>
                <a:spcPts val="0"/>
              </a:spcBef>
              <a:buNone/>
              <a:defRPr sz="1500"/>
            </a:lvl2pPr>
            <a:lvl3pPr lvl="2" indent="0">
              <a:spcBef>
                <a:spcPts val="0"/>
              </a:spcBef>
              <a:buNone/>
              <a:defRPr sz="1500"/>
            </a:lvl3pPr>
            <a:lvl4pPr lvl="3" indent="0">
              <a:spcBef>
                <a:spcPts val="0"/>
              </a:spcBef>
              <a:buNone/>
              <a:defRPr sz="1500"/>
            </a:lvl4pPr>
            <a:lvl5pPr lvl="4" indent="0">
              <a:spcBef>
                <a:spcPts val="0"/>
              </a:spcBef>
              <a:buNone/>
              <a:defRPr sz="1500"/>
            </a:lvl5pPr>
            <a:lvl6pPr lvl="5" indent="0">
              <a:spcBef>
                <a:spcPts val="0"/>
              </a:spcBef>
              <a:buNone/>
              <a:defRPr sz="1500"/>
            </a:lvl6pPr>
            <a:lvl7pPr lvl="6" indent="0">
              <a:spcBef>
                <a:spcPts val="0"/>
              </a:spcBef>
              <a:buNone/>
              <a:defRPr sz="1500"/>
            </a:lvl7pPr>
            <a:lvl8pPr lvl="7" indent="0">
              <a:spcBef>
                <a:spcPts val="0"/>
              </a:spcBef>
              <a:buNone/>
              <a:defRPr sz="1500"/>
            </a:lvl8pPr>
            <a:lvl9pPr lvl="8" indent="0">
              <a:spcBef>
                <a:spcPts val="0"/>
              </a:spcBef>
              <a:buNone/>
              <a:defRPr sz="15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38550" y="6257729"/>
            <a:ext cx="1004118" cy="222110"/>
          </a:xfrm>
          <a:prstGeom prst="rect">
            <a:avLst/>
          </a:prstGeom>
          <a:noFill/>
          <a:ln>
            <a:noFill/>
          </a:ln>
        </p:spPr>
        <p:txBody>
          <a:bodyPr lIns="108839" tIns="54419" rIns="108839" bIns="54419" anchor="ctr" anchorCtr="0">
            <a:noAutofit/>
          </a:bodyPr>
          <a:lstStyle/>
          <a:p>
            <a:pPr algn="l">
              <a:buSzPct val="25000"/>
            </a:pPr>
            <a:fld id="{00000000-1234-1234-1234-123412341234}" type="slidenum">
              <a:rPr lang="en-US" sz="100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pPr algn="l">
                <a:buSzPct val="25000"/>
              </a:pPr>
              <a:t>‹#›</a:t>
            </a:fld>
            <a:endParaRPr lang="en-US" sz="10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body" idx="2"/>
          </p:nvPr>
        </p:nvSpPr>
        <p:spPr>
          <a:xfrm>
            <a:off x="638550" y="221457"/>
            <a:ext cx="6163348" cy="170815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/>
          <a:lstStyle>
            <a:lvl1pPr marL="166073" marR="0" lvl="0" indent="-166073" algn="l" rtl="0">
              <a:spcBef>
                <a:spcPts val="268"/>
              </a:spcBef>
              <a:buClr>
                <a:schemeClr val="dk1"/>
              </a:buClr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05573" marR="0" lvl="1" indent="-29229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446402" marR="0" lvl="2" indent="0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676247" marR="0" lvl="3" indent="-91672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829033" marR="0" lvl="4" indent="-31886" algn="l" rtl="0">
              <a:spcBef>
                <a:spcPts val="402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993186" marR="0" lvl="5" indent="-123456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537401" marR="0" lvl="6" indent="-125610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081617" marR="0" lvl="7" indent="-127767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625833" marR="0" lvl="8" indent="-129922" algn="l" rtl="0">
              <a:spcBef>
                <a:spcPts val="469"/>
              </a:spcBef>
              <a:buClr>
                <a:schemeClr val="dk1"/>
              </a:buClr>
              <a:buSzPct val="100000"/>
              <a:buFont typeface="Arial"/>
              <a:buChar char="•"/>
              <a:defRPr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218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06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1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0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8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7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31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3591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32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E92561-ABA0-184F-A340-6411EEC86C31}" type="datetimeFigureOut">
              <a:rPr lang="ru-RU" smtClean="0"/>
              <a:t>29.06.2017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60647-E8B9-6F4E-8952-BA76FC796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42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Shape 491"/>
          <p:cNvSpPr txBox="1">
            <a:spLocks noGrp="1"/>
          </p:cNvSpPr>
          <p:nvPr>
            <p:ph type="sldNum" idx="12"/>
          </p:nvPr>
        </p:nvSpPr>
        <p:spPr>
          <a:xfrm>
            <a:off x="638551" y="6257729"/>
            <a:ext cx="1004184" cy="222045"/>
          </a:xfrm>
          <a:prstGeom prst="rect">
            <a:avLst/>
          </a:prstGeom>
        </p:spPr>
        <p:txBody>
          <a:bodyPr lIns="108839" tIns="54419" rIns="108839" bIns="54419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1</a:t>
            </a:fld>
            <a:endParaRPr lang="en-US"/>
          </a:p>
        </p:txBody>
      </p:sp>
      <p:sp>
        <p:nvSpPr>
          <p:cNvPr id="492" name="Shape 492"/>
          <p:cNvSpPr txBox="1">
            <a:spLocks noGrp="1"/>
          </p:cNvSpPr>
          <p:nvPr>
            <p:ph type="body" idx="2"/>
          </p:nvPr>
        </p:nvSpPr>
        <p:spPr>
          <a:xfrm>
            <a:off x="638551" y="221457"/>
            <a:ext cx="6163220" cy="170804"/>
          </a:xfrm>
          <a:prstGeom prst="rect">
            <a:avLst/>
          </a:prstGeom>
        </p:spPr>
        <p:txBody>
          <a:bodyPr lIns="76514" tIns="76514" rIns="76514" bIns="76514" anchor="ctr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3" name="Shape 493"/>
          <p:cNvSpPr txBox="1">
            <a:spLocks noGrp="1"/>
          </p:cNvSpPr>
          <p:nvPr>
            <p:ph type="ctrTitle"/>
          </p:nvPr>
        </p:nvSpPr>
        <p:spPr>
          <a:xfrm>
            <a:off x="610950" y="515709"/>
            <a:ext cx="10979651" cy="475931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pPr>
              <a:spcBef>
                <a:spcPts val="402"/>
              </a:spcBef>
              <a:spcAft>
                <a:spcPts val="837"/>
              </a:spcAft>
              <a:buSzPct val="26190"/>
            </a:pPr>
            <a:r>
              <a:rPr lang="ru-RU" sz="3500" dirty="0"/>
              <a:t>ТЕОРИЯ ИЗМЕНЕНИЙ  - ВВЕДЕНИЕ </a:t>
            </a:r>
            <a:endParaRPr lang="en-US" sz="3500" dirty="0"/>
          </a:p>
        </p:txBody>
      </p:sp>
      <p:sp>
        <p:nvSpPr>
          <p:cNvPr id="494" name="Shape 494"/>
          <p:cNvSpPr/>
          <p:nvPr/>
        </p:nvSpPr>
        <p:spPr>
          <a:xfrm>
            <a:off x="5217144" y="3341288"/>
            <a:ext cx="2068565" cy="1865978"/>
          </a:xfrm>
          <a:prstGeom prst="chevron">
            <a:avLst>
              <a:gd name="adj" fmla="val 27244"/>
            </a:avLst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endParaRPr/>
          </a:p>
        </p:txBody>
      </p:sp>
      <p:sp>
        <p:nvSpPr>
          <p:cNvPr id="495" name="Shape 495"/>
          <p:cNvSpPr txBox="1"/>
          <p:nvPr/>
        </p:nvSpPr>
        <p:spPr>
          <a:xfrm>
            <a:off x="292606" y="4351806"/>
            <a:ext cx="1930173" cy="392216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algn="ctr"/>
            <a:endParaRPr b="1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6" name="Shape 496"/>
          <p:cNvSpPr txBox="1"/>
          <p:nvPr/>
        </p:nvSpPr>
        <p:spPr>
          <a:xfrm>
            <a:off x="1991049" y="5307358"/>
            <a:ext cx="3190552" cy="636242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accent6"/>
                </a:solidFill>
                <a:latin typeface="Montserrat"/>
                <a:ea typeface="Montserrat"/>
                <a:cs typeface="Montserrat"/>
                <a:sym typeface="Montserrat"/>
              </a:rPr>
              <a:t>ВАША ПЛАНИРУЕМАЯ РАБОТА </a:t>
            </a:r>
            <a:endParaRPr lang="en-US" sz="1600" b="1" dirty="0">
              <a:solidFill>
                <a:schemeClr val="accent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7" name="Shape 497"/>
          <p:cNvSpPr txBox="1"/>
          <p:nvPr/>
        </p:nvSpPr>
        <p:spPr>
          <a:xfrm>
            <a:off x="5217144" y="5307358"/>
            <a:ext cx="4654989" cy="788642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algn="ctr"/>
            <a:r>
              <a:rPr lang="ru-RU" sz="1600" b="1" dirty="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РЕЗУЛЬТАТЫ, КОТОРЫХ ВЫ НАМЕРЕВАЕТЕСЬ ДОСТИЧЬ </a:t>
            </a:r>
            <a:endParaRPr lang="en-US" sz="1600" b="1" dirty="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6826864" y="3335629"/>
            <a:ext cx="2068565" cy="1865978"/>
          </a:xfrm>
          <a:prstGeom prst="chevron">
            <a:avLst>
              <a:gd name="adj" fmla="val 27244"/>
            </a:avLst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8420196" y="3337461"/>
            <a:ext cx="2068565" cy="1865768"/>
          </a:xfrm>
          <a:prstGeom prst="chevron">
            <a:avLst>
              <a:gd name="adj" fmla="val 27244"/>
            </a:avLst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3594954" y="3335629"/>
            <a:ext cx="2068565" cy="1865978"/>
          </a:xfrm>
          <a:prstGeom prst="chevron">
            <a:avLst>
              <a:gd name="adj" fmla="val 27244"/>
            </a:avLst>
          </a:prstGeom>
          <a:solidFill>
            <a:schemeClr val="accent6"/>
          </a:solidFill>
          <a:ln w="28575" cap="flat" cmpd="sng">
            <a:solidFill>
              <a:srgbClr val="C66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1991048" y="3335629"/>
            <a:ext cx="2068565" cy="1865978"/>
          </a:xfrm>
          <a:prstGeom prst="chevron">
            <a:avLst>
              <a:gd name="adj" fmla="val 27244"/>
            </a:avLst>
          </a:prstGeom>
          <a:solidFill>
            <a:schemeClr val="accent6"/>
          </a:solidFill>
          <a:ln w="28575" cap="flat" cmpd="sng">
            <a:solidFill>
              <a:srgbClr val="C66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endParaRPr/>
          </a:p>
        </p:txBody>
      </p:sp>
      <p:pic>
        <p:nvPicPr>
          <p:cNvPr id="502" name="Shape 5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1455" y="3591480"/>
            <a:ext cx="1004185" cy="752802"/>
          </a:xfrm>
          <a:prstGeom prst="rect">
            <a:avLst/>
          </a:prstGeom>
          <a:noFill/>
          <a:ln>
            <a:noFill/>
          </a:ln>
        </p:spPr>
      </p:pic>
      <p:sp>
        <p:nvSpPr>
          <p:cNvPr id="503" name="Shape 503"/>
          <p:cNvSpPr txBox="1"/>
          <p:nvPr/>
        </p:nvSpPr>
        <p:spPr>
          <a:xfrm>
            <a:off x="10507634" y="4392688"/>
            <a:ext cx="1320348" cy="297114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r>
              <a:rPr lang="ru-RU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ВИДЕНИЕ</a:t>
            </a:r>
            <a:endParaRPr lang="en-US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504" name="Shape 5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07634" y="3645044"/>
            <a:ext cx="1177456" cy="882697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Shape 505"/>
          <p:cNvSpPr/>
          <p:nvPr/>
        </p:nvSpPr>
        <p:spPr>
          <a:xfrm>
            <a:off x="5237964" y="3055875"/>
            <a:ext cx="1537781" cy="483191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r>
              <a:rPr lang="ru-RU" sz="1100" b="1" dirty="0">
                <a:latin typeface="Montserrat"/>
                <a:ea typeface="Montserrat"/>
                <a:cs typeface="Montserrat"/>
                <a:sym typeface="Montserrat"/>
              </a:rPr>
              <a:t>Количественные результаты</a:t>
            </a:r>
            <a:endParaRPr lang="en-US"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6" name="Shape 506"/>
          <p:cNvSpPr/>
          <p:nvPr/>
        </p:nvSpPr>
        <p:spPr>
          <a:xfrm>
            <a:off x="1991048" y="3055876"/>
            <a:ext cx="1519497" cy="567022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66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r>
              <a:rPr lang="en-US" sz="1100" b="1" dirty="0"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ru-RU" sz="1100" b="1" dirty="0">
                <a:latin typeface="Montserrat"/>
                <a:ea typeface="Montserrat"/>
                <a:cs typeface="Montserrat"/>
                <a:sym typeface="Montserrat"/>
              </a:rPr>
              <a:t>исходная ситуация</a:t>
            </a:r>
            <a:endParaRPr lang="en-US"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7" name="Shape 507"/>
          <p:cNvSpPr/>
          <p:nvPr/>
        </p:nvSpPr>
        <p:spPr>
          <a:xfrm>
            <a:off x="8420196" y="3057709"/>
            <a:ext cx="1519497" cy="566024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r>
              <a:rPr lang="ru-RU" sz="1000" b="1" dirty="0">
                <a:latin typeface="Montserrat"/>
                <a:ea typeface="Montserrat"/>
                <a:cs typeface="Montserrat"/>
                <a:sym typeface="Montserrat"/>
              </a:rPr>
              <a:t> ДОЛГОСРОЧНАЯ ЦЕЛЬ </a:t>
            </a:r>
            <a:r>
              <a:rPr lang="en-US" sz="900" b="1" dirty="0">
                <a:latin typeface="Montserrat"/>
                <a:ea typeface="Montserrat"/>
                <a:cs typeface="Montserrat"/>
                <a:sym typeface="Montserrat"/>
              </a:rPr>
              <a:t> </a:t>
            </a:r>
          </a:p>
        </p:txBody>
      </p:sp>
      <p:sp>
        <p:nvSpPr>
          <p:cNvPr id="508" name="Shape 508"/>
          <p:cNvSpPr/>
          <p:nvPr/>
        </p:nvSpPr>
        <p:spPr>
          <a:xfrm>
            <a:off x="6826865" y="3055876"/>
            <a:ext cx="1519497" cy="297114"/>
          </a:xfrm>
          <a:prstGeom prst="rect">
            <a:avLst/>
          </a:prstGeom>
          <a:solidFill>
            <a:schemeClr val="accent2"/>
          </a:solidFill>
          <a:ln w="28575" cap="flat" cmpd="sng">
            <a:solidFill>
              <a:srgbClr val="6CAF9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endParaRPr lang="ru-RU" sz="1100" b="1" dirty="0">
              <a:latin typeface="Montserrat"/>
              <a:ea typeface="Montserrat"/>
              <a:cs typeface="Montserrat"/>
              <a:sym typeface="Montserrat"/>
            </a:endParaRPr>
          </a:p>
          <a:p>
            <a:pPr algn="ctr"/>
            <a:r>
              <a:rPr lang="ru-RU" sz="1100" b="1" dirty="0">
                <a:latin typeface="Montserrat"/>
                <a:ea typeface="Montserrat"/>
                <a:cs typeface="Montserrat"/>
                <a:sym typeface="Montserrat"/>
              </a:rPr>
              <a:t>ЦЕЛИ И ЗАДАЧИ НА ГОД</a:t>
            </a:r>
            <a:endParaRPr lang="en-US"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9" name="Shape 509"/>
          <p:cNvSpPr/>
          <p:nvPr/>
        </p:nvSpPr>
        <p:spPr>
          <a:xfrm>
            <a:off x="3594955" y="3055875"/>
            <a:ext cx="1519497" cy="517057"/>
          </a:xfrm>
          <a:prstGeom prst="rect">
            <a:avLst/>
          </a:prstGeom>
          <a:solidFill>
            <a:schemeClr val="accent6"/>
          </a:solidFill>
          <a:ln w="28575" cap="flat" cmpd="sng">
            <a:solidFill>
              <a:srgbClr val="C6618E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r>
              <a:rPr lang="ru-RU" sz="1100" b="1" dirty="0">
                <a:latin typeface="Montserrat"/>
                <a:ea typeface="Montserrat"/>
                <a:cs typeface="Montserrat"/>
                <a:sym typeface="Montserrat"/>
              </a:rPr>
              <a:t>Виды деятельности</a:t>
            </a:r>
            <a:endParaRPr lang="en-US" sz="1100" b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0" name="Shape 510"/>
          <p:cNvSpPr/>
          <p:nvPr/>
        </p:nvSpPr>
        <p:spPr>
          <a:xfrm>
            <a:off x="1991048" y="2401797"/>
            <a:ext cx="7948532" cy="602241"/>
          </a:xfrm>
          <a:prstGeom prst="rect">
            <a:avLst/>
          </a:prstGeom>
          <a:solidFill>
            <a:srgbClr val="000000"/>
          </a:solidFill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76514" tIns="76514" rIns="76514" bIns="76514" anchor="ctr" anchorCtr="0">
            <a:noAutofit/>
          </a:bodyPr>
          <a:lstStyle/>
          <a:p>
            <a:pPr algn="ctr"/>
            <a:r>
              <a:rPr lang="ru-RU" sz="1500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РЕШЕНИЕ ПРОБЛЕМЫ, ПОЗВОЛЯЮЩЕЕ ПРИБЛИЗИТЬСЯ К ВИДЕНИЮ </a:t>
            </a:r>
            <a:endParaRPr lang="en-US" sz="1500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1" name="Shape 511"/>
          <p:cNvSpPr txBox="1"/>
          <p:nvPr/>
        </p:nvSpPr>
        <p:spPr>
          <a:xfrm>
            <a:off x="610950" y="1283647"/>
            <a:ext cx="11073882" cy="882696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42900" indent="-342900" algn="just">
              <a:spcBef>
                <a:spcPts val="402"/>
              </a:spcBef>
              <a:spcAft>
                <a:spcPts val="1255"/>
              </a:spcAft>
              <a:buAutoNum type="arabicPeriod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Напишите проблему которую решает ваше организация на листе бумаги. </a:t>
            </a:r>
          </a:p>
          <a:p>
            <a:pPr marL="342900" indent="-342900" algn="just">
              <a:spcBef>
                <a:spcPts val="402"/>
              </a:spcBef>
              <a:spcAft>
                <a:spcPts val="1255"/>
              </a:spcAft>
              <a:buAutoNum type="arabicPeriod"/>
            </a:pPr>
            <a:r>
              <a:rPr lang="ru-RU" sz="1400" dirty="0">
                <a:latin typeface="Montserrat"/>
                <a:ea typeface="Montserrat"/>
                <a:cs typeface="Montserrat"/>
                <a:sym typeface="Montserrat"/>
              </a:rPr>
              <a:t>Напишите каким вы видите общество без этой проблемы.</a:t>
            </a:r>
            <a:endParaRPr lang="en-US" sz="14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2" name="Shape 512"/>
          <p:cNvSpPr txBox="1"/>
          <p:nvPr/>
        </p:nvSpPr>
        <p:spPr>
          <a:xfrm>
            <a:off x="388806" y="4392697"/>
            <a:ext cx="1606414" cy="297114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algn="r"/>
            <a:r>
              <a:rPr lang="ru-RU" b="1" dirty="0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</a:t>
            </a:r>
            <a:endParaRPr lang="en-US"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r"/>
            <a:endParaRPr b="1" dirty="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3156729"/>
      </p:ext>
    </p:extLst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1"/>
          </p:nvPr>
        </p:nvSpPr>
        <p:spPr>
          <a:xfrm>
            <a:off x="610950" y="1341863"/>
            <a:ext cx="10972338" cy="4410744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pPr marL="0" indent="-58457">
              <a:spcBef>
                <a:spcPts val="0"/>
              </a:spcBef>
              <a:spcAft>
                <a:spcPts val="1255"/>
              </a:spcAft>
              <a:buSzPct val="55000"/>
              <a:buNone/>
            </a:pPr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Сущность проблемы – ее причины и последствия для общества.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1255"/>
              </a:spcAft>
              <a:buFont typeface="Montserrat"/>
            </a:pPr>
            <a:r>
              <a:rPr lang="ru-RU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ПРОБЛЕМА  И ЦЕЛЕВАЯ ГРУППА.  Сформулируйте суть проблемы. Каков масштаб проблемы? Число людей, которых она затрагивает и географическая распространенность. Какие данные, факты вы можете привести, чтобы подтвердить данную проблему? </a:t>
            </a:r>
          </a:p>
          <a:p>
            <a:pPr marL="382631" indent="-281659">
              <a:spcBef>
                <a:spcPts val="0"/>
              </a:spcBef>
              <a:spcAft>
                <a:spcPts val="1255"/>
              </a:spcAft>
              <a:buFont typeface="Montserrat"/>
            </a:pPr>
            <a:r>
              <a:rPr lang="ru-RU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ПОЧЕМУ ДАННУЮ ПРОБЛЕМУ НАДО РЕШАТЬ? В ЧЕМ СОСТОЯТ ПОСЛЕДСТВИЯ?  </a:t>
            </a:r>
            <a:r>
              <a:rPr lang="en-US" sz="1400" dirty="0">
                <a:solidFill>
                  <a:srgbClr val="E8257D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-US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Если проблема не будет решена, на ком это отразиться? В чем экономические и социальные последствия? Для семьи, местных сообществ, </a:t>
            </a:r>
            <a:r>
              <a:rPr lang="ru-RU" sz="1400" dirty="0" err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общесьва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в целом? </a:t>
            </a:r>
          </a:p>
          <a:p>
            <a:pPr marL="382631" indent="-281659">
              <a:spcBef>
                <a:spcPts val="0"/>
              </a:spcBef>
              <a:spcAft>
                <a:spcPts val="1255"/>
              </a:spcAft>
              <a:buFont typeface="Montserrat"/>
            </a:pPr>
            <a:r>
              <a:rPr lang="ru-RU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ПРИЧИНЫ ПРОБЛЕМЫ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 Взгляните на причины, порождающие эту проблему.  Кто  должен быть вовлечен в решение данной проблемы? От чего / от кого зависит решение? Подумайте о полном списке причин, от самых очевидных до менее очевидных. Что лежит позади проблемы? Культурные или поведенческие нормы, исторические причины, политические решения? </a:t>
            </a:r>
          </a:p>
          <a:p>
            <a:pPr marL="382631" indent="-281659">
              <a:spcBef>
                <a:spcPts val="0"/>
              </a:spcBef>
              <a:spcAft>
                <a:spcPts val="1255"/>
              </a:spcAft>
              <a:buFont typeface="Montserrat"/>
            </a:pPr>
            <a:r>
              <a:rPr lang="ru-RU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ФОКУСИРОВКА. </a:t>
            </a:r>
            <a:r>
              <a:rPr lang="en-US" sz="14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FOCUSSING IN: </a:t>
            </a: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Когда нарисована полная картина, какие последствия и  причины вашей точки зрения самые важные. Все ли данные у вас есть, какие дополнительные исследования необходимы?</a:t>
            </a:r>
            <a:endParaRPr lang="en-US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18" name="Shape 518"/>
          <p:cNvSpPr txBox="1">
            <a:spLocks noGrp="1"/>
          </p:cNvSpPr>
          <p:nvPr>
            <p:ph type="sldNum" idx="12"/>
          </p:nvPr>
        </p:nvSpPr>
        <p:spPr>
          <a:xfrm>
            <a:off x="638551" y="6257729"/>
            <a:ext cx="1004184" cy="222045"/>
          </a:xfrm>
          <a:prstGeom prst="rect">
            <a:avLst/>
          </a:prstGeom>
        </p:spPr>
        <p:txBody>
          <a:bodyPr lIns="108839" tIns="54419" rIns="108839" bIns="54419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2</a:t>
            </a:fld>
            <a:endParaRPr lang="en-US"/>
          </a:p>
        </p:txBody>
      </p:sp>
      <p:sp>
        <p:nvSpPr>
          <p:cNvPr id="519" name="Shape 519"/>
          <p:cNvSpPr txBox="1">
            <a:spLocks noGrp="1"/>
          </p:cNvSpPr>
          <p:nvPr>
            <p:ph type="body" idx="2"/>
          </p:nvPr>
        </p:nvSpPr>
        <p:spPr>
          <a:xfrm>
            <a:off x="638551" y="221457"/>
            <a:ext cx="6163220" cy="170804"/>
          </a:xfrm>
          <a:prstGeom prst="rect">
            <a:avLst/>
          </a:prstGeom>
        </p:spPr>
        <p:txBody>
          <a:bodyPr lIns="76514" tIns="76514" rIns="76514" bIns="76514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>
                <a:latin typeface="Montserrat"/>
                <a:ea typeface="Montserrat"/>
                <a:cs typeface="Montserrat"/>
                <a:sym typeface="Montserrat"/>
              </a:rPr>
              <a:t>Take Offs 2016</a:t>
            </a:r>
          </a:p>
        </p:txBody>
      </p:sp>
      <p:sp>
        <p:nvSpPr>
          <p:cNvPr id="520" name="Shape 520"/>
          <p:cNvSpPr txBox="1">
            <a:spLocks noGrp="1"/>
          </p:cNvSpPr>
          <p:nvPr>
            <p:ph type="ctrTitle"/>
          </p:nvPr>
        </p:nvSpPr>
        <p:spPr>
          <a:xfrm>
            <a:off x="610950" y="515709"/>
            <a:ext cx="10979651" cy="475931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pPr>
              <a:spcBef>
                <a:spcPts val="402"/>
              </a:spcBef>
              <a:spcAft>
                <a:spcPts val="837"/>
              </a:spcAft>
              <a:buSzPct val="26190"/>
            </a:pPr>
            <a:r>
              <a:rPr lang="ru-RU" sz="3500" dirty="0"/>
              <a:t>ОПРЕДЕЛЕНИЕ ПРОБЛЕМЫ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77271999"/>
      </p:ext>
    </p:extLst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Shape 525"/>
          <p:cNvSpPr txBox="1">
            <a:spLocks noGrp="1"/>
          </p:cNvSpPr>
          <p:nvPr>
            <p:ph type="body" idx="1"/>
          </p:nvPr>
        </p:nvSpPr>
        <p:spPr>
          <a:xfrm>
            <a:off x="610950" y="1744133"/>
            <a:ext cx="10972338" cy="4317608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pPr marL="0" indent="-58457">
              <a:spcBef>
                <a:spcPts val="0"/>
              </a:spcBef>
              <a:spcAft>
                <a:spcPts val="837"/>
              </a:spcAft>
              <a:buSzPct val="55000"/>
              <a:buNone/>
            </a:pP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Почему Вам важно решить эту проблему? Почему вы этим занимаетесь?  Почему именно эту проблему , а не другую? </a:t>
            </a: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Сформулируйте видение в одном предложении </a:t>
            </a: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Хорошо сформулированное видение обладает тремя существенными характеристиками существенными : оно вызывающе, амбициозно и вдохновляюще. </a:t>
            </a: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Сформулируйте несколько или одну долгосрочную цель. </a:t>
            </a: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Как вы узнаете , что двигаетесь в правильном направлении? Что будет для вас индикаторами долгосрочной цели? </a:t>
            </a:r>
          </a:p>
          <a:p>
            <a:pPr marL="100972" indent="0">
              <a:spcBef>
                <a:spcPts val="0"/>
              </a:spcBef>
              <a:spcAft>
                <a:spcPts val="837"/>
              </a:spcAft>
              <a:buNone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r>
              <a:rPr lang="ru-RU" sz="14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чем состоит ВАШЕ решение проблемы? </a:t>
            </a: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ru-RU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81659">
              <a:spcBef>
                <a:spcPts val="0"/>
              </a:spcBef>
              <a:spcAft>
                <a:spcPts val="837"/>
              </a:spcAft>
              <a:buFont typeface="Montserrat"/>
            </a:pPr>
            <a:endParaRPr lang="en-US" sz="14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6" name="Shape 526"/>
          <p:cNvSpPr txBox="1">
            <a:spLocks noGrp="1"/>
          </p:cNvSpPr>
          <p:nvPr>
            <p:ph type="sldNum" idx="12"/>
          </p:nvPr>
        </p:nvSpPr>
        <p:spPr>
          <a:xfrm>
            <a:off x="638551" y="6257729"/>
            <a:ext cx="1004184" cy="222045"/>
          </a:xfrm>
          <a:prstGeom prst="rect">
            <a:avLst/>
          </a:prstGeom>
        </p:spPr>
        <p:txBody>
          <a:bodyPr lIns="108839" tIns="54419" rIns="108839" bIns="54419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3</a:t>
            </a:fld>
            <a:endParaRPr lang="en-US"/>
          </a:p>
        </p:txBody>
      </p:sp>
      <p:sp>
        <p:nvSpPr>
          <p:cNvPr id="527" name="Shape 527"/>
          <p:cNvSpPr txBox="1">
            <a:spLocks noGrp="1"/>
          </p:cNvSpPr>
          <p:nvPr>
            <p:ph type="body" idx="2"/>
          </p:nvPr>
        </p:nvSpPr>
        <p:spPr>
          <a:xfrm>
            <a:off x="638551" y="221457"/>
            <a:ext cx="6163220" cy="170804"/>
          </a:xfrm>
          <a:prstGeom prst="rect">
            <a:avLst/>
          </a:prstGeom>
        </p:spPr>
        <p:txBody>
          <a:bodyPr lIns="76514" tIns="76514" rIns="76514" bIns="76514" anchor="ctr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8" name="Shape 528"/>
          <p:cNvSpPr txBox="1">
            <a:spLocks noGrp="1"/>
          </p:cNvSpPr>
          <p:nvPr>
            <p:ph type="ctrTitle"/>
          </p:nvPr>
        </p:nvSpPr>
        <p:spPr>
          <a:xfrm>
            <a:off x="610950" y="515709"/>
            <a:ext cx="10979651" cy="475931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pPr>
              <a:spcBef>
                <a:spcPts val="402"/>
              </a:spcBef>
              <a:spcAft>
                <a:spcPts val="837"/>
              </a:spcAft>
              <a:buSzPct val="26190"/>
            </a:pPr>
            <a:r>
              <a:rPr lang="ru-RU" sz="3500" dirty="0"/>
              <a:t>ВИДЕНИЕ – КАКОЕ БУДУЩЕЕ ВЫ ХОТИТЕ СОЗДАТЬ.  ДОЛГОСРОЧНАЯ ЦЕЛЬ. 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349418292"/>
      </p:ext>
    </p:extLst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sldNum" idx="12"/>
          </p:nvPr>
        </p:nvSpPr>
        <p:spPr>
          <a:xfrm>
            <a:off x="638551" y="6257729"/>
            <a:ext cx="1004184" cy="222045"/>
          </a:xfrm>
          <a:prstGeom prst="rect">
            <a:avLst/>
          </a:prstGeom>
        </p:spPr>
        <p:txBody>
          <a:bodyPr lIns="108839" tIns="54419" rIns="108839" bIns="54419" anchor="ctr" anchorCtr="0">
            <a:noAutofit/>
          </a:bodyPr>
          <a:lstStyle/>
          <a:p>
            <a:pPr>
              <a:buClr>
                <a:srgbClr val="000000"/>
              </a:buClr>
              <a:buSzPct val="250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ct val="25000"/>
              </a:pPr>
              <a:t>4</a:t>
            </a:fld>
            <a:endParaRPr lang="en-US"/>
          </a:p>
        </p:txBody>
      </p:sp>
      <p:sp>
        <p:nvSpPr>
          <p:cNvPr id="336" name="Shape 336"/>
          <p:cNvSpPr txBox="1">
            <a:spLocks noGrp="1"/>
          </p:cNvSpPr>
          <p:nvPr>
            <p:ph type="body" idx="2"/>
          </p:nvPr>
        </p:nvSpPr>
        <p:spPr>
          <a:xfrm>
            <a:off x="638551" y="221457"/>
            <a:ext cx="6163220" cy="170804"/>
          </a:xfrm>
          <a:prstGeom prst="rect">
            <a:avLst/>
          </a:prstGeom>
        </p:spPr>
        <p:txBody>
          <a:bodyPr lIns="76514" tIns="76514" rIns="76514" bIns="76514" anchor="ctr" anchorCtr="0">
            <a:noAutofit/>
          </a:bodyPr>
          <a:lstStyle/>
          <a:p>
            <a:pPr>
              <a:spcBef>
                <a:spcPts val="0"/>
              </a:spcBef>
            </a:pPr>
            <a:endParaRPr lang="en-US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ctrTitle"/>
          </p:nvPr>
        </p:nvSpPr>
        <p:spPr>
          <a:xfrm>
            <a:off x="610950" y="515714"/>
            <a:ext cx="10979651" cy="832510"/>
          </a:xfrm>
          <a:prstGeom prst="rect">
            <a:avLst/>
          </a:prstGeom>
        </p:spPr>
        <p:txBody>
          <a:bodyPr lIns="76514" tIns="76514" rIns="76514" bIns="76514" anchor="t" anchorCtr="0">
            <a:noAutofit/>
          </a:bodyPr>
          <a:lstStyle/>
          <a:p>
            <a:r>
              <a:rPr lang="ru-RU" dirty="0">
                <a:solidFill>
                  <a:schemeClr val="dk1"/>
                </a:solidFill>
              </a:rPr>
              <a:t>Стадии развития НКО (СП) </a:t>
            </a:r>
            <a:endParaRPr lang="en-US" dirty="0">
              <a:solidFill>
                <a:schemeClr val="dk1"/>
              </a:solidFill>
            </a:endParaRPr>
          </a:p>
        </p:txBody>
      </p:sp>
      <p:sp>
        <p:nvSpPr>
          <p:cNvPr id="338" name="Shape 338"/>
          <p:cNvSpPr txBox="1"/>
          <p:nvPr/>
        </p:nvSpPr>
        <p:spPr>
          <a:xfrm>
            <a:off x="690483" y="4831919"/>
            <a:ext cx="2046624" cy="1005212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82631" indent="-271030">
              <a:spcAft>
                <a:spcPts val="837"/>
              </a:spcAft>
              <a:buSzPct val="100000"/>
              <a:buFont typeface="Montserrat"/>
              <a:buChar char="●"/>
            </a:pPr>
            <a:r>
              <a:rPr lang="ru-RU" sz="1300" dirty="0">
                <a:latin typeface="Montserrat"/>
                <a:ea typeface="Montserrat"/>
                <a:cs typeface="Montserrat"/>
                <a:sym typeface="Montserrat"/>
              </a:rPr>
              <a:t>Есть ясное определение проблемы </a:t>
            </a:r>
            <a:endParaRPr lang="en-US" sz="13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SzPct val="100000"/>
              <a:buFont typeface="Montserrat"/>
              <a:buChar char="●"/>
            </a:pPr>
            <a:r>
              <a:rPr lang="ru-RU" sz="1300" dirty="0">
                <a:latin typeface="Montserrat"/>
                <a:ea typeface="Montserrat"/>
                <a:cs typeface="Montserrat"/>
                <a:sym typeface="Montserrat"/>
              </a:rPr>
              <a:t>В процессе нахождения решения проблемы</a:t>
            </a:r>
            <a:endParaRPr lang="en-US" sz="13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9" name="Shape 339"/>
          <p:cNvSpPr txBox="1"/>
          <p:nvPr/>
        </p:nvSpPr>
        <p:spPr>
          <a:xfrm>
            <a:off x="3012298" y="4467327"/>
            <a:ext cx="2046624" cy="1429690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над подтверждением правильности найденного решения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Работа по писку устойчивой финансовой модели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40" name="Shape 3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9055" y="2773928"/>
            <a:ext cx="1968145" cy="142969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41" name="Shape 3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1803" y="1660496"/>
            <a:ext cx="1968145" cy="142969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342" name="Shape 342"/>
          <p:cNvCxnSpPr/>
          <p:nvPr/>
        </p:nvCxnSpPr>
        <p:spPr>
          <a:xfrm rot="10800000" flipH="1">
            <a:off x="2940851" y="3866843"/>
            <a:ext cx="2180234" cy="42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3" name="Shape 343"/>
          <p:cNvCxnSpPr/>
          <p:nvPr/>
        </p:nvCxnSpPr>
        <p:spPr>
          <a:xfrm rot="10800000">
            <a:off x="2956767" y="3866667"/>
            <a:ext cx="0" cy="534763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4" name="Shape 344"/>
          <p:cNvCxnSpPr/>
          <p:nvPr/>
        </p:nvCxnSpPr>
        <p:spPr>
          <a:xfrm rot="10800000">
            <a:off x="5104560" y="3332501"/>
            <a:ext cx="0" cy="534763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5" name="Shape 345"/>
          <p:cNvCxnSpPr/>
          <p:nvPr/>
        </p:nvCxnSpPr>
        <p:spPr>
          <a:xfrm rot="10800000">
            <a:off x="7259714" y="2815310"/>
            <a:ext cx="0" cy="534763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6" name="Shape 346"/>
          <p:cNvCxnSpPr/>
          <p:nvPr/>
        </p:nvCxnSpPr>
        <p:spPr>
          <a:xfrm rot="10800000">
            <a:off x="9439105" y="2280546"/>
            <a:ext cx="0" cy="534763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7" name="Shape 347"/>
          <p:cNvCxnSpPr/>
          <p:nvPr/>
        </p:nvCxnSpPr>
        <p:spPr>
          <a:xfrm rot="10800000" flipH="1">
            <a:off x="769055" y="4401431"/>
            <a:ext cx="2180234" cy="42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8" name="Shape 348"/>
          <p:cNvCxnSpPr/>
          <p:nvPr/>
        </p:nvCxnSpPr>
        <p:spPr>
          <a:xfrm rot="10800000" flipH="1">
            <a:off x="5104561" y="3332502"/>
            <a:ext cx="2180234" cy="42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49" name="Shape 349"/>
          <p:cNvCxnSpPr/>
          <p:nvPr/>
        </p:nvCxnSpPr>
        <p:spPr>
          <a:xfrm rot="10800000" flipH="1">
            <a:off x="7259714" y="2815310"/>
            <a:ext cx="2180234" cy="42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350" name="Shape 350"/>
          <p:cNvCxnSpPr/>
          <p:nvPr/>
        </p:nvCxnSpPr>
        <p:spPr>
          <a:xfrm rot="10800000" flipH="1">
            <a:off x="9410368" y="2280547"/>
            <a:ext cx="2180234" cy="421"/>
          </a:xfrm>
          <a:prstGeom prst="straightConnector1">
            <a:avLst/>
          </a:prstGeom>
          <a:noFill/>
          <a:ln w="76200" cap="flat" cmpd="sng">
            <a:solidFill>
              <a:srgbClr val="000000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351" name="Shape 351"/>
          <p:cNvSpPr txBox="1"/>
          <p:nvPr/>
        </p:nvSpPr>
        <p:spPr>
          <a:xfrm>
            <a:off x="5144128" y="3799646"/>
            <a:ext cx="2046624" cy="1429690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Социальный эффект подтвержден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Подтверждена модель устойчивости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В процессе поиска, что модель может быть тиражирована 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52" name="Shape 352"/>
          <p:cNvPicPr preferRelativeResize="0"/>
          <p:nvPr/>
        </p:nvPicPr>
        <p:blipFill rotWithShape="1">
          <a:blip r:embed="rId5">
            <a:alphaModFix/>
          </a:blip>
          <a:srcRect l="6905" r="26312"/>
          <a:stretch/>
        </p:blipFill>
        <p:spPr>
          <a:xfrm>
            <a:off x="2883892" y="2256086"/>
            <a:ext cx="1968145" cy="142969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53" name="Shape 353"/>
          <p:cNvSpPr txBox="1"/>
          <p:nvPr/>
        </p:nvSpPr>
        <p:spPr>
          <a:xfrm>
            <a:off x="7326519" y="3202185"/>
            <a:ext cx="2046624" cy="1429690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Есть подтверждение того, что модель может быть тиражирована 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Начало расширения 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4" name="Shape 354"/>
          <p:cNvSpPr txBox="1"/>
          <p:nvPr/>
        </p:nvSpPr>
        <p:spPr>
          <a:xfrm>
            <a:off x="801262" y="4401290"/>
            <a:ext cx="2180234" cy="475931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b" anchorCtr="0">
            <a:noAutofit/>
          </a:bodyPr>
          <a:lstStyle/>
          <a:p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Идея решения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Shape 355"/>
          <p:cNvSpPr txBox="1"/>
          <p:nvPr/>
        </p:nvSpPr>
        <p:spPr>
          <a:xfrm>
            <a:off x="2369281" y="4026840"/>
            <a:ext cx="2997366" cy="475931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b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Подтверждение</a:t>
            </a:r>
          </a:p>
          <a:p>
            <a:pPr algn="ctr"/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идеи решения 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6" name="Shape 356"/>
          <p:cNvSpPr txBox="1"/>
          <p:nvPr/>
        </p:nvSpPr>
        <p:spPr>
          <a:xfrm>
            <a:off x="5227130" y="3330551"/>
            <a:ext cx="2180234" cy="475931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b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Ранее развитие 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7" name="Shape 357"/>
          <p:cNvSpPr txBox="1"/>
          <p:nvPr/>
        </p:nvSpPr>
        <p:spPr>
          <a:xfrm>
            <a:off x="7441963" y="2794944"/>
            <a:ext cx="2180234" cy="475931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b" anchorCtr="0">
            <a:noAutofit/>
          </a:bodyPr>
          <a:lstStyle/>
          <a:p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Рост 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8" name="Shape 358"/>
          <p:cNvSpPr txBox="1"/>
          <p:nvPr/>
        </p:nvSpPr>
        <p:spPr>
          <a:xfrm>
            <a:off x="9085226" y="2259337"/>
            <a:ext cx="2180234" cy="475931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b" anchorCtr="0">
            <a:noAutofit/>
          </a:bodyPr>
          <a:lstStyle/>
          <a:p>
            <a:pPr algn="ctr"/>
            <a:r>
              <a:rPr lang="ru-RU" sz="17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Зрелость</a:t>
            </a:r>
            <a:endParaRPr lang="en-US" sz="17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9" name="Shape 359"/>
          <p:cNvSpPr txBox="1"/>
          <p:nvPr/>
        </p:nvSpPr>
        <p:spPr>
          <a:xfrm>
            <a:off x="9469906" y="2666578"/>
            <a:ext cx="2046624" cy="1429690"/>
          </a:xfrm>
          <a:prstGeom prst="rect">
            <a:avLst/>
          </a:prstGeom>
          <a:noFill/>
          <a:ln>
            <a:noFill/>
          </a:ln>
        </p:spPr>
        <p:txBody>
          <a:bodyPr lIns="76514" tIns="76514" rIns="76514" bIns="76514" anchor="t" anchorCtr="0">
            <a:noAutofit/>
          </a:bodyPr>
          <a:lstStyle/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Экстенсивный рост 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2631" indent="-271030">
              <a:spcAft>
                <a:spcPts val="837"/>
              </a:spcAft>
              <a:buClr>
                <a:schemeClr val="dk1"/>
              </a:buClr>
              <a:buSzPct val="100000"/>
              <a:buFont typeface="Montserrat"/>
              <a:buChar char="●"/>
            </a:pPr>
            <a:r>
              <a:rPr lang="ru-RU" sz="13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Модель копируется как лучшая практика </a:t>
            </a:r>
            <a:endParaRPr lang="en-US" sz="13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60" name="Shape 360"/>
          <p:cNvPicPr preferRelativeResize="0"/>
          <p:nvPr/>
        </p:nvPicPr>
        <p:blipFill rotWithShape="1">
          <a:blip r:embed="rId6">
            <a:alphaModFix/>
          </a:blip>
          <a:srcRect b="10112"/>
          <a:stretch/>
        </p:blipFill>
        <p:spPr>
          <a:xfrm>
            <a:off x="7292062" y="1155843"/>
            <a:ext cx="1968145" cy="142969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361" name="Shape 36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481814" y="653413"/>
            <a:ext cx="1968145" cy="1392577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230850629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395</Words>
  <Application>Microsoft Office PowerPoint</Application>
  <PresentationFormat>Широкоэкранный</PresentationFormat>
  <Paragraphs>56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Montserrat</vt:lpstr>
      <vt:lpstr>Тема Office</vt:lpstr>
      <vt:lpstr>ТЕОРИЯ ИЗМЕНЕНИЙ  - ВВЕДЕНИЕ </vt:lpstr>
      <vt:lpstr>ОПРЕДЕЛЕНИЕ ПРОБЛЕМЫ</vt:lpstr>
      <vt:lpstr>ВИДЕНИЕ – КАКОЕ БУДУЩЕЕ ВЫ ХОТИТЕ СОЗДАТЬ.  ДОЛГОСРОЧНАЯ ЦЕЛЬ. </vt:lpstr>
      <vt:lpstr>Стадии развития НКО (СП)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TATYANA BURMISTROVA</dc:creator>
  <cp:lastModifiedBy>Saniya Arapova</cp:lastModifiedBy>
  <cp:revision>2</cp:revision>
  <dcterms:created xsi:type="dcterms:W3CDTF">2017-06-28T05:36:04Z</dcterms:created>
  <dcterms:modified xsi:type="dcterms:W3CDTF">2017-06-29T05:27:31Z</dcterms:modified>
</cp:coreProperties>
</file>