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69" r:id="rId26"/>
    <p:sldId id="283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70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5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00BBE-50CA-4BE9-B089-E3D0AF83B298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KZ"/>
        </a:p>
      </dgm:t>
    </dgm:pt>
    <dgm:pt modelId="{495D93D6-9E74-49E0-BB2E-45514DDD0FCA}">
      <dgm:prSet custT="1"/>
      <dgm:spPr/>
      <dgm:t>
        <a:bodyPr/>
        <a:lstStyle/>
        <a:p>
          <a:r>
            <a:rPr lang="ru-RU" sz="4000" b="1" i="1" dirty="0">
              <a:latin typeface="+mn-lt"/>
            </a:rPr>
            <a:t>1 этап:</a:t>
          </a:r>
          <a:endParaRPr lang="ru-KZ" sz="4000" b="1" i="1" dirty="0">
            <a:latin typeface="+mn-lt"/>
          </a:endParaRPr>
        </a:p>
      </dgm:t>
    </dgm:pt>
    <dgm:pt modelId="{15820A81-8AF5-47DC-B9E4-E0FA12EEA83C}" type="parTrans" cxnId="{4869F527-8E70-4836-842B-CE0DB700E349}">
      <dgm:prSet/>
      <dgm:spPr/>
      <dgm:t>
        <a:bodyPr/>
        <a:lstStyle/>
        <a:p>
          <a:endParaRPr lang="ru-KZ"/>
        </a:p>
      </dgm:t>
    </dgm:pt>
    <dgm:pt modelId="{0A98A677-7B20-4025-97E9-CF64100BE7CE}" type="sibTrans" cxnId="{4869F527-8E70-4836-842B-CE0DB700E349}">
      <dgm:prSet/>
      <dgm:spPr/>
      <dgm:t>
        <a:bodyPr/>
        <a:lstStyle/>
        <a:p>
          <a:endParaRPr lang="ru-KZ"/>
        </a:p>
      </dgm:t>
    </dgm:pt>
    <dgm:pt modelId="{214ADB01-28AA-4F29-848A-9753AC75D54A}">
      <dgm:prSet/>
      <dgm:spPr/>
      <dgm:t>
        <a:bodyPr/>
        <a:lstStyle/>
        <a:p>
          <a:r>
            <a:rPr lang="ru-RU" dirty="0"/>
            <a:t>Обобщение имеющихся информационных ресурсов по проблеме  и представление их на общее пользование</a:t>
          </a:r>
          <a:endParaRPr lang="ru-KZ" dirty="0"/>
        </a:p>
      </dgm:t>
    </dgm:pt>
    <dgm:pt modelId="{278A6567-CC71-495F-8B37-8097F54D619D}" type="parTrans" cxnId="{05EFBCBF-1BBF-4553-89DA-BF49C2EB8963}">
      <dgm:prSet/>
      <dgm:spPr/>
      <dgm:t>
        <a:bodyPr/>
        <a:lstStyle/>
        <a:p>
          <a:endParaRPr lang="ru-KZ"/>
        </a:p>
      </dgm:t>
    </dgm:pt>
    <dgm:pt modelId="{2A48A2C0-7406-439E-84B5-59A3AA31AFDB}" type="sibTrans" cxnId="{05EFBCBF-1BBF-4553-89DA-BF49C2EB8963}">
      <dgm:prSet/>
      <dgm:spPr/>
      <dgm:t>
        <a:bodyPr/>
        <a:lstStyle/>
        <a:p>
          <a:endParaRPr lang="ru-KZ"/>
        </a:p>
      </dgm:t>
    </dgm:pt>
    <dgm:pt modelId="{9DDBDE85-32D6-4E3B-B417-C82C6E9D4BBD}">
      <dgm:prSet/>
      <dgm:spPr/>
      <dgm:t>
        <a:bodyPr/>
        <a:lstStyle/>
        <a:p>
          <a:r>
            <a:rPr lang="ru-RU" dirty="0"/>
            <a:t>Обсуждение представленных материалов  участниками сети</a:t>
          </a:r>
          <a:endParaRPr lang="ru-KZ" dirty="0"/>
        </a:p>
      </dgm:t>
    </dgm:pt>
    <dgm:pt modelId="{717CDD7E-FFE5-4B94-BBEE-A8807ADF06DC}" type="parTrans" cxnId="{D6EE2384-1B2C-4E96-9DF6-7575E93B9680}">
      <dgm:prSet/>
      <dgm:spPr/>
      <dgm:t>
        <a:bodyPr/>
        <a:lstStyle/>
        <a:p>
          <a:endParaRPr lang="ru-KZ"/>
        </a:p>
      </dgm:t>
    </dgm:pt>
    <dgm:pt modelId="{4AA4248F-F554-4B3B-A52E-E88DCCCEB5F8}" type="sibTrans" cxnId="{D6EE2384-1B2C-4E96-9DF6-7575E93B9680}">
      <dgm:prSet/>
      <dgm:spPr/>
      <dgm:t>
        <a:bodyPr/>
        <a:lstStyle/>
        <a:p>
          <a:endParaRPr lang="ru-KZ"/>
        </a:p>
      </dgm:t>
    </dgm:pt>
    <dgm:pt modelId="{75EBE43D-94B8-4F04-A723-C8BC1F56F0B4}" type="pres">
      <dgm:prSet presAssocID="{8CB00BBE-50CA-4BE9-B089-E3D0AF83B298}" presName="CompostProcess" presStyleCnt="0">
        <dgm:presLayoutVars>
          <dgm:dir/>
          <dgm:resizeHandles val="exact"/>
        </dgm:presLayoutVars>
      </dgm:prSet>
      <dgm:spPr/>
    </dgm:pt>
    <dgm:pt modelId="{BA0FC572-5A42-410C-8E3A-5ED69E1E4E3E}" type="pres">
      <dgm:prSet presAssocID="{8CB00BBE-50CA-4BE9-B089-E3D0AF83B298}" presName="arrow" presStyleLbl="bgShp" presStyleIdx="0" presStyleCnt="1"/>
      <dgm:spPr/>
    </dgm:pt>
    <dgm:pt modelId="{4C0D0C4F-21EF-4B4F-B369-23074C13ED1F}" type="pres">
      <dgm:prSet presAssocID="{8CB00BBE-50CA-4BE9-B089-E3D0AF83B298}" presName="linearProcess" presStyleCnt="0"/>
      <dgm:spPr/>
    </dgm:pt>
    <dgm:pt modelId="{D40AC869-41EF-411D-B693-6FC7C47659B4}" type="pres">
      <dgm:prSet presAssocID="{495D93D6-9E74-49E0-BB2E-45514DDD0FCA}" presName="textNode" presStyleLbl="node1" presStyleIdx="0" presStyleCnt="3" custLinFactNeighborY="0">
        <dgm:presLayoutVars>
          <dgm:bulletEnabled val="1"/>
        </dgm:presLayoutVars>
      </dgm:prSet>
      <dgm:spPr/>
    </dgm:pt>
    <dgm:pt modelId="{1C3C676B-E247-4F9B-8411-6E6A7D11D419}" type="pres">
      <dgm:prSet presAssocID="{0A98A677-7B20-4025-97E9-CF64100BE7CE}" presName="sibTrans" presStyleCnt="0"/>
      <dgm:spPr/>
    </dgm:pt>
    <dgm:pt modelId="{C43B2F9E-1117-4753-80EC-0FF6E45F6026}" type="pres">
      <dgm:prSet presAssocID="{214ADB01-28AA-4F29-848A-9753AC75D54A}" presName="textNode" presStyleLbl="node1" presStyleIdx="1" presStyleCnt="3">
        <dgm:presLayoutVars>
          <dgm:bulletEnabled val="1"/>
        </dgm:presLayoutVars>
      </dgm:prSet>
      <dgm:spPr/>
    </dgm:pt>
    <dgm:pt modelId="{AA58047A-4D08-418E-A017-7D84E4404797}" type="pres">
      <dgm:prSet presAssocID="{2A48A2C0-7406-439E-84B5-59A3AA31AFDB}" presName="sibTrans" presStyleCnt="0"/>
      <dgm:spPr/>
    </dgm:pt>
    <dgm:pt modelId="{D275AA9E-3496-4E56-8F57-4E7FEA2061C3}" type="pres">
      <dgm:prSet presAssocID="{9DDBDE85-32D6-4E3B-B417-C82C6E9D4BB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09F0C0F-7AEC-4024-93F5-2E7C93E3EE7C}" type="presOf" srcId="{495D93D6-9E74-49E0-BB2E-45514DDD0FCA}" destId="{D40AC869-41EF-411D-B693-6FC7C47659B4}" srcOrd="0" destOrd="0" presId="urn:microsoft.com/office/officeart/2005/8/layout/hProcess9"/>
    <dgm:cxn modelId="{4869F527-8E70-4836-842B-CE0DB700E349}" srcId="{8CB00BBE-50CA-4BE9-B089-E3D0AF83B298}" destId="{495D93D6-9E74-49E0-BB2E-45514DDD0FCA}" srcOrd="0" destOrd="0" parTransId="{15820A81-8AF5-47DC-B9E4-E0FA12EEA83C}" sibTransId="{0A98A677-7B20-4025-97E9-CF64100BE7CE}"/>
    <dgm:cxn modelId="{D6EE2384-1B2C-4E96-9DF6-7575E93B9680}" srcId="{8CB00BBE-50CA-4BE9-B089-E3D0AF83B298}" destId="{9DDBDE85-32D6-4E3B-B417-C82C6E9D4BBD}" srcOrd="2" destOrd="0" parTransId="{717CDD7E-FFE5-4B94-BBEE-A8807ADF06DC}" sibTransId="{4AA4248F-F554-4B3B-A52E-E88DCCCEB5F8}"/>
    <dgm:cxn modelId="{7EE8E3B7-EB0E-47D5-ACC0-B93CEA42DCEA}" type="presOf" srcId="{9DDBDE85-32D6-4E3B-B417-C82C6E9D4BBD}" destId="{D275AA9E-3496-4E56-8F57-4E7FEA2061C3}" srcOrd="0" destOrd="0" presId="urn:microsoft.com/office/officeart/2005/8/layout/hProcess9"/>
    <dgm:cxn modelId="{CF125FBD-18A0-412F-B7C0-4291829B9E1C}" type="presOf" srcId="{214ADB01-28AA-4F29-848A-9753AC75D54A}" destId="{C43B2F9E-1117-4753-80EC-0FF6E45F6026}" srcOrd="0" destOrd="0" presId="urn:microsoft.com/office/officeart/2005/8/layout/hProcess9"/>
    <dgm:cxn modelId="{05EFBCBF-1BBF-4553-89DA-BF49C2EB8963}" srcId="{8CB00BBE-50CA-4BE9-B089-E3D0AF83B298}" destId="{214ADB01-28AA-4F29-848A-9753AC75D54A}" srcOrd="1" destOrd="0" parTransId="{278A6567-CC71-495F-8B37-8097F54D619D}" sibTransId="{2A48A2C0-7406-439E-84B5-59A3AA31AFDB}"/>
    <dgm:cxn modelId="{22AA2FFB-2F2E-42B8-A64D-D8AA1AAE9F5C}" type="presOf" srcId="{8CB00BBE-50CA-4BE9-B089-E3D0AF83B298}" destId="{75EBE43D-94B8-4F04-A723-C8BC1F56F0B4}" srcOrd="0" destOrd="0" presId="urn:microsoft.com/office/officeart/2005/8/layout/hProcess9"/>
    <dgm:cxn modelId="{F915DA03-0386-4780-84CD-ADD944FE94A2}" type="presParOf" srcId="{75EBE43D-94B8-4F04-A723-C8BC1F56F0B4}" destId="{BA0FC572-5A42-410C-8E3A-5ED69E1E4E3E}" srcOrd="0" destOrd="0" presId="urn:microsoft.com/office/officeart/2005/8/layout/hProcess9"/>
    <dgm:cxn modelId="{AA89854F-1A95-4BC4-91E0-985EBB62106E}" type="presParOf" srcId="{75EBE43D-94B8-4F04-A723-C8BC1F56F0B4}" destId="{4C0D0C4F-21EF-4B4F-B369-23074C13ED1F}" srcOrd="1" destOrd="0" presId="urn:microsoft.com/office/officeart/2005/8/layout/hProcess9"/>
    <dgm:cxn modelId="{6E6C8A62-3D7A-42B8-9DFC-7C9EE0E9F190}" type="presParOf" srcId="{4C0D0C4F-21EF-4B4F-B369-23074C13ED1F}" destId="{D40AC869-41EF-411D-B693-6FC7C47659B4}" srcOrd="0" destOrd="0" presId="urn:microsoft.com/office/officeart/2005/8/layout/hProcess9"/>
    <dgm:cxn modelId="{83C4944A-39A3-4EFE-8810-DAD6A96F9D5C}" type="presParOf" srcId="{4C0D0C4F-21EF-4B4F-B369-23074C13ED1F}" destId="{1C3C676B-E247-4F9B-8411-6E6A7D11D419}" srcOrd="1" destOrd="0" presId="urn:microsoft.com/office/officeart/2005/8/layout/hProcess9"/>
    <dgm:cxn modelId="{567FFA66-1EAF-444C-8EFF-F37761B31BF9}" type="presParOf" srcId="{4C0D0C4F-21EF-4B4F-B369-23074C13ED1F}" destId="{C43B2F9E-1117-4753-80EC-0FF6E45F6026}" srcOrd="2" destOrd="0" presId="urn:microsoft.com/office/officeart/2005/8/layout/hProcess9"/>
    <dgm:cxn modelId="{70C3FB88-F1C8-4E96-AB23-F8DF3E01EE0B}" type="presParOf" srcId="{4C0D0C4F-21EF-4B4F-B369-23074C13ED1F}" destId="{AA58047A-4D08-418E-A017-7D84E4404797}" srcOrd="3" destOrd="0" presId="urn:microsoft.com/office/officeart/2005/8/layout/hProcess9"/>
    <dgm:cxn modelId="{8920EE22-1171-4427-9F94-857D0B978535}" type="presParOf" srcId="{4C0D0C4F-21EF-4B4F-B369-23074C13ED1F}" destId="{D275AA9E-3496-4E56-8F57-4E7FEA2061C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2D7C7-591E-42D5-9580-79E63753C982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KZ"/>
        </a:p>
      </dgm:t>
    </dgm:pt>
    <dgm:pt modelId="{81C1D3EF-253A-40A7-9FDA-E1F842859E30}">
      <dgm:prSet custT="1"/>
      <dgm:spPr/>
      <dgm:t>
        <a:bodyPr/>
        <a:lstStyle/>
        <a:p>
          <a:r>
            <a:rPr lang="ru-RU" sz="3600" b="1" i="1" dirty="0">
              <a:latin typeface="+mn-lt"/>
            </a:rPr>
            <a:t>2 этап:</a:t>
          </a:r>
          <a:endParaRPr lang="ru-KZ" sz="3600" b="1" i="1" dirty="0">
            <a:latin typeface="+mn-lt"/>
          </a:endParaRPr>
        </a:p>
      </dgm:t>
    </dgm:pt>
    <dgm:pt modelId="{F5857181-61DD-46A5-B691-08B84D1366C1}" type="parTrans" cxnId="{8AE3F810-E311-46C5-8B7F-B484B6D784EC}">
      <dgm:prSet/>
      <dgm:spPr/>
      <dgm:t>
        <a:bodyPr/>
        <a:lstStyle/>
        <a:p>
          <a:endParaRPr lang="ru-KZ"/>
        </a:p>
      </dgm:t>
    </dgm:pt>
    <dgm:pt modelId="{77CF88FB-104A-4FD9-820B-D77489565FC1}" type="sibTrans" cxnId="{8AE3F810-E311-46C5-8B7F-B484B6D784EC}">
      <dgm:prSet/>
      <dgm:spPr/>
      <dgm:t>
        <a:bodyPr/>
        <a:lstStyle/>
        <a:p>
          <a:endParaRPr lang="ru-KZ"/>
        </a:p>
      </dgm:t>
    </dgm:pt>
    <dgm:pt modelId="{FBB8A086-324A-41FB-9C46-AF94A0836813}">
      <dgm:prSet custT="1"/>
      <dgm:spPr/>
      <dgm:t>
        <a:bodyPr/>
        <a:lstStyle/>
        <a:p>
          <a:r>
            <a:rPr lang="ru-RU" sz="1800" dirty="0"/>
            <a:t>Обмен опытом, методическим материалом</a:t>
          </a:r>
          <a:endParaRPr lang="ru-KZ" sz="1800" dirty="0"/>
        </a:p>
      </dgm:t>
    </dgm:pt>
    <dgm:pt modelId="{23303FE8-DD5E-47D4-87FD-83C978593347}" type="parTrans" cxnId="{5FA4C107-71D7-4168-B1C1-636AF212A3E1}">
      <dgm:prSet/>
      <dgm:spPr/>
      <dgm:t>
        <a:bodyPr/>
        <a:lstStyle/>
        <a:p>
          <a:endParaRPr lang="ru-KZ"/>
        </a:p>
      </dgm:t>
    </dgm:pt>
    <dgm:pt modelId="{698B9E94-C28E-4F19-AB56-4FD01ADEE1A3}" type="sibTrans" cxnId="{5FA4C107-71D7-4168-B1C1-636AF212A3E1}">
      <dgm:prSet/>
      <dgm:spPr/>
      <dgm:t>
        <a:bodyPr/>
        <a:lstStyle/>
        <a:p>
          <a:endParaRPr lang="ru-KZ"/>
        </a:p>
      </dgm:t>
    </dgm:pt>
    <dgm:pt modelId="{67C2487A-E123-4C15-98EB-A138676DC82C}">
      <dgm:prSet custT="1"/>
      <dgm:spPr/>
      <dgm:t>
        <a:bodyPr/>
        <a:lstStyle/>
        <a:p>
          <a:r>
            <a:rPr lang="ru-RU" sz="1800" dirty="0"/>
            <a:t>Организация конференций/образовательных площадок </a:t>
          </a:r>
          <a:endParaRPr lang="ru-KZ" sz="1800" dirty="0"/>
        </a:p>
      </dgm:t>
    </dgm:pt>
    <dgm:pt modelId="{2EE2AE74-30C7-4AFA-9B12-C00A6EC98825}" type="parTrans" cxnId="{2894A389-0C68-4B72-8EA2-D6DB675559B0}">
      <dgm:prSet/>
      <dgm:spPr/>
      <dgm:t>
        <a:bodyPr/>
        <a:lstStyle/>
        <a:p>
          <a:endParaRPr lang="ru-KZ"/>
        </a:p>
      </dgm:t>
    </dgm:pt>
    <dgm:pt modelId="{2DC28ACB-47B8-48B8-B6B8-26CFEB8022B6}" type="sibTrans" cxnId="{2894A389-0C68-4B72-8EA2-D6DB675559B0}">
      <dgm:prSet/>
      <dgm:spPr/>
      <dgm:t>
        <a:bodyPr/>
        <a:lstStyle/>
        <a:p>
          <a:endParaRPr lang="ru-KZ"/>
        </a:p>
      </dgm:t>
    </dgm:pt>
    <dgm:pt modelId="{6D6E5BB5-ED53-48C7-9E67-EA5A4DEA7D53}">
      <dgm:prSet/>
      <dgm:spPr/>
      <dgm:t>
        <a:bodyPr/>
        <a:lstStyle/>
        <a:p>
          <a:r>
            <a:rPr lang="ru-RU" dirty="0"/>
            <a:t>Проведение </a:t>
          </a:r>
          <a:r>
            <a:rPr lang="en-US" dirty="0"/>
            <a:t>PR</a:t>
          </a:r>
          <a:r>
            <a:rPr lang="ru-RU" dirty="0"/>
            <a:t>-компании</a:t>
          </a:r>
          <a:endParaRPr lang="ru-KZ" dirty="0"/>
        </a:p>
      </dgm:t>
    </dgm:pt>
    <dgm:pt modelId="{7B457970-F900-41A5-B7CB-955902FE597A}" type="parTrans" cxnId="{92FAF430-7E1A-48BB-87A8-8FD1B5E91C63}">
      <dgm:prSet/>
      <dgm:spPr/>
      <dgm:t>
        <a:bodyPr/>
        <a:lstStyle/>
        <a:p>
          <a:endParaRPr lang="ru-KZ"/>
        </a:p>
      </dgm:t>
    </dgm:pt>
    <dgm:pt modelId="{A857B649-8E51-4BA8-8E11-3F999F629D90}" type="sibTrans" cxnId="{92FAF430-7E1A-48BB-87A8-8FD1B5E91C63}">
      <dgm:prSet/>
      <dgm:spPr/>
      <dgm:t>
        <a:bodyPr/>
        <a:lstStyle/>
        <a:p>
          <a:endParaRPr lang="ru-KZ"/>
        </a:p>
      </dgm:t>
    </dgm:pt>
    <dgm:pt modelId="{7B81A087-FD25-4395-98A2-8DB96726269C}" type="pres">
      <dgm:prSet presAssocID="{7332D7C7-591E-42D5-9580-79E63753C982}" presName="CompostProcess" presStyleCnt="0">
        <dgm:presLayoutVars>
          <dgm:dir/>
          <dgm:resizeHandles val="exact"/>
        </dgm:presLayoutVars>
      </dgm:prSet>
      <dgm:spPr/>
    </dgm:pt>
    <dgm:pt modelId="{3F278028-5353-4A8F-90A9-923BA26C39B6}" type="pres">
      <dgm:prSet presAssocID="{7332D7C7-591E-42D5-9580-79E63753C982}" presName="arrow" presStyleLbl="bgShp" presStyleIdx="0" presStyleCnt="1"/>
      <dgm:spPr/>
    </dgm:pt>
    <dgm:pt modelId="{BC7EB8EF-3B9B-4C74-9CEF-FE223695D370}" type="pres">
      <dgm:prSet presAssocID="{7332D7C7-591E-42D5-9580-79E63753C982}" presName="linearProcess" presStyleCnt="0"/>
      <dgm:spPr/>
    </dgm:pt>
    <dgm:pt modelId="{D91686B9-A24D-4AB0-8EC4-B3C3175F9EC7}" type="pres">
      <dgm:prSet presAssocID="{81C1D3EF-253A-40A7-9FDA-E1F842859E30}" presName="textNode" presStyleLbl="node1" presStyleIdx="0" presStyleCnt="4">
        <dgm:presLayoutVars>
          <dgm:bulletEnabled val="1"/>
        </dgm:presLayoutVars>
      </dgm:prSet>
      <dgm:spPr/>
    </dgm:pt>
    <dgm:pt modelId="{287F5E80-1F13-47C6-A00D-8C3FEDAEA4AD}" type="pres">
      <dgm:prSet presAssocID="{77CF88FB-104A-4FD9-820B-D77489565FC1}" presName="sibTrans" presStyleCnt="0"/>
      <dgm:spPr/>
    </dgm:pt>
    <dgm:pt modelId="{2FF74D82-FAA0-4156-870B-4ADFA8EAFBB8}" type="pres">
      <dgm:prSet presAssocID="{FBB8A086-324A-41FB-9C46-AF94A0836813}" presName="textNode" presStyleLbl="node1" presStyleIdx="1" presStyleCnt="4">
        <dgm:presLayoutVars>
          <dgm:bulletEnabled val="1"/>
        </dgm:presLayoutVars>
      </dgm:prSet>
      <dgm:spPr/>
    </dgm:pt>
    <dgm:pt modelId="{D759BE07-1F74-4108-AB51-67371AF4222C}" type="pres">
      <dgm:prSet presAssocID="{698B9E94-C28E-4F19-AB56-4FD01ADEE1A3}" presName="sibTrans" presStyleCnt="0"/>
      <dgm:spPr/>
    </dgm:pt>
    <dgm:pt modelId="{3307C062-C517-41B3-AE21-F18A20B3B26C}" type="pres">
      <dgm:prSet presAssocID="{67C2487A-E123-4C15-98EB-A138676DC82C}" presName="textNode" presStyleLbl="node1" presStyleIdx="2" presStyleCnt="4">
        <dgm:presLayoutVars>
          <dgm:bulletEnabled val="1"/>
        </dgm:presLayoutVars>
      </dgm:prSet>
      <dgm:spPr/>
    </dgm:pt>
    <dgm:pt modelId="{964D9DDD-3442-4D9C-9306-D38B109BDA6C}" type="pres">
      <dgm:prSet presAssocID="{2DC28ACB-47B8-48B8-B6B8-26CFEB8022B6}" presName="sibTrans" presStyleCnt="0"/>
      <dgm:spPr/>
    </dgm:pt>
    <dgm:pt modelId="{D1E10D2A-18B6-4118-B042-B502D0F741C0}" type="pres">
      <dgm:prSet presAssocID="{6D6E5BB5-ED53-48C7-9E67-EA5A4DEA7D5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FA4C107-71D7-4168-B1C1-636AF212A3E1}" srcId="{7332D7C7-591E-42D5-9580-79E63753C982}" destId="{FBB8A086-324A-41FB-9C46-AF94A0836813}" srcOrd="1" destOrd="0" parTransId="{23303FE8-DD5E-47D4-87FD-83C978593347}" sibTransId="{698B9E94-C28E-4F19-AB56-4FD01ADEE1A3}"/>
    <dgm:cxn modelId="{9E389608-9583-4FCD-A2CD-9344620B0F2D}" type="presOf" srcId="{6D6E5BB5-ED53-48C7-9E67-EA5A4DEA7D53}" destId="{D1E10D2A-18B6-4118-B042-B502D0F741C0}" srcOrd="0" destOrd="0" presId="urn:microsoft.com/office/officeart/2005/8/layout/hProcess9"/>
    <dgm:cxn modelId="{8AE3F810-E311-46C5-8B7F-B484B6D784EC}" srcId="{7332D7C7-591E-42D5-9580-79E63753C982}" destId="{81C1D3EF-253A-40A7-9FDA-E1F842859E30}" srcOrd="0" destOrd="0" parTransId="{F5857181-61DD-46A5-B691-08B84D1366C1}" sibTransId="{77CF88FB-104A-4FD9-820B-D77489565FC1}"/>
    <dgm:cxn modelId="{92FAF430-7E1A-48BB-87A8-8FD1B5E91C63}" srcId="{7332D7C7-591E-42D5-9580-79E63753C982}" destId="{6D6E5BB5-ED53-48C7-9E67-EA5A4DEA7D53}" srcOrd="3" destOrd="0" parTransId="{7B457970-F900-41A5-B7CB-955902FE597A}" sibTransId="{A857B649-8E51-4BA8-8E11-3F999F629D90}"/>
    <dgm:cxn modelId="{710D7139-EF1E-4967-BD59-7159D340192A}" type="presOf" srcId="{FBB8A086-324A-41FB-9C46-AF94A0836813}" destId="{2FF74D82-FAA0-4156-870B-4ADFA8EAFBB8}" srcOrd="0" destOrd="0" presId="urn:microsoft.com/office/officeart/2005/8/layout/hProcess9"/>
    <dgm:cxn modelId="{9EBFAA45-BAC0-4FBD-BDC0-855E6541537D}" type="presOf" srcId="{7332D7C7-591E-42D5-9580-79E63753C982}" destId="{7B81A087-FD25-4395-98A2-8DB96726269C}" srcOrd="0" destOrd="0" presId="urn:microsoft.com/office/officeart/2005/8/layout/hProcess9"/>
    <dgm:cxn modelId="{2894A389-0C68-4B72-8EA2-D6DB675559B0}" srcId="{7332D7C7-591E-42D5-9580-79E63753C982}" destId="{67C2487A-E123-4C15-98EB-A138676DC82C}" srcOrd="2" destOrd="0" parTransId="{2EE2AE74-30C7-4AFA-9B12-C00A6EC98825}" sibTransId="{2DC28ACB-47B8-48B8-B6B8-26CFEB8022B6}"/>
    <dgm:cxn modelId="{A8AFCA98-3CD0-45C4-BA50-5D2920215894}" type="presOf" srcId="{81C1D3EF-253A-40A7-9FDA-E1F842859E30}" destId="{D91686B9-A24D-4AB0-8EC4-B3C3175F9EC7}" srcOrd="0" destOrd="0" presId="urn:microsoft.com/office/officeart/2005/8/layout/hProcess9"/>
    <dgm:cxn modelId="{E1341DB7-8246-40CB-A320-BABE3859FB60}" type="presOf" srcId="{67C2487A-E123-4C15-98EB-A138676DC82C}" destId="{3307C062-C517-41B3-AE21-F18A20B3B26C}" srcOrd="0" destOrd="0" presId="urn:microsoft.com/office/officeart/2005/8/layout/hProcess9"/>
    <dgm:cxn modelId="{F0FF6AD3-623A-4464-92BC-6CF1288B813A}" type="presParOf" srcId="{7B81A087-FD25-4395-98A2-8DB96726269C}" destId="{3F278028-5353-4A8F-90A9-923BA26C39B6}" srcOrd="0" destOrd="0" presId="urn:microsoft.com/office/officeart/2005/8/layout/hProcess9"/>
    <dgm:cxn modelId="{CDBC8EA1-0091-46D1-A3B6-EE288D4EA502}" type="presParOf" srcId="{7B81A087-FD25-4395-98A2-8DB96726269C}" destId="{BC7EB8EF-3B9B-4C74-9CEF-FE223695D370}" srcOrd="1" destOrd="0" presId="urn:microsoft.com/office/officeart/2005/8/layout/hProcess9"/>
    <dgm:cxn modelId="{F7AF9C10-C43C-46B3-A766-8BCCCFF8A9DC}" type="presParOf" srcId="{BC7EB8EF-3B9B-4C74-9CEF-FE223695D370}" destId="{D91686B9-A24D-4AB0-8EC4-B3C3175F9EC7}" srcOrd="0" destOrd="0" presId="urn:microsoft.com/office/officeart/2005/8/layout/hProcess9"/>
    <dgm:cxn modelId="{C333391A-B786-4C79-AB16-821DEF3B8534}" type="presParOf" srcId="{BC7EB8EF-3B9B-4C74-9CEF-FE223695D370}" destId="{287F5E80-1F13-47C6-A00D-8C3FEDAEA4AD}" srcOrd="1" destOrd="0" presId="urn:microsoft.com/office/officeart/2005/8/layout/hProcess9"/>
    <dgm:cxn modelId="{58E766CD-0917-4E65-9C52-9954833EE0A5}" type="presParOf" srcId="{BC7EB8EF-3B9B-4C74-9CEF-FE223695D370}" destId="{2FF74D82-FAA0-4156-870B-4ADFA8EAFBB8}" srcOrd="2" destOrd="0" presId="urn:microsoft.com/office/officeart/2005/8/layout/hProcess9"/>
    <dgm:cxn modelId="{F9F65F4B-FA58-48AE-97CA-77740997647A}" type="presParOf" srcId="{BC7EB8EF-3B9B-4C74-9CEF-FE223695D370}" destId="{D759BE07-1F74-4108-AB51-67371AF4222C}" srcOrd="3" destOrd="0" presId="urn:microsoft.com/office/officeart/2005/8/layout/hProcess9"/>
    <dgm:cxn modelId="{36FCE807-4A1C-4031-AB9D-6EEEBD37F3D9}" type="presParOf" srcId="{BC7EB8EF-3B9B-4C74-9CEF-FE223695D370}" destId="{3307C062-C517-41B3-AE21-F18A20B3B26C}" srcOrd="4" destOrd="0" presId="urn:microsoft.com/office/officeart/2005/8/layout/hProcess9"/>
    <dgm:cxn modelId="{98253FAA-8261-4AF9-B4E3-23DF101EBFA4}" type="presParOf" srcId="{BC7EB8EF-3B9B-4C74-9CEF-FE223695D370}" destId="{964D9DDD-3442-4D9C-9306-D38B109BDA6C}" srcOrd="5" destOrd="0" presId="urn:microsoft.com/office/officeart/2005/8/layout/hProcess9"/>
    <dgm:cxn modelId="{7DC23819-03F0-41E8-AED8-577954559180}" type="presParOf" srcId="{BC7EB8EF-3B9B-4C74-9CEF-FE223695D370}" destId="{D1E10D2A-18B6-4118-B042-B502D0F741C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C0E14E-AB38-4309-A0CE-F2F18B991033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KZ"/>
        </a:p>
      </dgm:t>
    </dgm:pt>
    <dgm:pt modelId="{0D77521C-E89C-4948-8FB4-EC6CB73EB556}">
      <dgm:prSet custT="1"/>
      <dgm:spPr/>
      <dgm:t>
        <a:bodyPr/>
        <a:lstStyle/>
        <a:p>
          <a:r>
            <a:rPr lang="ru-RU" sz="3600" b="1" i="1" dirty="0">
              <a:latin typeface="+mn-lt"/>
            </a:rPr>
            <a:t>3 этап:</a:t>
          </a:r>
          <a:endParaRPr lang="ru-KZ" sz="3600" b="1" i="1" dirty="0">
            <a:latin typeface="+mn-lt"/>
          </a:endParaRPr>
        </a:p>
      </dgm:t>
    </dgm:pt>
    <dgm:pt modelId="{5BA90EC1-A923-458F-B337-FB7F7651F2FB}" type="parTrans" cxnId="{B1F10404-D8E7-443B-873A-4ABF25CCF617}">
      <dgm:prSet/>
      <dgm:spPr/>
      <dgm:t>
        <a:bodyPr/>
        <a:lstStyle/>
        <a:p>
          <a:endParaRPr lang="ru-KZ"/>
        </a:p>
      </dgm:t>
    </dgm:pt>
    <dgm:pt modelId="{AAB8D685-0244-4FB2-BAC9-E86DDB3E2128}" type="sibTrans" cxnId="{B1F10404-D8E7-443B-873A-4ABF25CCF617}">
      <dgm:prSet/>
      <dgm:spPr/>
      <dgm:t>
        <a:bodyPr/>
        <a:lstStyle/>
        <a:p>
          <a:endParaRPr lang="ru-KZ"/>
        </a:p>
      </dgm:t>
    </dgm:pt>
    <dgm:pt modelId="{1DFA4DD3-10DA-46F5-BEC1-4DB3FE9D3383}">
      <dgm:prSet/>
      <dgm:spPr/>
      <dgm:t>
        <a:bodyPr/>
        <a:lstStyle/>
        <a:p>
          <a:r>
            <a:rPr lang="ru-RU" dirty="0"/>
            <a:t>Образование временных альянсов, «кустов», подгрупп в рамках сети по решению узких проблем</a:t>
          </a:r>
          <a:endParaRPr lang="ru-KZ" dirty="0"/>
        </a:p>
      </dgm:t>
    </dgm:pt>
    <dgm:pt modelId="{642746EE-E2A0-4E9F-B2DD-82FCD3F5CFF6}" type="parTrans" cxnId="{EB973223-0815-4EA5-A225-085622FD112C}">
      <dgm:prSet/>
      <dgm:spPr/>
      <dgm:t>
        <a:bodyPr/>
        <a:lstStyle/>
        <a:p>
          <a:endParaRPr lang="ru-KZ"/>
        </a:p>
      </dgm:t>
    </dgm:pt>
    <dgm:pt modelId="{6F3E32AE-DB95-4489-A1BA-A481D95F2D86}" type="sibTrans" cxnId="{EB973223-0815-4EA5-A225-085622FD112C}">
      <dgm:prSet/>
      <dgm:spPr/>
      <dgm:t>
        <a:bodyPr/>
        <a:lstStyle/>
        <a:p>
          <a:endParaRPr lang="ru-KZ"/>
        </a:p>
      </dgm:t>
    </dgm:pt>
    <dgm:pt modelId="{D76F7B17-1763-48A8-BA93-661B538CC415}">
      <dgm:prSet/>
      <dgm:spPr/>
      <dgm:t>
        <a:bodyPr/>
        <a:lstStyle/>
        <a:p>
          <a:r>
            <a:rPr lang="ru-RU"/>
            <a:t>Интеграция усилий по решению ключевых главных проблем</a:t>
          </a:r>
          <a:endParaRPr lang="ru-KZ"/>
        </a:p>
      </dgm:t>
    </dgm:pt>
    <dgm:pt modelId="{534D3628-E909-42EC-BFF2-A3B1E6BA3A1F}" type="parTrans" cxnId="{9CE6FD02-7E88-4E5C-AF83-A7EDC6682A3B}">
      <dgm:prSet/>
      <dgm:spPr/>
      <dgm:t>
        <a:bodyPr/>
        <a:lstStyle/>
        <a:p>
          <a:endParaRPr lang="ru-KZ"/>
        </a:p>
      </dgm:t>
    </dgm:pt>
    <dgm:pt modelId="{8BA62D34-065B-43D6-97C4-6572929954BB}" type="sibTrans" cxnId="{9CE6FD02-7E88-4E5C-AF83-A7EDC6682A3B}">
      <dgm:prSet/>
      <dgm:spPr/>
      <dgm:t>
        <a:bodyPr/>
        <a:lstStyle/>
        <a:p>
          <a:endParaRPr lang="ru-KZ"/>
        </a:p>
      </dgm:t>
    </dgm:pt>
    <dgm:pt modelId="{02A9F096-46EE-4596-98BD-129CA49884B5}">
      <dgm:prSet/>
      <dgm:spPr/>
      <dgm:t>
        <a:bodyPr/>
        <a:lstStyle/>
        <a:p>
          <a:r>
            <a:rPr lang="ru-RU"/>
            <a:t>Выход на договора и соглашения вне сети</a:t>
          </a:r>
          <a:endParaRPr lang="ru-KZ"/>
        </a:p>
      </dgm:t>
    </dgm:pt>
    <dgm:pt modelId="{BB2FBCF5-5F8C-4FCE-A93F-F7142440F20D}" type="parTrans" cxnId="{BACFA202-4E07-494E-8375-E8E4DFAC5B10}">
      <dgm:prSet/>
      <dgm:spPr/>
      <dgm:t>
        <a:bodyPr/>
        <a:lstStyle/>
        <a:p>
          <a:endParaRPr lang="ru-KZ"/>
        </a:p>
      </dgm:t>
    </dgm:pt>
    <dgm:pt modelId="{DCF63C02-3973-486B-8716-54EB4DB8C54D}" type="sibTrans" cxnId="{BACFA202-4E07-494E-8375-E8E4DFAC5B10}">
      <dgm:prSet/>
      <dgm:spPr/>
      <dgm:t>
        <a:bodyPr/>
        <a:lstStyle/>
        <a:p>
          <a:endParaRPr lang="ru-KZ"/>
        </a:p>
      </dgm:t>
    </dgm:pt>
    <dgm:pt modelId="{D041FC8E-8E5E-48A0-A717-4FF44616FC85}" type="pres">
      <dgm:prSet presAssocID="{CDC0E14E-AB38-4309-A0CE-F2F18B991033}" presName="CompostProcess" presStyleCnt="0">
        <dgm:presLayoutVars>
          <dgm:dir/>
          <dgm:resizeHandles val="exact"/>
        </dgm:presLayoutVars>
      </dgm:prSet>
      <dgm:spPr/>
    </dgm:pt>
    <dgm:pt modelId="{5F1941A0-691E-416D-902F-092C5789B3A5}" type="pres">
      <dgm:prSet presAssocID="{CDC0E14E-AB38-4309-A0CE-F2F18B991033}" presName="arrow" presStyleLbl="bgShp" presStyleIdx="0" presStyleCnt="1"/>
      <dgm:spPr/>
    </dgm:pt>
    <dgm:pt modelId="{DE79659D-4EA6-4616-9FBB-DCAE3B478443}" type="pres">
      <dgm:prSet presAssocID="{CDC0E14E-AB38-4309-A0CE-F2F18B991033}" presName="linearProcess" presStyleCnt="0"/>
      <dgm:spPr/>
    </dgm:pt>
    <dgm:pt modelId="{28757C67-CD74-4164-82B4-CA4129E4B6BF}" type="pres">
      <dgm:prSet presAssocID="{0D77521C-E89C-4948-8FB4-EC6CB73EB556}" presName="textNode" presStyleLbl="node1" presStyleIdx="0" presStyleCnt="4">
        <dgm:presLayoutVars>
          <dgm:bulletEnabled val="1"/>
        </dgm:presLayoutVars>
      </dgm:prSet>
      <dgm:spPr/>
    </dgm:pt>
    <dgm:pt modelId="{CD1FB966-5A50-4A65-803B-25417F44B632}" type="pres">
      <dgm:prSet presAssocID="{AAB8D685-0244-4FB2-BAC9-E86DDB3E2128}" presName="sibTrans" presStyleCnt="0"/>
      <dgm:spPr/>
    </dgm:pt>
    <dgm:pt modelId="{ADF12D0A-BF1E-4FFB-90E8-4BEA648E9B62}" type="pres">
      <dgm:prSet presAssocID="{1DFA4DD3-10DA-46F5-BEC1-4DB3FE9D3383}" presName="textNode" presStyleLbl="node1" presStyleIdx="1" presStyleCnt="4">
        <dgm:presLayoutVars>
          <dgm:bulletEnabled val="1"/>
        </dgm:presLayoutVars>
      </dgm:prSet>
      <dgm:spPr/>
    </dgm:pt>
    <dgm:pt modelId="{065300C7-2733-44DE-8F3B-6A2846BFF9F0}" type="pres">
      <dgm:prSet presAssocID="{6F3E32AE-DB95-4489-A1BA-A481D95F2D86}" presName="sibTrans" presStyleCnt="0"/>
      <dgm:spPr/>
    </dgm:pt>
    <dgm:pt modelId="{FDBCBC32-80FB-4CEA-A37F-40ADACE21686}" type="pres">
      <dgm:prSet presAssocID="{D76F7B17-1763-48A8-BA93-661B538CC415}" presName="textNode" presStyleLbl="node1" presStyleIdx="2" presStyleCnt="4">
        <dgm:presLayoutVars>
          <dgm:bulletEnabled val="1"/>
        </dgm:presLayoutVars>
      </dgm:prSet>
      <dgm:spPr/>
    </dgm:pt>
    <dgm:pt modelId="{F203F9A7-6110-4509-910B-FB47D4D30FAD}" type="pres">
      <dgm:prSet presAssocID="{8BA62D34-065B-43D6-97C4-6572929954BB}" presName="sibTrans" presStyleCnt="0"/>
      <dgm:spPr/>
    </dgm:pt>
    <dgm:pt modelId="{5F4CF2F4-3468-49B5-8CEC-AE346051ED96}" type="pres">
      <dgm:prSet presAssocID="{02A9F096-46EE-4596-98BD-129CA49884B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ACFA202-4E07-494E-8375-E8E4DFAC5B10}" srcId="{CDC0E14E-AB38-4309-A0CE-F2F18B991033}" destId="{02A9F096-46EE-4596-98BD-129CA49884B5}" srcOrd="3" destOrd="0" parTransId="{BB2FBCF5-5F8C-4FCE-A93F-F7142440F20D}" sibTransId="{DCF63C02-3973-486B-8716-54EB4DB8C54D}"/>
    <dgm:cxn modelId="{9CE6FD02-7E88-4E5C-AF83-A7EDC6682A3B}" srcId="{CDC0E14E-AB38-4309-A0CE-F2F18B991033}" destId="{D76F7B17-1763-48A8-BA93-661B538CC415}" srcOrd="2" destOrd="0" parTransId="{534D3628-E909-42EC-BFF2-A3B1E6BA3A1F}" sibTransId="{8BA62D34-065B-43D6-97C4-6572929954BB}"/>
    <dgm:cxn modelId="{B1F10404-D8E7-443B-873A-4ABF25CCF617}" srcId="{CDC0E14E-AB38-4309-A0CE-F2F18B991033}" destId="{0D77521C-E89C-4948-8FB4-EC6CB73EB556}" srcOrd="0" destOrd="0" parTransId="{5BA90EC1-A923-458F-B337-FB7F7651F2FB}" sibTransId="{AAB8D685-0244-4FB2-BAC9-E86DDB3E2128}"/>
    <dgm:cxn modelId="{D808CB1B-0553-4743-AC98-59D14FEBA295}" type="presOf" srcId="{0D77521C-E89C-4948-8FB4-EC6CB73EB556}" destId="{28757C67-CD74-4164-82B4-CA4129E4B6BF}" srcOrd="0" destOrd="0" presId="urn:microsoft.com/office/officeart/2005/8/layout/hProcess9"/>
    <dgm:cxn modelId="{EB973223-0815-4EA5-A225-085622FD112C}" srcId="{CDC0E14E-AB38-4309-A0CE-F2F18B991033}" destId="{1DFA4DD3-10DA-46F5-BEC1-4DB3FE9D3383}" srcOrd="1" destOrd="0" parTransId="{642746EE-E2A0-4E9F-B2DD-82FCD3F5CFF6}" sibTransId="{6F3E32AE-DB95-4489-A1BA-A481D95F2D86}"/>
    <dgm:cxn modelId="{F77E1030-DBB0-4208-9827-685D85B33B01}" type="presOf" srcId="{02A9F096-46EE-4596-98BD-129CA49884B5}" destId="{5F4CF2F4-3468-49B5-8CEC-AE346051ED96}" srcOrd="0" destOrd="0" presId="urn:microsoft.com/office/officeart/2005/8/layout/hProcess9"/>
    <dgm:cxn modelId="{66D64D34-E9CC-4D05-9BA1-C21CA99593E9}" type="presOf" srcId="{CDC0E14E-AB38-4309-A0CE-F2F18B991033}" destId="{D041FC8E-8E5E-48A0-A717-4FF44616FC85}" srcOrd="0" destOrd="0" presId="urn:microsoft.com/office/officeart/2005/8/layout/hProcess9"/>
    <dgm:cxn modelId="{9230299F-4F56-44C9-B0B7-F682E604C8F6}" type="presOf" srcId="{1DFA4DD3-10DA-46F5-BEC1-4DB3FE9D3383}" destId="{ADF12D0A-BF1E-4FFB-90E8-4BEA648E9B62}" srcOrd="0" destOrd="0" presId="urn:microsoft.com/office/officeart/2005/8/layout/hProcess9"/>
    <dgm:cxn modelId="{80D529F2-AA3B-44C4-8D87-9FB65ED06614}" type="presOf" srcId="{D76F7B17-1763-48A8-BA93-661B538CC415}" destId="{FDBCBC32-80FB-4CEA-A37F-40ADACE21686}" srcOrd="0" destOrd="0" presId="urn:microsoft.com/office/officeart/2005/8/layout/hProcess9"/>
    <dgm:cxn modelId="{5652EF0A-A4A6-432E-BA70-A3B45F3B98D2}" type="presParOf" srcId="{D041FC8E-8E5E-48A0-A717-4FF44616FC85}" destId="{5F1941A0-691E-416D-902F-092C5789B3A5}" srcOrd="0" destOrd="0" presId="urn:microsoft.com/office/officeart/2005/8/layout/hProcess9"/>
    <dgm:cxn modelId="{72BCBF4A-9790-4301-A375-A7E8E8A86019}" type="presParOf" srcId="{D041FC8E-8E5E-48A0-A717-4FF44616FC85}" destId="{DE79659D-4EA6-4616-9FBB-DCAE3B478443}" srcOrd="1" destOrd="0" presId="urn:microsoft.com/office/officeart/2005/8/layout/hProcess9"/>
    <dgm:cxn modelId="{A04D56E9-493B-47DA-8968-A9FCF2AB5892}" type="presParOf" srcId="{DE79659D-4EA6-4616-9FBB-DCAE3B478443}" destId="{28757C67-CD74-4164-82B4-CA4129E4B6BF}" srcOrd="0" destOrd="0" presId="urn:microsoft.com/office/officeart/2005/8/layout/hProcess9"/>
    <dgm:cxn modelId="{8C6EFCDF-43CC-4C5E-AAC8-849EBCC511E2}" type="presParOf" srcId="{DE79659D-4EA6-4616-9FBB-DCAE3B478443}" destId="{CD1FB966-5A50-4A65-803B-25417F44B632}" srcOrd="1" destOrd="0" presId="urn:microsoft.com/office/officeart/2005/8/layout/hProcess9"/>
    <dgm:cxn modelId="{AEFB1E02-9F54-4B97-A0C9-992598214C7B}" type="presParOf" srcId="{DE79659D-4EA6-4616-9FBB-DCAE3B478443}" destId="{ADF12D0A-BF1E-4FFB-90E8-4BEA648E9B62}" srcOrd="2" destOrd="0" presId="urn:microsoft.com/office/officeart/2005/8/layout/hProcess9"/>
    <dgm:cxn modelId="{BB83BAC9-356B-4B97-AADC-236021A6B032}" type="presParOf" srcId="{DE79659D-4EA6-4616-9FBB-DCAE3B478443}" destId="{065300C7-2733-44DE-8F3B-6A2846BFF9F0}" srcOrd="3" destOrd="0" presId="urn:microsoft.com/office/officeart/2005/8/layout/hProcess9"/>
    <dgm:cxn modelId="{FAE0EEA6-4AE8-4B47-9BB9-15C730597815}" type="presParOf" srcId="{DE79659D-4EA6-4616-9FBB-DCAE3B478443}" destId="{FDBCBC32-80FB-4CEA-A37F-40ADACE21686}" srcOrd="4" destOrd="0" presId="urn:microsoft.com/office/officeart/2005/8/layout/hProcess9"/>
    <dgm:cxn modelId="{90EF0181-8536-45C3-8A99-14E35F7BEB41}" type="presParOf" srcId="{DE79659D-4EA6-4616-9FBB-DCAE3B478443}" destId="{F203F9A7-6110-4509-910B-FB47D4D30FAD}" srcOrd="5" destOrd="0" presId="urn:microsoft.com/office/officeart/2005/8/layout/hProcess9"/>
    <dgm:cxn modelId="{E31C8506-44B1-49C5-8082-99D7050D1139}" type="presParOf" srcId="{DE79659D-4EA6-4616-9FBB-DCAE3B478443}" destId="{5F4CF2F4-3468-49B5-8CEC-AE346051ED9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0833F-F938-486E-9675-194FDB5D1722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KZ"/>
        </a:p>
      </dgm:t>
    </dgm:pt>
    <dgm:pt modelId="{B518616D-8F8D-405D-9B3F-F49A84ED98AF}">
      <dgm:prSet/>
      <dgm:spPr/>
      <dgm:t>
        <a:bodyPr/>
        <a:lstStyle/>
        <a:p>
          <a:r>
            <a:rPr lang="ru-RU" b="1" dirty="0">
              <a:solidFill>
                <a:srgbClr val="00B050"/>
              </a:solidFill>
            </a:rPr>
            <a:t>Координатор (руководитель) </a:t>
          </a:r>
          <a:endParaRPr lang="ru-KZ" dirty="0">
            <a:solidFill>
              <a:srgbClr val="00B050"/>
            </a:solidFill>
          </a:endParaRPr>
        </a:p>
      </dgm:t>
    </dgm:pt>
    <dgm:pt modelId="{61B142BF-4477-46AE-B3DD-9158F376521B}" type="parTrans" cxnId="{BE585C04-274E-4A4C-8F99-C7CA700AB086}">
      <dgm:prSet/>
      <dgm:spPr/>
      <dgm:t>
        <a:bodyPr/>
        <a:lstStyle/>
        <a:p>
          <a:endParaRPr lang="ru-KZ"/>
        </a:p>
      </dgm:t>
    </dgm:pt>
    <dgm:pt modelId="{0A17E37B-4AD8-4DB9-B41D-574265129643}" type="sibTrans" cxnId="{BE585C04-274E-4A4C-8F99-C7CA700AB086}">
      <dgm:prSet/>
      <dgm:spPr/>
      <dgm:t>
        <a:bodyPr/>
        <a:lstStyle/>
        <a:p>
          <a:endParaRPr lang="ru-KZ"/>
        </a:p>
      </dgm:t>
    </dgm:pt>
    <dgm:pt modelId="{CC3998E6-6AA0-4330-AD34-431609115B3B}">
      <dgm:prSet/>
      <dgm:spPr/>
      <dgm:t>
        <a:bodyPr/>
        <a:lstStyle/>
        <a:p>
          <a:r>
            <a:rPr lang="ru-RU" b="1"/>
            <a:t>Что?              Когда?</a:t>
          </a:r>
          <a:endParaRPr lang="ru-KZ"/>
        </a:p>
      </dgm:t>
    </dgm:pt>
    <dgm:pt modelId="{684BB2AC-4088-447C-A965-2A41A2718C36}" type="parTrans" cxnId="{F73BF790-F9A1-4874-8279-0653F2DAB112}">
      <dgm:prSet/>
      <dgm:spPr/>
      <dgm:t>
        <a:bodyPr/>
        <a:lstStyle/>
        <a:p>
          <a:endParaRPr lang="ru-KZ"/>
        </a:p>
      </dgm:t>
    </dgm:pt>
    <dgm:pt modelId="{65BD0590-496A-49F7-BA64-CB19C8DC8986}" type="sibTrans" cxnId="{F73BF790-F9A1-4874-8279-0653F2DAB112}">
      <dgm:prSet/>
      <dgm:spPr/>
      <dgm:t>
        <a:bodyPr/>
        <a:lstStyle/>
        <a:p>
          <a:endParaRPr lang="ru-KZ"/>
        </a:p>
      </dgm:t>
    </dgm:pt>
    <dgm:pt modelId="{F707DDA9-2E9A-4360-A128-10C9E729A4AA}">
      <dgm:prSet/>
      <dgm:spPr/>
      <dgm:t>
        <a:bodyPr/>
        <a:lstStyle/>
        <a:p>
          <a:r>
            <a:rPr lang="ru-RU" b="1" dirty="0">
              <a:solidFill>
                <a:srgbClr val="00B050"/>
              </a:solidFill>
            </a:rPr>
            <a:t>Исполнитель</a:t>
          </a:r>
          <a:endParaRPr lang="ru-KZ" dirty="0">
            <a:solidFill>
              <a:srgbClr val="00B050"/>
            </a:solidFill>
          </a:endParaRPr>
        </a:p>
      </dgm:t>
    </dgm:pt>
    <dgm:pt modelId="{3FE3D92E-9AC0-41F2-A1F1-B271AEB27EBD}" type="parTrans" cxnId="{406BFE2B-FAB3-4BA5-AF9C-698DEC9EF9F0}">
      <dgm:prSet/>
      <dgm:spPr/>
      <dgm:t>
        <a:bodyPr/>
        <a:lstStyle/>
        <a:p>
          <a:endParaRPr lang="ru-KZ"/>
        </a:p>
      </dgm:t>
    </dgm:pt>
    <dgm:pt modelId="{02B2B59C-1E3D-43DA-9BB9-78F74B43687F}" type="sibTrans" cxnId="{406BFE2B-FAB3-4BA5-AF9C-698DEC9EF9F0}">
      <dgm:prSet/>
      <dgm:spPr/>
      <dgm:t>
        <a:bodyPr/>
        <a:lstStyle/>
        <a:p>
          <a:endParaRPr lang="ru-KZ"/>
        </a:p>
      </dgm:t>
    </dgm:pt>
    <dgm:pt modelId="{E7B80E65-8BAE-4F7F-A2DC-B0DF0C795975}">
      <dgm:prSet/>
      <dgm:spPr/>
      <dgm:t>
        <a:bodyPr/>
        <a:lstStyle/>
        <a:p>
          <a:r>
            <a:rPr lang="ru-RU" b="1"/>
            <a:t>Как?               Кто?</a:t>
          </a:r>
          <a:endParaRPr lang="ru-KZ"/>
        </a:p>
      </dgm:t>
    </dgm:pt>
    <dgm:pt modelId="{1ED43342-930B-47BE-ACB6-3DFA25E7B807}" type="parTrans" cxnId="{20262BD8-9DEF-413A-83EA-F350EBC34A06}">
      <dgm:prSet/>
      <dgm:spPr/>
      <dgm:t>
        <a:bodyPr/>
        <a:lstStyle/>
        <a:p>
          <a:endParaRPr lang="ru-KZ"/>
        </a:p>
      </dgm:t>
    </dgm:pt>
    <dgm:pt modelId="{D6117A7C-495A-4C3B-8DAF-AA3C61A1F9CD}" type="sibTrans" cxnId="{20262BD8-9DEF-413A-83EA-F350EBC34A06}">
      <dgm:prSet/>
      <dgm:spPr/>
      <dgm:t>
        <a:bodyPr/>
        <a:lstStyle/>
        <a:p>
          <a:endParaRPr lang="ru-KZ"/>
        </a:p>
      </dgm:t>
    </dgm:pt>
    <dgm:pt modelId="{5E473551-526E-40C1-86A9-C9680C799AFA}" type="pres">
      <dgm:prSet presAssocID="{9B60833F-F938-486E-9675-194FDB5D1722}" presName="compositeShape" presStyleCnt="0">
        <dgm:presLayoutVars>
          <dgm:dir/>
          <dgm:resizeHandles/>
        </dgm:presLayoutVars>
      </dgm:prSet>
      <dgm:spPr/>
    </dgm:pt>
    <dgm:pt modelId="{1BCDC1FC-6CC3-417C-8237-FD3C9E2E71FA}" type="pres">
      <dgm:prSet presAssocID="{9B60833F-F938-486E-9675-194FDB5D1722}" presName="pyramid" presStyleLbl="node1" presStyleIdx="0" presStyleCnt="1"/>
      <dgm:spPr/>
    </dgm:pt>
    <dgm:pt modelId="{2CD93311-5E35-493D-9889-7789774F17DB}" type="pres">
      <dgm:prSet presAssocID="{9B60833F-F938-486E-9675-194FDB5D1722}" presName="theList" presStyleCnt="0"/>
      <dgm:spPr/>
    </dgm:pt>
    <dgm:pt modelId="{A7BBA1E8-0F62-43FE-904B-FDB7897CAA86}" type="pres">
      <dgm:prSet presAssocID="{B518616D-8F8D-405D-9B3F-F49A84ED98AF}" presName="aNode" presStyleLbl="fgAcc1" presStyleIdx="0" presStyleCnt="4">
        <dgm:presLayoutVars>
          <dgm:bulletEnabled val="1"/>
        </dgm:presLayoutVars>
      </dgm:prSet>
      <dgm:spPr/>
    </dgm:pt>
    <dgm:pt modelId="{963CA0B1-2358-42AB-B4D8-C5320C08936F}" type="pres">
      <dgm:prSet presAssocID="{B518616D-8F8D-405D-9B3F-F49A84ED98AF}" presName="aSpace" presStyleCnt="0"/>
      <dgm:spPr/>
    </dgm:pt>
    <dgm:pt modelId="{C57F27B9-02E3-4C07-9020-A522A63B759F}" type="pres">
      <dgm:prSet presAssocID="{CC3998E6-6AA0-4330-AD34-431609115B3B}" presName="aNode" presStyleLbl="fgAcc1" presStyleIdx="1" presStyleCnt="4">
        <dgm:presLayoutVars>
          <dgm:bulletEnabled val="1"/>
        </dgm:presLayoutVars>
      </dgm:prSet>
      <dgm:spPr/>
    </dgm:pt>
    <dgm:pt modelId="{1C2FE454-A58F-46CB-8333-BB309E9FB274}" type="pres">
      <dgm:prSet presAssocID="{CC3998E6-6AA0-4330-AD34-431609115B3B}" presName="aSpace" presStyleCnt="0"/>
      <dgm:spPr/>
    </dgm:pt>
    <dgm:pt modelId="{ED60CE52-E7BC-41BC-A205-FC1AB2E396D5}" type="pres">
      <dgm:prSet presAssocID="{F707DDA9-2E9A-4360-A128-10C9E729A4AA}" presName="aNode" presStyleLbl="fgAcc1" presStyleIdx="2" presStyleCnt="4">
        <dgm:presLayoutVars>
          <dgm:bulletEnabled val="1"/>
        </dgm:presLayoutVars>
      </dgm:prSet>
      <dgm:spPr/>
    </dgm:pt>
    <dgm:pt modelId="{E37F6F75-F46F-4B9A-B2E9-D2AEEFA8DA49}" type="pres">
      <dgm:prSet presAssocID="{F707DDA9-2E9A-4360-A128-10C9E729A4AA}" presName="aSpace" presStyleCnt="0"/>
      <dgm:spPr/>
    </dgm:pt>
    <dgm:pt modelId="{4B452BB2-E1D2-4AE2-BA45-10D6DD3A7D7F}" type="pres">
      <dgm:prSet presAssocID="{E7B80E65-8BAE-4F7F-A2DC-B0DF0C795975}" presName="aNode" presStyleLbl="fgAcc1" presStyleIdx="3" presStyleCnt="4">
        <dgm:presLayoutVars>
          <dgm:bulletEnabled val="1"/>
        </dgm:presLayoutVars>
      </dgm:prSet>
      <dgm:spPr/>
    </dgm:pt>
    <dgm:pt modelId="{50855F96-8491-4DC2-8040-94FBE99F1C19}" type="pres">
      <dgm:prSet presAssocID="{E7B80E65-8BAE-4F7F-A2DC-B0DF0C795975}" presName="aSpace" presStyleCnt="0"/>
      <dgm:spPr/>
    </dgm:pt>
  </dgm:ptLst>
  <dgm:cxnLst>
    <dgm:cxn modelId="{BE585C04-274E-4A4C-8F99-C7CA700AB086}" srcId="{9B60833F-F938-486E-9675-194FDB5D1722}" destId="{B518616D-8F8D-405D-9B3F-F49A84ED98AF}" srcOrd="0" destOrd="0" parTransId="{61B142BF-4477-46AE-B3DD-9158F376521B}" sibTransId="{0A17E37B-4AD8-4DB9-B41D-574265129643}"/>
    <dgm:cxn modelId="{406BFE2B-FAB3-4BA5-AF9C-698DEC9EF9F0}" srcId="{9B60833F-F938-486E-9675-194FDB5D1722}" destId="{F707DDA9-2E9A-4360-A128-10C9E729A4AA}" srcOrd="2" destOrd="0" parTransId="{3FE3D92E-9AC0-41F2-A1F1-B271AEB27EBD}" sibTransId="{02B2B59C-1E3D-43DA-9BB9-78F74B43687F}"/>
    <dgm:cxn modelId="{63B3EC47-E046-4767-81A7-B3E467B09FA8}" type="presOf" srcId="{E7B80E65-8BAE-4F7F-A2DC-B0DF0C795975}" destId="{4B452BB2-E1D2-4AE2-BA45-10D6DD3A7D7F}" srcOrd="0" destOrd="0" presId="urn:microsoft.com/office/officeart/2005/8/layout/pyramid2"/>
    <dgm:cxn modelId="{F73BF790-F9A1-4874-8279-0653F2DAB112}" srcId="{9B60833F-F938-486E-9675-194FDB5D1722}" destId="{CC3998E6-6AA0-4330-AD34-431609115B3B}" srcOrd="1" destOrd="0" parTransId="{684BB2AC-4088-447C-A965-2A41A2718C36}" sibTransId="{65BD0590-496A-49F7-BA64-CB19C8DC8986}"/>
    <dgm:cxn modelId="{E5A86096-CD04-474E-9012-C81F7EBDFF6E}" type="presOf" srcId="{CC3998E6-6AA0-4330-AD34-431609115B3B}" destId="{C57F27B9-02E3-4C07-9020-A522A63B759F}" srcOrd="0" destOrd="0" presId="urn:microsoft.com/office/officeart/2005/8/layout/pyramid2"/>
    <dgm:cxn modelId="{20262BD8-9DEF-413A-83EA-F350EBC34A06}" srcId="{9B60833F-F938-486E-9675-194FDB5D1722}" destId="{E7B80E65-8BAE-4F7F-A2DC-B0DF0C795975}" srcOrd="3" destOrd="0" parTransId="{1ED43342-930B-47BE-ACB6-3DFA25E7B807}" sibTransId="{D6117A7C-495A-4C3B-8DAF-AA3C61A1F9CD}"/>
    <dgm:cxn modelId="{2F6F72E3-B06F-4968-B791-868043009B31}" type="presOf" srcId="{B518616D-8F8D-405D-9B3F-F49A84ED98AF}" destId="{A7BBA1E8-0F62-43FE-904B-FDB7897CAA86}" srcOrd="0" destOrd="0" presId="urn:microsoft.com/office/officeart/2005/8/layout/pyramid2"/>
    <dgm:cxn modelId="{272ACDF2-16C3-41D8-8C0B-5380E4994383}" type="presOf" srcId="{9B60833F-F938-486E-9675-194FDB5D1722}" destId="{5E473551-526E-40C1-86A9-C9680C799AFA}" srcOrd="0" destOrd="0" presId="urn:microsoft.com/office/officeart/2005/8/layout/pyramid2"/>
    <dgm:cxn modelId="{428545F5-5876-42AE-AAE0-8F7DD0CA4260}" type="presOf" srcId="{F707DDA9-2E9A-4360-A128-10C9E729A4AA}" destId="{ED60CE52-E7BC-41BC-A205-FC1AB2E396D5}" srcOrd="0" destOrd="0" presId="urn:microsoft.com/office/officeart/2005/8/layout/pyramid2"/>
    <dgm:cxn modelId="{5B114BEC-7A6C-4A99-BAF9-2209C0B3C49C}" type="presParOf" srcId="{5E473551-526E-40C1-86A9-C9680C799AFA}" destId="{1BCDC1FC-6CC3-417C-8237-FD3C9E2E71FA}" srcOrd="0" destOrd="0" presId="urn:microsoft.com/office/officeart/2005/8/layout/pyramid2"/>
    <dgm:cxn modelId="{3DB5AF38-FD5F-4E5A-818E-B66DFDEDEFCA}" type="presParOf" srcId="{5E473551-526E-40C1-86A9-C9680C799AFA}" destId="{2CD93311-5E35-493D-9889-7789774F17DB}" srcOrd="1" destOrd="0" presId="urn:microsoft.com/office/officeart/2005/8/layout/pyramid2"/>
    <dgm:cxn modelId="{9B2CB8B7-4295-4E3C-A09E-523C6C97CDFF}" type="presParOf" srcId="{2CD93311-5E35-493D-9889-7789774F17DB}" destId="{A7BBA1E8-0F62-43FE-904B-FDB7897CAA86}" srcOrd="0" destOrd="0" presId="urn:microsoft.com/office/officeart/2005/8/layout/pyramid2"/>
    <dgm:cxn modelId="{EBB3756D-D490-4FB6-A010-82ED983EA3D3}" type="presParOf" srcId="{2CD93311-5E35-493D-9889-7789774F17DB}" destId="{963CA0B1-2358-42AB-B4D8-C5320C08936F}" srcOrd="1" destOrd="0" presId="urn:microsoft.com/office/officeart/2005/8/layout/pyramid2"/>
    <dgm:cxn modelId="{C86F5069-E885-4E35-9E33-A45B80943713}" type="presParOf" srcId="{2CD93311-5E35-493D-9889-7789774F17DB}" destId="{C57F27B9-02E3-4C07-9020-A522A63B759F}" srcOrd="2" destOrd="0" presId="urn:microsoft.com/office/officeart/2005/8/layout/pyramid2"/>
    <dgm:cxn modelId="{68941AAC-A716-4933-A0BB-777F50EE02AB}" type="presParOf" srcId="{2CD93311-5E35-493D-9889-7789774F17DB}" destId="{1C2FE454-A58F-46CB-8333-BB309E9FB274}" srcOrd="3" destOrd="0" presId="urn:microsoft.com/office/officeart/2005/8/layout/pyramid2"/>
    <dgm:cxn modelId="{EED04D4D-5263-4025-AF7A-F5755D59E1CA}" type="presParOf" srcId="{2CD93311-5E35-493D-9889-7789774F17DB}" destId="{ED60CE52-E7BC-41BC-A205-FC1AB2E396D5}" srcOrd="4" destOrd="0" presId="urn:microsoft.com/office/officeart/2005/8/layout/pyramid2"/>
    <dgm:cxn modelId="{2F909240-E0EC-4842-A881-717688FEC416}" type="presParOf" srcId="{2CD93311-5E35-493D-9889-7789774F17DB}" destId="{E37F6F75-F46F-4B9A-B2E9-D2AEEFA8DA49}" srcOrd="5" destOrd="0" presId="urn:microsoft.com/office/officeart/2005/8/layout/pyramid2"/>
    <dgm:cxn modelId="{B05B3A78-0919-4484-A9FC-165F43509CFE}" type="presParOf" srcId="{2CD93311-5E35-493D-9889-7789774F17DB}" destId="{4B452BB2-E1D2-4AE2-BA45-10D6DD3A7D7F}" srcOrd="6" destOrd="0" presId="urn:microsoft.com/office/officeart/2005/8/layout/pyramid2"/>
    <dgm:cxn modelId="{B4262F1E-1A9B-4983-AC16-1CA583B0B3E7}" type="presParOf" srcId="{2CD93311-5E35-493D-9889-7789774F17DB}" destId="{50855F96-8491-4DC2-8040-94FBE99F1C1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FC572-5A42-410C-8E3A-5ED69E1E4E3E}">
      <dsp:nvSpPr>
        <dsp:cNvPr id="0" name=""/>
        <dsp:cNvSpPr/>
      </dsp:nvSpPr>
      <dsp:spPr>
        <a:xfrm>
          <a:off x="628530" y="0"/>
          <a:ext cx="7123350" cy="4538662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AC869-41EF-411D-B693-6FC7C47659B4}">
      <dsp:nvSpPr>
        <dsp:cNvPr id="0" name=""/>
        <dsp:cNvSpPr/>
      </dsp:nvSpPr>
      <dsp:spPr>
        <a:xfrm>
          <a:off x="9002" y="1361598"/>
          <a:ext cx="2697445" cy="181546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i="1" kern="1200" dirty="0">
              <a:latin typeface="+mn-lt"/>
            </a:rPr>
            <a:t>1 этап:</a:t>
          </a:r>
          <a:endParaRPr lang="ru-KZ" sz="4000" b="1" i="1" kern="1200" dirty="0">
            <a:latin typeface="+mn-lt"/>
          </a:endParaRPr>
        </a:p>
      </dsp:txBody>
      <dsp:txXfrm>
        <a:off x="97626" y="1450222"/>
        <a:ext cx="2520197" cy="1638216"/>
      </dsp:txXfrm>
    </dsp:sp>
    <dsp:sp modelId="{C43B2F9E-1117-4753-80EC-0FF6E45F6026}">
      <dsp:nvSpPr>
        <dsp:cNvPr id="0" name=""/>
        <dsp:cNvSpPr/>
      </dsp:nvSpPr>
      <dsp:spPr>
        <a:xfrm>
          <a:off x="2841483" y="1361598"/>
          <a:ext cx="2697445" cy="1815464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Обобщение имеющихся информационных ресурсов по проблеме  и представление их на общее пользование</a:t>
          </a:r>
          <a:endParaRPr lang="ru-KZ" sz="1800" kern="1200" dirty="0"/>
        </a:p>
      </dsp:txBody>
      <dsp:txXfrm>
        <a:off x="2930107" y="1450222"/>
        <a:ext cx="2520197" cy="1638216"/>
      </dsp:txXfrm>
    </dsp:sp>
    <dsp:sp modelId="{D275AA9E-3496-4E56-8F57-4E7FEA2061C3}">
      <dsp:nvSpPr>
        <dsp:cNvPr id="0" name=""/>
        <dsp:cNvSpPr/>
      </dsp:nvSpPr>
      <dsp:spPr>
        <a:xfrm>
          <a:off x="5673964" y="1361598"/>
          <a:ext cx="2697445" cy="1815464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Обсуждение представленных материалов  участниками сети</a:t>
          </a:r>
          <a:endParaRPr lang="ru-KZ" sz="1800" kern="1200" dirty="0"/>
        </a:p>
      </dsp:txBody>
      <dsp:txXfrm>
        <a:off x="5762588" y="1450222"/>
        <a:ext cx="2520197" cy="1638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78028-5353-4A8F-90A9-923BA26C39B6}">
      <dsp:nvSpPr>
        <dsp:cNvPr id="0" name=""/>
        <dsp:cNvSpPr/>
      </dsp:nvSpPr>
      <dsp:spPr>
        <a:xfrm>
          <a:off x="623054" y="0"/>
          <a:ext cx="7061278" cy="4968874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686B9-A24D-4AB0-8EC4-B3C3175F9EC7}">
      <dsp:nvSpPr>
        <dsp:cNvPr id="0" name=""/>
        <dsp:cNvSpPr/>
      </dsp:nvSpPr>
      <dsp:spPr>
        <a:xfrm>
          <a:off x="4157" y="1490662"/>
          <a:ext cx="1999776" cy="198755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 dirty="0">
              <a:latin typeface="+mn-lt"/>
            </a:rPr>
            <a:t>2 этап:</a:t>
          </a:r>
          <a:endParaRPr lang="ru-KZ" sz="3600" b="1" i="1" kern="1200" dirty="0">
            <a:latin typeface="+mn-lt"/>
          </a:endParaRPr>
        </a:p>
      </dsp:txBody>
      <dsp:txXfrm>
        <a:off x="101181" y="1587686"/>
        <a:ext cx="1805728" cy="1793502"/>
      </dsp:txXfrm>
    </dsp:sp>
    <dsp:sp modelId="{2FF74D82-FAA0-4156-870B-4ADFA8EAFBB8}">
      <dsp:nvSpPr>
        <dsp:cNvPr id="0" name=""/>
        <dsp:cNvSpPr/>
      </dsp:nvSpPr>
      <dsp:spPr>
        <a:xfrm>
          <a:off x="2103922" y="1490662"/>
          <a:ext cx="1999776" cy="1987550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Обмен опытом, методическим материалом</a:t>
          </a:r>
          <a:endParaRPr lang="ru-KZ" sz="1800" kern="1200" dirty="0"/>
        </a:p>
      </dsp:txBody>
      <dsp:txXfrm>
        <a:off x="2200946" y="1587686"/>
        <a:ext cx="1805728" cy="1793502"/>
      </dsp:txXfrm>
    </dsp:sp>
    <dsp:sp modelId="{3307C062-C517-41B3-AE21-F18A20B3B26C}">
      <dsp:nvSpPr>
        <dsp:cNvPr id="0" name=""/>
        <dsp:cNvSpPr/>
      </dsp:nvSpPr>
      <dsp:spPr>
        <a:xfrm>
          <a:off x="4203687" y="1490662"/>
          <a:ext cx="1999776" cy="1987550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конференций/образовательных площадок </a:t>
          </a:r>
          <a:endParaRPr lang="ru-KZ" sz="1800" kern="1200" dirty="0"/>
        </a:p>
      </dsp:txBody>
      <dsp:txXfrm>
        <a:off x="4300711" y="1587686"/>
        <a:ext cx="1805728" cy="1793502"/>
      </dsp:txXfrm>
    </dsp:sp>
    <dsp:sp modelId="{D1E10D2A-18B6-4118-B042-B502D0F741C0}">
      <dsp:nvSpPr>
        <dsp:cNvPr id="0" name=""/>
        <dsp:cNvSpPr/>
      </dsp:nvSpPr>
      <dsp:spPr>
        <a:xfrm>
          <a:off x="6303452" y="1490662"/>
          <a:ext cx="1999776" cy="1987550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Проведение </a:t>
          </a:r>
          <a:r>
            <a:rPr lang="en-US" sz="2400" kern="1200" dirty="0"/>
            <a:t>PR</a:t>
          </a:r>
          <a:r>
            <a:rPr lang="ru-RU" sz="2400" kern="1200" dirty="0"/>
            <a:t>-компании</a:t>
          </a:r>
          <a:endParaRPr lang="ru-KZ" sz="2400" kern="1200" dirty="0"/>
        </a:p>
      </dsp:txBody>
      <dsp:txXfrm>
        <a:off x="6400476" y="1587686"/>
        <a:ext cx="1805728" cy="1793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941A0-691E-416D-902F-092C5789B3A5}">
      <dsp:nvSpPr>
        <dsp:cNvPr id="0" name=""/>
        <dsp:cNvSpPr/>
      </dsp:nvSpPr>
      <dsp:spPr>
        <a:xfrm>
          <a:off x="633888" y="0"/>
          <a:ext cx="7184072" cy="4714875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7C67-CD74-4164-82B4-CA4129E4B6BF}">
      <dsp:nvSpPr>
        <dsp:cNvPr id="0" name=""/>
        <dsp:cNvSpPr/>
      </dsp:nvSpPr>
      <dsp:spPr>
        <a:xfrm>
          <a:off x="4230" y="1414462"/>
          <a:ext cx="2034551" cy="188595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 dirty="0">
              <a:latin typeface="+mn-lt"/>
            </a:rPr>
            <a:t>3 этап:</a:t>
          </a:r>
          <a:endParaRPr lang="ru-KZ" sz="3600" b="1" i="1" kern="1200" dirty="0">
            <a:latin typeface="+mn-lt"/>
          </a:endParaRPr>
        </a:p>
      </dsp:txBody>
      <dsp:txXfrm>
        <a:off x="96294" y="1506526"/>
        <a:ext cx="1850423" cy="1701822"/>
      </dsp:txXfrm>
    </dsp:sp>
    <dsp:sp modelId="{ADF12D0A-BF1E-4FFB-90E8-4BEA648E9B62}">
      <dsp:nvSpPr>
        <dsp:cNvPr id="0" name=""/>
        <dsp:cNvSpPr/>
      </dsp:nvSpPr>
      <dsp:spPr>
        <a:xfrm>
          <a:off x="2140509" y="1414462"/>
          <a:ext cx="2034551" cy="1885950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Образование временных альянсов, «кустов», подгрупп в рамках сети по решению узких проблем</a:t>
          </a:r>
          <a:endParaRPr lang="ru-KZ" sz="1600" kern="1200" dirty="0"/>
        </a:p>
      </dsp:txBody>
      <dsp:txXfrm>
        <a:off x="2232573" y="1506526"/>
        <a:ext cx="1850423" cy="1701822"/>
      </dsp:txXfrm>
    </dsp:sp>
    <dsp:sp modelId="{FDBCBC32-80FB-4CEA-A37F-40ADACE21686}">
      <dsp:nvSpPr>
        <dsp:cNvPr id="0" name=""/>
        <dsp:cNvSpPr/>
      </dsp:nvSpPr>
      <dsp:spPr>
        <a:xfrm>
          <a:off x="4276788" y="1414462"/>
          <a:ext cx="2034551" cy="1885950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Интеграция усилий по решению ключевых главных проблем</a:t>
          </a:r>
          <a:endParaRPr lang="ru-KZ" sz="1600" kern="1200"/>
        </a:p>
      </dsp:txBody>
      <dsp:txXfrm>
        <a:off x="4368852" y="1506526"/>
        <a:ext cx="1850423" cy="1701822"/>
      </dsp:txXfrm>
    </dsp:sp>
    <dsp:sp modelId="{5F4CF2F4-3468-49B5-8CEC-AE346051ED96}">
      <dsp:nvSpPr>
        <dsp:cNvPr id="0" name=""/>
        <dsp:cNvSpPr/>
      </dsp:nvSpPr>
      <dsp:spPr>
        <a:xfrm>
          <a:off x="6413068" y="1414462"/>
          <a:ext cx="2034551" cy="1885950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Выход на договора и соглашения вне сети</a:t>
          </a:r>
          <a:endParaRPr lang="ru-KZ" sz="1600" kern="1200"/>
        </a:p>
      </dsp:txBody>
      <dsp:txXfrm>
        <a:off x="6505132" y="1506526"/>
        <a:ext cx="1850423" cy="1701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DC1FC-6CC3-417C-8237-FD3C9E2E71FA}">
      <dsp:nvSpPr>
        <dsp:cNvPr id="0" name=""/>
        <dsp:cNvSpPr/>
      </dsp:nvSpPr>
      <dsp:spPr>
        <a:xfrm>
          <a:off x="240627" y="0"/>
          <a:ext cx="5068887" cy="506888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BBA1E8-0F62-43FE-904B-FDB7897CAA86}">
      <dsp:nvSpPr>
        <dsp:cNvPr id="0" name=""/>
        <dsp:cNvSpPr/>
      </dsp:nvSpPr>
      <dsp:spPr>
        <a:xfrm>
          <a:off x="2775071" y="507383"/>
          <a:ext cx="3294776" cy="90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B050"/>
              </a:solidFill>
            </a:rPr>
            <a:t>Координатор (руководитель) </a:t>
          </a:r>
          <a:endParaRPr lang="ru-KZ" sz="2200" kern="1200" dirty="0">
            <a:solidFill>
              <a:srgbClr val="00B050"/>
            </a:solidFill>
          </a:endParaRPr>
        </a:p>
      </dsp:txBody>
      <dsp:txXfrm>
        <a:off x="2819050" y="551362"/>
        <a:ext cx="3206818" cy="812957"/>
      </dsp:txXfrm>
    </dsp:sp>
    <dsp:sp modelId="{C57F27B9-02E3-4C07-9020-A522A63B759F}">
      <dsp:nvSpPr>
        <dsp:cNvPr id="0" name=""/>
        <dsp:cNvSpPr/>
      </dsp:nvSpPr>
      <dsp:spPr>
        <a:xfrm>
          <a:off x="2775071" y="1520913"/>
          <a:ext cx="3294776" cy="90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/>
            <a:t>Что?              Когда?</a:t>
          </a:r>
          <a:endParaRPr lang="ru-KZ" sz="2200" kern="1200"/>
        </a:p>
      </dsp:txBody>
      <dsp:txXfrm>
        <a:off x="2819050" y="1564892"/>
        <a:ext cx="3206818" cy="812957"/>
      </dsp:txXfrm>
    </dsp:sp>
    <dsp:sp modelId="{ED60CE52-E7BC-41BC-A205-FC1AB2E396D5}">
      <dsp:nvSpPr>
        <dsp:cNvPr id="0" name=""/>
        <dsp:cNvSpPr/>
      </dsp:nvSpPr>
      <dsp:spPr>
        <a:xfrm>
          <a:off x="2775071" y="2534443"/>
          <a:ext cx="3294776" cy="90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B050"/>
              </a:solidFill>
            </a:rPr>
            <a:t>Исполнитель</a:t>
          </a:r>
          <a:endParaRPr lang="ru-KZ" sz="2200" kern="1200" dirty="0">
            <a:solidFill>
              <a:srgbClr val="00B050"/>
            </a:solidFill>
          </a:endParaRPr>
        </a:p>
      </dsp:txBody>
      <dsp:txXfrm>
        <a:off x="2819050" y="2578422"/>
        <a:ext cx="3206818" cy="812957"/>
      </dsp:txXfrm>
    </dsp:sp>
    <dsp:sp modelId="{4B452BB2-E1D2-4AE2-BA45-10D6DD3A7D7F}">
      <dsp:nvSpPr>
        <dsp:cNvPr id="0" name=""/>
        <dsp:cNvSpPr/>
      </dsp:nvSpPr>
      <dsp:spPr>
        <a:xfrm>
          <a:off x="2775071" y="3547973"/>
          <a:ext cx="3294776" cy="90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/>
            <a:t>Как?               Кто?</a:t>
          </a:r>
          <a:endParaRPr lang="ru-KZ" sz="2200" kern="1200"/>
        </a:p>
      </dsp:txBody>
      <dsp:txXfrm>
        <a:off x="2819050" y="3591952"/>
        <a:ext cx="3206818" cy="812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97794-B819-4624-951D-51B648FDF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36F337-ABF6-4D92-867E-A0B59063A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01630-3652-4B0D-8C28-7F9E3AEF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8E448-942B-48DF-BC0D-FB9ED850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74A92-4125-449F-83BB-0034A207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4648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208FC-727B-4AE0-A6BF-6006BE36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2BD0BD-5416-4420-9D8B-CEAE4D85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09503-7571-40C7-B1C9-6AF6F6AE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DF87E0-3E25-41E2-BFE9-60B79C83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8ED38-CE4B-4783-AE4D-D2EB74D9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889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3BD5D2-85A7-44EE-9821-17EB5F7F3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1AF776-B121-4024-9165-B09073495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2FEF6-5CAE-4AFA-8670-20477853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DBD9D-9354-411D-86A8-8BCD35E8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39A4C-B669-42D8-A477-99D9B768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870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696A8-6633-4BE4-B4E9-63F1DEC3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096919-7CD2-48D3-9122-016134130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96150F-4936-426C-859F-EBBC0BAA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2DD4B-935B-4981-82C1-A10BA7F6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319C6E-C14C-49BD-8ED2-C2456D7E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132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E990E-1E20-4B95-99E7-053B6642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6F8DB5-CF8C-4A13-A3EA-3E3EFDA8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B6656-5238-46CC-A04C-E3448C49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B3BB31-82E1-487F-B31D-0CFCF1F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114DF-AEA3-4A97-BCB6-04320BAB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942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A1063-2890-40CC-906E-925394E9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37B1B-F355-42E7-A6E1-54387E9C7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99B8F7-DA07-4EF2-A4E5-7D151CCA7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4C4853-8782-464D-91A6-829107D1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585C0F-35F1-487F-A7B6-7E3C0B0D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D3FC2-C45C-46E7-9B9A-BA9C2413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293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8CB9D-7336-4794-A0A6-3B1A154A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91456C-3EF4-451D-BDF9-048266FD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EBFA27-9BDD-4EA5-9C9D-44E6E866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B5C8D9-0B1A-48AB-992A-38B81516A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C513B5-DD67-4FD4-A97B-F7331DDE2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3B8D11-50BF-44CB-BF70-08328000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0A88A3-CD87-4E6D-8990-8CD7B72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80D53F-6720-453A-801A-7E983DA0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864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6B430-B595-4C3F-9DBC-9BC1A17B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541847-E603-479A-935F-0DB52CDA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1B764F-9DB2-4398-97E5-C1C69A9F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A2E27D-9212-4326-A990-A03F7ED1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2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8941D6-BA4F-4A5F-A0DB-24A8DAEC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806413-E200-4A22-A22B-F6A0F320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F3A7E8-729E-42A6-8AA2-E439CF28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391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95479-0B3F-4934-9EF4-2ED392BF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D0287-80E0-477F-8B1F-4E065BE3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70F0C-20F1-49E3-A7F0-06FD434B1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43E163-011A-4849-8282-D04D282C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4A05EE-69D7-4646-93FE-D2A1B7EF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84CA74-9BD5-4804-B27B-056CC998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2700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1D4B5-7D9F-47EC-845A-9F04F54E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C8DED3-0752-4D70-98B9-E56694140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56A8D0-DCFE-4B58-9E73-D7391AE3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0C4DE-D93B-40EA-8581-ECE3E102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78221F-CE9A-4A38-A6F1-2117D8A0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F044F-AD8B-4E37-8721-398B1C44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56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86522-7F66-4FF0-873A-D72FE984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61BA67-5D71-4445-A908-DD2CF228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D9EDE-6DC3-48B1-89FE-E6DBD0CDA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C036-5712-4DA5-A4B6-7546CBDD2834}" type="datetimeFigureOut">
              <a:rPr lang="ru-KZ" smtClean="0"/>
              <a:t>23.05.2018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4A72E-48C8-41F6-B2F7-445595E79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E3FF46-5F6C-4ADE-903E-9E30231D1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FDEC-2986-477C-AEB0-AA14DF8C09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614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resource.iro.yar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tendo.ru/events/chameleon/" TargetMode="External"/><Relationship Id="rId5" Type="http://schemas.openxmlformats.org/officeDocument/2006/relationships/hyperlink" Target="http://letopisi.ru/" TargetMode="External"/><Relationship Id="rId4" Type="http://schemas.openxmlformats.org/officeDocument/2006/relationships/hyperlink" Target="https://globallab.org/r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bbl.us/" TargetMode="External"/><Relationship Id="rId13" Type="http://schemas.openxmlformats.org/officeDocument/2006/relationships/hyperlink" Target="http://www.timetoast.com/" TargetMode="External"/><Relationship Id="rId18" Type="http://schemas.openxmlformats.org/officeDocument/2006/relationships/hyperlink" Target="http://puzzlecup.com/crossword-ru/" TargetMode="External"/><Relationship Id="rId26" Type="http://schemas.openxmlformats.org/officeDocument/2006/relationships/hyperlink" Target="https://d1zqayhc1yz6oo.cloudfront.net/38e2eb0c308119e8ee9c9451b9022a39.jpg" TargetMode="External"/><Relationship Id="rId3" Type="http://schemas.openxmlformats.org/officeDocument/2006/relationships/image" Target="../media/image2.jpg"/><Relationship Id="rId21" Type="http://schemas.openxmlformats.org/officeDocument/2006/relationships/hyperlink" Target="http://wordstash.com/" TargetMode="External"/><Relationship Id="rId7" Type="http://schemas.openxmlformats.org/officeDocument/2006/relationships/hyperlink" Target="http://www.linoit.com/" TargetMode="External"/><Relationship Id="rId12" Type="http://schemas.openxmlformats.org/officeDocument/2006/relationships/hyperlink" Target="http://www.timerime.com&#160;" TargetMode="External"/><Relationship Id="rId17" Type="http://schemas.openxmlformats.org/officeDocument/2006/relationships/hyperlink" Target="http://www.armoredpenguin.com/crossword/" TargetMode="External"/><Relationship Id="rId25" Type="http://schemas.openxmlformats.org/officeDocument/2006/relationships/hyperlink" Target="http://www.wikiwall.ru/" TargetMode="External"/><Relationship Id="rId2" Type="http://schemas.openxmlformats.org/officeDocument/2006/relationships/image" Target="../media/image3.jpg"/><Relationship Id="rId16" Type="http://schemas.openxmlformats.org/officeDocument/2006/relationships/hyperlink" Target="http://cross.highcat.org/" TargetMode="External"/><Relationship Id="rId20" Type="http://schemas.openxmlformats.org/officeDocument/2006/relationships/hyperlink" Target="http://www.flashcardfrien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ogster.com/" TargetMode="External"/><Relationship Id="rId11" Type="http://schemas.openxmlformats.org/officeDocument/2006/relationships/hyperlink" Target="http://www.dipity.com/" TargetMode="External"/><Relationship Id="rId24" Type="http://schemas.openxmlformats.org/officeDocument/2006/relationships/hyperlink" Target="http://www.cobocards.com/en/" TargetMode="External"/><Relationship Id="rId5" Type="http://schemas.openxmlformats.org/officeDocument/2006/relationships/hyperlink" Target="http://www.google.com/" TargetMode="External"/><Relationship Id="rId15" Type="http://schemas.openxmlformats.org/officeDocument/2006/relationships/hyperlink" Target="http://www.toolsforeducators.com/crossword/" TargetMode="External"/><Relationship Id="rId23" Type="http://schemas.openxmlformats.org/officeDocument/2006/relationships/hyperlink" Target="http://www.funnelbrain.com/" TargetMode="External"/><Relationship Id="rId10" Type="http://schemas.openxmlformats.org/officeDocument/2006/relationships/hyperlink" Target="http://www.mindmeister.com/" TargetMode="External"/><Relationship Id="rId19" Type="http://schemas.openxmlformats.org/officeDocument/2006/relationships/hyperlink" Target="http://www.quizlet.com/" TargetMode="External"/><Relationship Id="rId4" Type="http://schemas.openxmlformats.org/officeDocument/2006/relationships/hyperlink" Target="http://www.anketer.ru/" TargetMode="External"/><Relationship Id="rId9" Type="http://schemas.openxmlformats.org/officeDocument/2006/relationships/hyperlink" Target="http://www.bubbleus.ru/" TargetMode="External"/><Relationship Id="rId14" Type="http://schemas.openxmlformats.org/officeDocument/2006/relationships/hyperlink" Target="http://www.kubbu.com/" TargetMode="External"/><Relationship Id="rId22" Type="http://schemas.openxmlformats.org/officeDocument/2006/relationships/hyperlink" Target="http://www.ediscio.com/" TargetMode="External"/><Relationship Id="rId27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spaces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1C938-30F8-4EC7-B581-732A9577D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E615BE-6A67-4F5B-A3A7-EA7E81A12105}"/>
              </a:ext>
            </a:extLst>
          </p:cNvPr>
          <p:cNvSpPr/>
          <p:nvPr/>
        </p:nvSpPr>
        <p:spPr>
          <a:xfrm>
            <a:off x="1997763" y="2012674"/>
            <a:ext cx="8746435" cy="2832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/>
              <a:t>«</a:t>
            </a:r>
            <a:r>
              <a:rPr lang="ru-RU" sz="4000" b="1" i="1" dirty="0">
                <a:solidFill>
                  <a:schemeClr val="tx1"/>
                </a:solidFill>
              </a:rPr>
              <a:t>«Интеграция в региональные и международные движения и сети»</a:t>
            </a:r>
            <a:endParaRPr lang="ru-KZ" sz="4000" dirty="0">
              <a:solidFill>
                <a:schemeClr val="tx1"/>
              </a:solidFill>
            </a:endParaRPr>
          </a:p>
          <a:p>
            <a:pPr algn="ctr"/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D8C20B-38AE-4D87-B4A0-04A3C9842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4" y="4412973"/>
            <a:ext cx="3470410" cy="1041123"/>
          </a:xfrm>
          <a:prstGeom prst="rect">
            <a:avLst/>
          </a:prstGeom>
        </p:spPr>
      </p:pic>
      <p:sp>
        <p:nvSpPr>
          <p:cNvPr id="2" name="Прямоугольник: загнутый угол 1">
            <a:extLst>
              <a:ext uri="{FF2B5EF4-FFF2-40B4-BE49-F238E27FC236}">
                <a16:creationId xmlns:a16="http://schemas.microsoft.com/office/drawing/2014/main" id="{56083DA0-3F7E-4765-9874-D104FEDA99E2}"/>
              </a:ext>
            </a:extLst>
          </p:cNvPr>
          <p:cNvSpPr/>
          <p:nvPr/>
        </p:nvSpPr>
        <p:spPr>
          <a:xfrm>
            <a:off x="9814998" y="1683136"/>
            <a:ext cx="2166730" cy="659075"/>
          </a:xfrm>
          <a:prstGeom prst="foldedCorne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Т.Миронюк</a:t>
            </a:r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май 2018г.</a:t>
            </a:r>
            <a:endParaRPr lang="ru-KZ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9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FE0AF-F5F5-4AE9-81F0-C6CE9E5AE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1E631A-C239-41ED-8E88-3C95E1B80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E1CD44-7BE7-4B6D-BA9E-B2517CEA7190}"/>
              </a:ext>
            </a:extLst>
          </p:cNvPr>
          <p:cNvSpPr txBox="1">
            <a:spLocks noChangeArrowheads="1"/>
          </p:cNvSpPr>
          <p:nvPr/>
        </p:nvSpPr>
        <p:spPr>
          <a:xfrm>
            <a:off x="4930218" y="2376500"/>
            <a:ext cx="4251489" cy="3911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KZ" sz="3600" b="1" dirty="0">
                <a:solidFill>
                  <a:srgbClr val="002060"/>
                </a:solidFill>
              </a:rPr>
              <a:t>  Паутина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KZ" sz="3600" dirty="0"/>
              <a:t>  выделение общей информации и организация разных вариантов доступа  к ней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E47CE2A-8536-4597-AD88-227FA1E8E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1079" y="902152"/>
            <a:ext cx="7491412" cy="1143000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Типы взаимодействий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E3D42F-B62E-4D8A-9592-462120ED0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4" y="2117894"/>
            <a:ext cx="3939078" cy="36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DB4753-AD01-473E-9442-708EC8DA8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9CF4FB-E42A-40AC-A967-9093027C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087636DB-52EC-481A-9047-3EE4F91A9A7B}"/>
              </a:ext>
            </a:extLst>
          </p:cNvPr>
          <p:cNvSpPr txBox="1">
            <a:spLocks noChangeArrowheads="1"/>
          </p:cNvSpPr>
          <p:nvPr/>
        </p:nvSpPr>
        <p:spPr>
          <a:xfrm>
            <a:off x="5063643" y="2394408"/>
            <a:ext cx="4364266" cy="3874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KZ" sz="3600" b="1" dirty="0">
                <a:solidFill>
                  <a:srgbClr val="002060"/>
                </a:solidFill>
              </a:rPr>
              <a:t>Попарные связи</a:t>
            </a:r>
          </a:p>
          <a:p>
            <a:pPr marL="0" indent="0">
              <a:buNone/>
            </a:pPr>
            <a:r>
              <a:rPr lang="ru-RU" altLang="ru-KZ" sz="3600" dirty="0"/>
              <a:t>принцип- контакт один на один, информация только о контактах, а не о содержании контакта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KZ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71E9CC-B691-4F44-BDAB-5284AB30F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1079" y="902152"/>
            <a:ext cx="7491412" cy="1143000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Типы взаимодействий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187117-1C04-4911-BD0A-2964D5D35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" y="2807545"/>
            <a:ext cx="4390837" cy="28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199924-E961-4D19-8061-50DCF1F4C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5BB934-1E62-40DA-A641-2570D73B6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B02C1C9-7E4E-4C45-928A-83B6996A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274" y="1134507"/>
            <a:ext cx="8413750" cy="873125"/>
          </a:xfrm>
        </p:spPr>
        <p:txBody>
          <a:bodyPr>
            <a:normAutofit fontScale="90000"/>
          </a:bodyPr>
          <a:lstStyle/>
          <a:p>
            <a:r>
              <a:rPr lang="ru-RU" altLang="ru-KZ" sz="4000" b="1" i="1" dirty="0">
                <a:solidFill>
                  <a:srgbClr val="002060"/>
                </a:solidFill>
                <a:latin typeface="+mn-lt"/>
              </a:rPr>
              <a:t>Этапы создания сетевых организаций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1B7E421-E92C-4BCD-8EAA-65F97EE9E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532210"/>
              </p:ext>
            </p:extLst>
          </p:nvPr>
        </p:nvGraphicFramePr>
        <p:xfrm>
          <a:off x="771443" y="1776988"/>
          <a:ext cx="8380412" cy="453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277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89391-38A7-4D5B-BD81-A674C42CA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6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1D62AA-F242-4407-83B5-9F7AF7A6B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A050CC7-9A75-435E-82C9-847B1040D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808472"/>
              </p:ext>
            </p:extLst>
          </p:nvPr>
        </p:nvGraphicFramePr>
        <p:xfrm>
          <a:off x="798251" y="1468582"/>
          <a:ext cx="8307387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82A86BF-1644-4611-9C76-90E1C5D1C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22091" y="546186"/>
            <a:ext cx="4698601" cy="685945"/>
          </a:xfrm>
        </p:spPr>
        <p:txBody>
          <a:bodyPr>
            <a:normAutofit/>
          </a:bodyPr>
          <a:lstStyle/>
          <a:p>
            <a:r>
              <a:rPr lang="ru-RU" altLang="ru-KZ" sz="2000" b="1" i="1" dirty="0">
                <a:solidFill>
                  <a:srgbClr val="002060"/>
                </a:solidFill>
                <a:latin typeface="+mn-lt"/>
              </a:rPr>
              <a:t>Этапы создания сетевых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37531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74AE8F-5048-467D-AAA7-545D65DB5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EEA89F-BCA2-4980-8F32-C1FE0DF2F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870473B-EDA6-4B81-B574-D49EE8601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22091" y="546186"/>
            <a:ext cx="4698601" cy="685945"/>
          </a:xfrm>
        </p:spPr>
        <p:txBody>
          <a:bodyPr>
            <a:normAutofit/>
          </a:bodyPr>
          <a:lstStyle/>
          <a:p>
            <a:r>
              <a:rPr lang="ru-RU" altLang="ru-KZ" sz="2000" b="1" i="1" dirty="0">
                <a:solidFill>
                  <a:srgbClr val="002060"/>
                </a:solidFill>
                <a:latin typeface="+mn-lt"/>
              </a:rPr>
              <a:t>Этапы создания сетевых организаций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C464DB8A-3A3A-43CB-A6C9-EEB13DF2A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649276"/>
              </p:ext>
            </p:extLst>
          </p:nvPr>
        </p:nvGraphicFramePr>
        <p:xfrm>
          <a:off x="539750" y="1524000"/>
          <a:ext cx="845185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056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F7B33F-E251-4DFB-8C86-1B3354844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198F8E-11DB-4913-88CA-C6584C5E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9" y="223520"/>
            <a:ext cx="2573867" cy="7721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DB0610B-8155-4A41-B974-C3B2BFB8C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654" y="1511926"/>
            <a:ext cx="9353026" cy="863629"/>
          </a:xfrm>
        </p:spPr>
        <p:txBody>
          <a:bodyPr>
            <a:normAutofit fontScale="90000"/>
          </a:bodyPr>
          <a:lstStyle/>
          <a:p>
            <a:r>
              <a:rPr lang="ru-RU" altLang="ru-KZ" sz="4000" b="1" i="1" dirty="0">
                <a:solidFill>
                  <a:srgbClr val="002060"/>
                </a:solidFill>
                <a:latin typeface="+mn-lt"/>
              </a:rPr>
              <a:t>Характеристика сетевого взаимодействия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125F24D-2242-46DF-9EE7-8D1548ED69AB}"/>
              </a:ext>
            </a:extLst>
          </p:cNvPr>
          <p:cNvSpPr txBox="1">
            <a:spLocks noChangeArrowheads="1"/>
          </p:cNvSpPr>
          <p:nvPr/>
        </p:nvSpPr>
        <p:spPr>
          <a:xfrm>
            <a:off x="808830" y="2507606"/>
            <a:ext cx="8451850" cy="432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ru-RU" altLang="ru-KZ" sz="3200" dirty="0"/>
              <a:t>Независимость членов сети</a:t>
            </a:r>
          </a:p>
          <a:p>
            <a:pPr marL="609600" indent="-609600">
              <a:buFontTx/>
              <a:buAutoNum type="arabicPeriod"/>
            </a:pPr>
            <a:r>
              <a:rPr lang="ru-RU" altLang="ru-KZ" sz="3200" dirty="0"/>
              <a:t>Множественность лидеров</a:t>
            </a:r>
          </a:p>
          <a:p>
            <a:pPr marL="609600" indent="-609600">
              <a:buFontTx/>
              <a:buAutoNum type="arabicPeriod"/>
            </a:pPr>
            <a:r>
              <a:rPr lang="ru-RU" altLang="ru-KZ" sz="3200" dirty="0"/>
              <a:t>Объединяющая цель</a:t>
            </a:r>
          </a:p>
          <a:p>
            <a:pPr marL="609600" indent="-609600">
              <a:buFontTx/>
              <a:buAutoNum type="arabicPeriod"/>
            </a:pPr>
            <a:r>
              <a:rPr lang="ru-RU" altLang="ru-KZ" sz="3200" dirty="0"/>
              <a:t>Добровольность связей</a:t>
            </a:r>
          </a:p>
          <a:p>
            <a:pPr marL="609600" indent="-609600">
              <a:buFontTx/>
              <a:buAutoNum type="arabicPeriod"/>
            </a:pPr>
            <a:r>
              <a:rPr lang="ru-RU" altLang="ru-KZ" sz="3200" dirty="0"/>
              <a:t>Множественность уровней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418517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791648-0776-4ED2-993F-D0334E11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4E68D2-7859-4D2B-9B96-95304CE10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8505CE1-A6BA-464A-9679-B12D4D5BF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494" y="1005107"/>
            <a:ext cx="7491412" cy="1143000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Феномен «сетевого рычага»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5C70690-4F40-4B0A-83CB-6C7122AB5EF3}"/>
              </a:ext>
            </a:extLst>
          </p:cNvPr>
          <p:cNvSpPr txBox="1">
            <a:spLocks noChangeArrowheads="1"/>
          </p:cNvSpPr>
          <p:nvPr/>
        </p:nvSpPr>
        <p:spPr>
          <a:xfrm>
            <a:off x="264160" y="2116266"/>
            <a:ext cx="8936401" cy="49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KZ" b="1" i="1" dirty="0">
                <a:solidFill>
                  <a:srgbClr val="002060"/>
                </a:solidFill>
              </a:rPr>
              <a:t>Сетевое взаимодействие даст эффект при: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KZ" dirty="0"/>
              <a:t>Наличии у каждого из членов сети некоторого, пусть ограниченного, но качественного ресурса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KZ" dirty="0"/>
              <a:t>Добровольном распределении направлений (разделов, блоков и т.п.) между членами сети для более глубокого изучения  и создания качественного ресурса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KZ" dirty="0"/>
              <a:t>Обязательном качественном приращении при использовании сетевого ресурса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KZ" dirty="0"/>
              <a:t>Формировании общесетевого ресурса.</a:t>
            </a:r>
          </a:p>
        </p:txBody>
      </p:sp>
    </p:spTree>
    <p:extLst>
      <p:ext uri="{BB962C8B-B14F-4D97-AF65-F5344CB8AC3E}">
        <p14:creationId xmlns:p14="http://schemas.microsoft.com/office/powerpoint/2010/main" val="150596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1DF554-988F-47A5-A9CE-18088CE0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85F85-48B7-4AD0-BB8A-C69403B8E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83AE2C2-B178-4D20-8270-65961823D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9086" y="1219200"/>
            <a:ext cx="10191015" cy="647308"/>
          </a:xfrm>
        </p:spPr>
        <p:txBody>
          <a:bodyPr>
            <a:noAutofit/>
          </a:bodyPr>
          <a:lstStyle/>
          <a:p>
            <a:r>
              <a:rPr lang="ru-RU" altLang="ru-KZ" sz="3200" b="1" i="1" dirty="0">
                <a:solidFill>
                  <a:srgbClr val="002060"/>
                </a:solidFill>
                <a:latin typeface="+mn-lt"/>
              </a:rPr>
              <a:t>Принципы организации деятельности координаторов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7062AAB-427C-4723-A4B9-CD3C0EAC588C}"/>
              </a:ext>
            </a:extLst>
          </p:cNvPr>
          <p:cNvSpPr txBox="1">
            <a:spLocks noChangeArrowheads="1"/>
          </p:cNvSpPr>
          <p:nvPr/>
        </p:nvSpPr>
        <p:spPr>
          <a:xfrm>
            <a:off x="329086" y="2576353"/>
            <a:ext cx="2150163" cy="39309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KZ" sz="2400" b="1" i="1" dirty="0"/>
              <a:t>Планирование</a:t>
            </a:r>
          </a:p>
          <a:p>
            <a:pPr marL="0" indent="0">
              <a:buNone/>
            </a:pPr>
            <a:endParaRPr lang="ru-RU" altLang="ru-KZ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9C8A2EF-E571-4503-B776-FE0CA17DEB32}"/>
              </a:ext>
            </a:extLst>
          </p:cNvPr>
          <p:cNvSpPr txBox="1">
            <a:spLocks noChangeArrowheads="1"/>
          </p:cNvSpPr>
          <p:nvPr/>
        </p:nvSpPr>
        <p:spPr>
          <a:xfrm>
            <a:off x="2738861" y="2576354"/>
            <a:ext cx="2285622" cy="39308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KZ" sz="2400" b="1" i="1" dirty="0"/>
              <a:t>Делегирование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57FD007-3494-4FDE-B9C7-24F0390DFB76}"/>
              </a:ext>
            </a:extLst>
          </p:cNvPr>
          <p:cNvSpPr txBox="1">
            <a:spLocks noChangeArrowheads="1"/>
          </p:cNvSpPr>
          <p:nvPr/>
        </p:nvSpPr>
        <p:spPr>
          <a:xfrm>
            <a:off x="7635707" y="2561088"/>
            <a:ext cx="1979632" cy="40835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KZ" sz="2400" b="1" i="1" dirty="0"/>
              <a:t>Поощрение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519BE97-36DC-4978-912C-25608495C684}"/>
              </a:ext>
            </a:extLst>
          </p:cNvPr>
          <p:cNvSpPr txBox="1">
            <a:spLocks noChangeArrowheads="1"/>
          </p:cNvSpPr>
          <p:nvPr/>
        </p:nvSpPr>
        <p:spPr>
          <a:xfrm>
            <a:off x="5279011" y="2561088"/>
            <a:ext cx="2092750" cy="39308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KZ" sz="2400" b="1" i="1" dirty="0"/>
              <a:t>Поддержка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66EC69-6DEF-4D02-A5A3-4FC4CC54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3368895"/>
            <a:ext cx="2092750" cy="18296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014237-7699-4017-B093-DB9F70807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49" y="3286363"/>
            <a:ext cx="1883451" cy="18817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EB8C34-63FD-4A2A-AA2C-FA7FC6867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59" y="3426645"/>
            <a:ext cx="2117664" cy="18296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EC18DD-CB06-406B-ABFF-B83CCCB74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69" y="3516180"/>
            <a:ext cx="2335090" cy="17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0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8A7A4A-1F59-4C90-AC95-99329B8FA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57DC8-BAFD-4580-A3B4-8F2BA16F9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A0D84B-BB57-4CD6-A7E2-262E6748F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1606" y="283001"/>
            <a:ext cx="5588769" cy="954234"/>
          </a:xfrm>
        </p:spPr>
        <p:txBody>
          <a:bodyPr/>
          <a:lstStyle/>
          <a:p>
            <a:r>
              <a:rPr lang="ru-RU" altLang="ru-KZ" dirty="0"/>
              <a:t>             </a:t>
            </a:r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Планирование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E852B99-291B-4D10-9CF5-D528BA38F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87" y="1362936"/>
            <a:ext cx="38414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altLang="ru-KZ" sz="3600" b="1" dirty="0">
                <a:solidFill>
                  <a:srgbClr val="00B050"/>
                </a:solidFill>
                <a:latin typeface="Arial" panose="020B0604020202020204" pitchFamily="34" charset="0"/>
              </a:rPr>
              <a:t>Схема </a:t>
            </a:r>
            <a:r>
              <a:rPr kumimoji="0" lang="ru-RU" altLang="ru-KZ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Ганнта</a:t>
            </a:r>
            <a:endParaRPr kumimoji="0" lang="ru-RU" altLang="ru-KZ" sz="32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Group 62">
            <a:extLst>
              <a:ext uri="{FF2B5EF4-FFF2-40B4-BE49-F238E27FC236}">
                <a16:creationId xmlns:a16="http://schemas.microsoft.com/office/drawing/2014/main" id="{5F0EC913-069A-4CF2-B772-F539B955B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925758"/>
              </p:ext>
            </p:extLst>
          </p:nvPr>
        </p:nvGraphicFramePr>
        <p:xfrm>
          <a:off x="311085" y="2376523"/>
          <a:ext cx="8697927" cy="3538475"/>
        </p:xfrm>
        <a:graphic>
          <a:graphicData uri="http://schemas.openxmlformats.org/drawingml/2006/table">
            <a:tbl>
              <a:tblPr/>
              <a:tblGrid>
                <a:gridCol w="1869522">
                  <a:extLst>
                    <a:ext uri="{9D8B030D-6E8A-4147-A177-3AD203B41FA5}">
                      <a16:colId xmlns:a16="http://schemas.microsoft.com/office/drawing/2014/main" val="4156515573"/>
                    </a:ext>
                  </a:extLst>
                </a:gridCol>
                <a:gridCol w="1767095">
                  <a:extLst>
                    <a:ext uri="{9D8B030D-6E8A-4147-A177-3AD203B41FA5}">
                      <a16:colId xmlns:a16="http://schemas.microsoft.com/office/drawing/2014/main" val="653092817"/>
                    </a:ext>
                  </a:extLst>
                </a:gridCol>
                <a:gridCol w="1934918">
                  <a:extLst>
                    <a:ext uri="{9D8B030D-6E8A-4147-A177-3AD203B41FA5}">
                      <a16:colId xmlns:a16="http://schemas.microsoft.com/office/drawing/2014/main" val="3731839678"/>
                    </a:ext>
                  </a:extLst>
                </a:gridCol>
                <a:gridCol w="1414672">
                  <a:extLst>
                    <a:ext uri="{9D8B030D-6E8A-4147-A177-3AD203B41FA5}">
                      <a16:colId xmlns:a16="http://schemas.microsoft.com/office/drawing/2014/main" val="1922698586"/>
                    </a:ext>
                  </a:extLst>
                </a:gridCol>
                <a:gridCol w="1711720">
                  <a:extLst>
                    <a:ext uri="{9D8B030D-6E8A-4147-A177-3AD203B41FA5}">
                      <a16:colId xmlns:a16="http://schemas.microsoft.com/office/drawing/2014/main" val="379437852"/>
                    </a:ext>
                  </a:extLst>
                </a:gridCol>
              </a:tblGrid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KZ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Апрель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340419"/>
                  </a:ext>
                </a:extLst>
              </a:tr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Разработка 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389898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Проведение 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957681"/>
                  </a:ext>
                </a:extLst>
              </a:tr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KZ" altLang="ru-K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6722"/>
                  </a:ext>
                </a:extLst>
              </a:tr>
            </a:tbl>
          </a:graphicData>
        </a:graphic>
      </p:graphicFrame>
      <p:sp>
        <p:nvSpPr>
          <p:cNvPr id="10" name="Rectangle 46">
            <a:extLst>
              <a:ext uri="{FF2B5EF4-FFF2-40B4-BE49-F238E27FC236}">
                <a16:creationId xmlns:a16="http://schemas.microsoft.com/office/drawing/2014/main" id="{BFF4F9BB-6BAE-4428-B6D1-2CBCC2462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614" y="3456024"/>
            <a:ext cx="2213068" cy="6634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E09B64ED-80C6-4176-9129-27CA3E182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589" y="4386271"/>
            <a:ext cx="1991231" cy="594131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2" name="Rectangle 52">
            <a:extLst>
              <a:ext uri="{FF2B5EF4-FFF2-40B4-BE49-F238E27FC236}">
                <a16:creationId xmlns:a16="http://schemas.microsoft.com/office/drawing/2014/main" id="{AA328FF2-CF43-4843-B919-1C19B01EC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311" y="5199014"/>
            <a:ext cx="1098665" cy="71598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3" name="Rectangle 53">
            <a:extLst>
              <a:ext uri="{FF2B5EF4-FFF2-40B4-BE49-F238E27FC236}">
                <a16:creationId xmlns:a16="http://schemas.microsoft.com/office/drawing/2014/main" id="{84A47781-BDCA-4F1B-8D24-3F7BE058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588" y="5203291"/>
            <a:ext cx="1098665" cy="66349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EAC5BC21-7C04-490A-BCB6-5C79CB22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820" y="5197911"/>
            <a:ext cx="1334597" cy="65921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125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85982-4A13-43D3-BD0C-4B735FCBE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494148-E528-4EE2-BD4E-045519ECB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DA7F7C9-FE3E-4562-9F6A-EF90D0C3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0786" y="49883"/>
            <a:ext cx="4844051" cy="1119433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Делегирование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9FB5988-C4D5-4101-8D6D-997BC9CC0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023319"/>
              </p:ext>
            </p:extLst>
          </p:nvPr>
        </p:nvGraphicFramePr>
        <p:xfrm>
          <a:off x="1711735" y="1219199"/>
          <a:ext cx="6310476" cy="506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024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9C17B2-034E-4BB9-BFA8-D3FE1B4B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3398E1-019B-4F9F-8090-F694F959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26758D-E1E9-41E1-B7CE-A49958BC8475}"/>
              </a:ext>
            </a:extLst>
          </p:cNvPr>
          <p:cNvSpPr/>
          <p:nvPr/>
        </p:nvSpPr>
        <p:spPr>
          <a:xfrm>
            <a:off x="1013791" y="1530625"/>
            <a:ext cx="7732644" cy="4174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None/>
            </a:pPr>
            <a:r>
              <a:rPr lang="ru-RU" altLang="ru-KZ" sz="3200" b="1" i="1" dirty="0" err="1">
                <a:solidFill>
                  <a:srgbClr val="002060"/>
                </a:solidFill>
              </a:rPr>
              <a:t>Сетизация</a:t>
            </a:r>
            <a:r>
              <a:rPr lang="ru-RU" altLang="ru-KZ" sz="3200" dirty="0">
                <a:solidFill>
                  <a:schemeClr val="tx1"/>
                </a:solidFill>
              </a:rPr>
              <a:t> </a:t>
            </a:r>
            <a:r>
              <a:rPr lang="ru-RU" altLang="ru-KZ" sz="3200" b="1" dirty="0">
                <a:solidFill>
                  <a:schemeClr val="tx1"/>
                </a:solidFill>
              </a:rPr>
              <a:t>–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KZ" sz="3200" b="1" dirty="0">
                <a:solidFill>
                  <a:schemeClr val="tx1"/>
                </a:solidFill>
              </a:rPr>
              <a:t>это метод стратегического менеджмента, заключающийся в формировании сети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KZ" sz="3200" b="1" dirty="0">
                <a:solidFill>
                  <a:schemeClr val="tx1"/>
                </a:solidFill>
              </a:rPr>
              <a:t>с ее узлами  связями для достижения целей соответствия  с потребностями и ожиданиями партнеров и деловой конъюнктуры.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ru-RU" altLang="ru-KZ" sz="3200" b="1" dirty="0">
                <a:solidFill>
                  <a:schemeClr val="tx1"/>
                </a:solidFill>
              </a:rPr>
              <a:t>                                      </a:t>
            </a:r>
            <a:r>
              <a:rPr lang="ru-RU" altLang="ru-KZ" sz="3200" b="1" dirty="0" err="1">
                <a:solidFill>
                  <a:schemeClr val="tx1"/>
                </a:solidFill>
              </a:rPr>
              <a:t>Р.Патюрель</a:t>
            </a:r>
            <a:endParaRPr lang="ru-K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2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CA1FC-CD59-461F-A5D6-1FEB4EE55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9FF2F6-06D7-4B4C-BE35-3C9122CC1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CE28E39-6DD1-4A9A-9DAD-83376F5E0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4992" y="153186"/>
            <a:ext cx="3571433" cy="1110006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Поддержка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17CCC51-1682-41E4-9683-46C2E5F1F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71" y="1526183"/>
            <a:ext cx="688312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ru-RU" altLang="ru-KZ" sz="3600" b="1" dirty="0"/>
              <a:t>Консультации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ru-RU" altLang="ru-KZ" sz="3600" b="1" dirty="0"/>
              <a:t>Методическая рассылка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ru-RU" altLang="ru-KZ" sz="3600" b="1" dirty="0"/>
              <a:t>Семинары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ru-RU" altLang="ru-KZ" sz="3600" b="1" dirty="0"/>
              <a:t>Круглые столы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ru-RU" altLang="ru-KZ" sz="3600" b="1" dirty="0"/>
              <a:t>Совместные проекты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ru-RU" altLang="ru-KZ" sz="3600" b="1" dirty="0"/>
              <a:t>Обращения к органам власти</a:t>
            </a:r>
          </a:p>
        </p:txBody>
      </p:sp>
    </p:spTree>
    <p:extLst>
      <p:ext uri="{BB962C8B-B14F-4D97-AF65-F5344CB8AC3E}">
        <p14:creationId xmlns:p14="http://schemas.microsoft.com/office/powerpoint/2010/main" val="356840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A3984C-79FD-42ED-95FF-B7A9848D5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DC7BB-39A5-47D2-A30F-B9207133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97EBA81-4226-46EA-987B-8949A847E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1492" y="153185"/>
            <a:ext cx="3137800" cy="1128860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Поощрение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4D2A98-0E44-456D-A847-4144E36EA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6" y="1026317"/>
            <a:ext cx="7646361" cy="515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49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DFCBA7-0592-498F-8457-9365E99C9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277712-064E-4856-AF5A-2783B349C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802BD9B-C8AB-43B9-B445-723BF41BF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9950" y="181859"/>
            <a:ext cx="5494501" cy="855482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Принятие решений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E9719-3ABB-48D5-BD30-9D7AE1ED3B16}"/>
              </a:ext>
            </a:extLst>
          </p:cNvPr>
          <p:cNvSpPr txBox="1">
            <a:spLocks noChangeArrowheads="1"/>
          </p:cNvSpPr>
          <p:nvPr/>
        </p:nvSpPr>
        <p:spPr>
          <a:xfrm>
            <a:off x="794274" y="1448345"/>
            <a:ext cx="8280400" cy="504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KZ" sz="3600" b="1" dirty="0">
                <a:solidFill>
                  <a:srgbClr val="000099"/>
                </a:solidFill>
              </a:rPr>
              <a:t>ЧТО – КОГДА - КАК - КТО?</a:t>
            </a:r>
          </a:p>
          <a:p>
            <a:r>
              <a:rPr lang="ru-RU" altLang="ru-KZ" sz="3200" dirty="0"/>
              <a:t>Обсуждение целей и задач</a:t>
            </a:r>
          </a:p>
          <a:p>
            <a:r>
              <a:rPr lang="ru-RU" altLang="ru-KZ" sz="3200" dirty="0"/>
              <a:t>Получение согласий</a:t>
            </a:r>
          </a:p>
          <a:p>
            <a:r>
              <a:rPr lang="ru-RU" altLang="ru-KZ" sz="3200" dirty="0"/>
              <a:t>Установление сроков</a:t>
            </a:r>
          </a:p>
          <a:p>
            <a:r>
              <a:rPr lang="ru-RU" altLang="ru-KZ" sz="3200" dirty="0"/>
              <a:t>Определение критериев результата</a:t>
            </a:r>
          </a:p>
          <a:p>
            <a:r>
              <a:rPr lang="ru-RU" altLang="ru-KZ" sz="3200" dirty="0"/>
              <a:t>Определение способов управления выполнения задач</a:t>
            </a:r>
          </a:p>
          <a:p>
            <a:r>
              <a:rPr lang="ru-RU" altLang="ru-KZ" sz="3200" dirty="0"/>
              <a:t>Выбор формы подведения итогов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KZ" dirty="0"/>
          </a:p>
        </p:txBody>
      </p:sp>
    </p:spTree>
    <p:extLst>
      <p:ext uri="{BB962C8B-B14F-4D97-AF65-F5344CB8AC3E}">
        <p14:creationId xmlns:p14="http://schemas.microsoft.com/office/powerpoint/2010/main" val="2510007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0254B8-F0C5-414A-941E-F95F7C48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81CC1-F3B3-4D2D-B6D9-23D3CFCC9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9BF33FB-EE4C-4B97-A69B-2E0CDDC18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7650" y="223520"/>
            <a:ext cx="8740775" cy="1143000"/>
          </a:xfrm>
        </p:spPr>
        <p:txBody>
          <a:bodyPr/>
          <a:lstStyle/>
          <a:p>
            <a:pPr algn="ctr"/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Стратегические шаги: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90B41A9-1B53-48D8-8EC7-565012B35586}"/>
              </a:ext>
            </a:extLst>
          </p:cNvPr>
          <p:cNvSpPr txBox="1">
            <a:spLocks noChangeArrowheads="1"/>
          </p:cNvSpPr>
          <p:nvPr/>
        </p:nvSpPr>
        <p:spPr>
          <a:xfrm>
            <a:off x="889457" y="1725207"/>
            <a:ext cx="7057339" cy="4270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ru-RU" altLang="ru-KZ" dirty="0"/>
              <a:t>Понимание задач сетевой организации</a:t>
            </a:r>
          </a:p>
          <a:p>
            <a:pPr marL="609600" indent="-609600">
              <a:buFontTx/>
              <a:buAutoNum type="arabicPeriod"/>
            </a:pPr>
            <a:r>
              <a:rPr lang="ru-RU" altLang="ru-KZ" dirty="0"/>
              <a:t>Формирование форм взаимодействия</a:t>
            </a:r>
          </a:p>
          <a:p>
            <a:pPr marL="609600" indent="-609600">
              <a:buFontTx/>
              <a:buAutoNum type="arabicPeriod"/>
            </a:pPr>
            <a:r>
              <a:rPr lang="ru-RU" altLang="ru-KZ" dirty="0"/>
              <a:t>Определение соотношения в сети:</a:t>
            </a:r>
          </a:p>
          <a:p>
            <a:pPr marL="609600" indent="-609600">
              <a:buFontTx/>
              <a:buNone/>
            </a:pPr>
            <a:r>
              <a:rPr lang="ru-RU" altLang="ru-KZ" dirty="0"/>
              <a:t>     - сетевые события</a:t>
            </a:r>
          </a:p>
          <a:p>
            <a:pPr marL="609600" indent="-609600">
              <a:buFontTx/>
              <a:buNone/>
            </a:pPr>
            <a:r>
              <a:rPr lang="ru-RU" altLang="ru-KZ" dirty="0"/>
              <a:t>     - сетевые программы</a:t>
            </a:r>
          </a:p>
          <a:p>
            <a:pPr marL="609600" indent="-609600">
              <a:buFontTx/>
              <a:buNone/>
            </a:pPr>
            <a:r>
              <a:rPr lang="ru-RU" altLang="ru-KZ" dirty="0"/>
              <a:t>     - сетевые проекты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KZ" dirty="0"/>
              <a:t>4.      Определение этапов развития сети: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KZ" dirty="0"/>
              <a:t>5.      Определение критериев динамики развития сети.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KZ" dirty="0"/>
              <a:t>6.      Распределение своего участия в стратегии сетевого взаимодействия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KZ" dirty="0"/>
              <a:t>7.      Обозначение ожидаемого результата    </a:t>
            </a:r>
          </a:p>
          <a:p>
            <a:pPr marL="609600" indent="-609600">
              <a:buFontTx/>
              <a:buNone/>
            </a:pPr>
            <a:endParaRPr lang="ru-RU" altLang="ru-KZ" dirty="0"/>
          </a:p>
          <a:p>
            <a:pPr marL="609600" indent="-609600">
              <a:buFontTx/>
              <a:buNone/>
            </a:pPr>
            <a:endParaRPr lang="ru-RU" altLang="ru-KZ" dirty="0"/>
          </a:p>
        </p:txBody>
      </p:sp>
    </p:spTree>
    <p:extLst>
      <p:ext uri="{BB962C8B-B14F-4D97-AF65-F5344CB8AC3E}">
        <p14:creationId xmlns:p14="http://schemas.microsoft.com/office/powerpoint/2010/main" val="124824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B4BEE1-7877-4CCB-88AD-3268D2B86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183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E92C5E-5A2B-4D10-AF3F-F3D4E023F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98" y="3438425"/>
            <a:ext cx="3849543" cy="1720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663608-6E8B-47CE-88E0-44530DE55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B47B78-332D-4E39-8B8F-F4256E265D9F}"/>
              </a:ext>
            </a:extLst>
          </p:cNvPr>
          <p:cNvSpPr/>
          <p:nvPr/>
        </p:nvSpPr>
        <p:spPr>
          <a:xfrm>
            <a:off x="3266097" y="741916"/>
            <a:ext cx="6452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002060"/>
                </a:solidFill>
              </a:rPr>
              <a:t>СЕТЕВЫЕ ПРОЕКТЫ</a:t>
            </a:r>
            <a:endParaRPr lang="ru-KZ" sz="54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F03BDF-D94C-4473-AA85-2F47489B42FF}"/>
              </a:ext>
            </a:extLst>
          </p:cNvPr>
          <p:cNvSpPr/>
          <p:nvPr/>
        </p:nvSpPr>
        <p:spPr>
          <a:xfrm>
            <a:off x="396566" y="1951671"/>
            <a:ext cx="8276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Делай со мной!</a:t>
            </a:r>
          </a:p>
          <a:p>
            <a:pPr algn="r"/>
            <a:r>
              <a:rPr lang="ru-RU" dirty="0"/>
              <a:t>Мы ничему не учимся у того, кто говорит: «Делай, как я». Единственными нашими учителями являются те, кто говорят: «Делай со мной».</a:t>
            </a:r>
          </a:p>
          <a:p>
            <a:pPr algn="r"/>
            <a:r>
              <a:rPr lang="ru-RU" dirty="0"/>
              <a:t>Жиль </a:t>
            </a:r>
            <a:r>
              <a:rPr lang="ru-RU" dirty="0" err="1"/>
              <a:t>Делёз</a:t>
            </a:r>
            <a:endParaRPr lang="ru-RU" b="0" i="0" dirty="0"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10CE26-2C0B-4306-9FD4-384A505AE4D2}"/>
              </a:ext>
            </a:extLst>
          </p:cNvPr>
          <p:cNvSpPr/>
          <p:nvPr/>
        </p:nvSpPr>
        <p:spPr>
          <a:xfrm>
            <a:off x="498561" y="3395993"/>
            <a:ext cx="5535071" cy="2720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Сетевой проект -</a:t>
            </a:r>
          </a:p>
          <a:p>
            <a:r>
              <a:rPr lang="ru-RU" sz="2400" dirty="0"/>
              <a:t>форма организации проектной деятельности, предполагающая удалённое взаимодействие учителей и учащихся, объединённых общей темой, целью, формами работы и методами исследования. </a:t>
            </a:r>
            <a:endParaRPr lang="ru-RU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113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4C11F8-062B-42E9-86BF-1C228D87B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0FA0FE-3E77-4C26-BC91-5CFDCDB83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7033B9-7DD0-4831-965C-0CDE57EAAD08}"/>
              </a:ext>
            </a:extLst>
          </p:cNvPr>
          <p:cNvSpPr/>
          <p:nvPr/>
        </p:nvSpPr>
        <p:spPr>
          <a:xfrm>
            <a:off x="622171" y="1129537"/>
            <a:ext cx="930425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Требования, которыми должен обладать сетевой проект: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55555"/>
                </a:solidFill>
              </a:rPr>
              <a:t>Обсуждение решения проблем в реальных условиях;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55555"/>
                </a:solidFill>
              </a:rPr>
              <a:t>работа, в основном, проводится в Сети, она осмысленна и активна;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55555"/>
                </a:solidFill>
              </a:rPr>
              <a:t>организация взаимодействия участников полностью отвечает требованиям эффективной самостоятельной не только индивидуальной, но и групповой работы;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55555"/>
                </a:solidFill>
              </a:rPr>
              <a:t>основным видом деятельности является работа с информацией на разных носителях, в том числе содержащейся в информационных ресурсах Интернета.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55555"/>
                </a:solidFill>
              </a:rPr>
              <a:t>возможность сосредоточиться на отдельных проблемах, рассмотреть их с разных точек зрения позволяет добиться глубины размышлений и аргументированных выводов;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55555"/>
                </a:solidFill>
              </a:rPr>
              <a:t>систематическая практика в совместной деятельности формирует самостоятельность и ответственность за собственную работу и работу всей группы;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55555"/>
                </a:solidFill>
              </a:rPr>
              <a:t>формирование навыка выполнения разных социальных ролей (лидера или исполнителя, организатора совместной деятельности, генератора идей и т.д.).</a:t>
            </a:r>
          </a:p>
          <a:p>
            <a:r>
              <a:rPr lang="ru-RU" sz="2000" dirty="0">
                <a:solidFill>
                  <a:srgbClr val="555555"/>
                </a:solidFill>
              </a:rPr>
              <a:t>Обмен опытом, мнениями, данными, информацией, методами решения проблемы, результатами собственных и совместных разработок в процессе работы над сетевым проектом.</a:t>
            </a:r>
            <a:endParaRPr lang="ru-RU" sz="2000" b="0" i="0" dirty="0">
              <a:solidFill>
                <a:srgbClr val="55555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0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A44A5-6613-4A9F-8F3B-B97405B86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465373-5D87-4301-9709-A7ED241B7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2F0238-322C-48F6-8998-5EC20E3659C9}"/>
              </a:ext>
            </a:extLst>
          </p:cNvPr>
          <p:cNvSpPr/>
          <p:nvPr/>
        </p:nvSpPr>
        <p:spPr>
          <a:xfrm>
            <a:off x="490404" y="1001546"/>
            <a:ext cx="974710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Особенности сетевых проектов</a:t>
            </a:r>
          </a:p>
          <a:p>
            <a:r>
              <a:rPr lang="ru-RU" sz="1600" dirty="0">
                <a:solidFill>
                  <a:srgbClr val="555555"/>
                </a:solidFill>
              </a:rPr>
              <a:t>Ø Наличие проблемы, требующей регионального, межрегионального или международного взаимодействия;</a:t>
            </a:r>
          </a:p>
          <a:p>
            <a:r>
              <a:rPr lang="ru-RU" sz="1600" dirty="0">
                <a:solidFill>
                  <a:srgbClr val="555555"/>
                </a:solidFill>
              </a:rPr>
              <a:t>Ø Проект «живет» в сети и создается средствами сети;</a:t>
            </a:r>
          </a:p>
          <a:p>
            <a:r>
              <a:rPr lang="ru-RU" sz="1600" dirty="0">
                <a:solidFill>
                  <a:srgbClr val="555555"/>
                </a:solidFill>
              </a:rPr>
              <a:t>Ø Каждый участник оставляет «следы» и вносит свой вклад;</a:t>
            </a:r>
          </a:p>
          <a:p>
            <a:r>
              <a:rPr lang="ru-RU" sz="1600" dirty="0">
                <a:solidFill>
                  <a:srgbClr val="555555"/>
                </a:solidFill>
              </a:rPr>
              <a:t>Ø Командная форма работы;</a:t>
            </a:r>
          </a:p>
          <a:p>
            <a:r>
              <a:rPr lang="ru-RU" sz="1600" dirty="0">
                <a:solidFill>
                  <a:srgbClr val="555555"/>
                </a:solidFill>
              </a:rPr>
              <a:t>Ø Разновозрастные УЧАСТНИКИ;</a:t>
            </a:r>
          </a:p>
          <a:p>
            <a:r>
              <a:rPr lang="ru-RU" sz="1600" dirty="0">
                <a:solidFill>
                  <a:srgbClr val="555555"/>
                </a:solidFill>
              </a:rPr>
              <a:t>Ø Составляющие проекта:</a:t>
            </a:r>
          </a:p>
          <a:p>
            <a:pPr>
              <a:buFont typeface="+mj-lt"/>
              <a:buAutoNum type="arabicPeriod"/>
            </a:pPr>
            <a:r>
              <a:rPr lang="ru-RU" sz="1600" b="1" i="1" dirty="0">
                <a:solidFill>
                  <a:srgbClr val="555555"/>
                </a:solidFill>
              </a:rPr>
              <a:t>Условия</a:t>
            </a:r>
            <a:r>
              <a:rPr lang="ru-RU" sz="1600" dirty="0">
                <a:solidFill>
                  <a:srgbClr val="555555"/>
                </a:solidFill>
              </a:rPr>
              <a:t> участия;</a:t>
            </a:r>
          </a:p>
          <a:p>
            <a:pPr>
              <a:buFont typeface="+mj-lt"/>
              <a:buAutoNum type="arabicPeriod"/>
            </a:pPr>
            <a:r>
              <a:rPr lang="ru-RU" sz="1600" b="1" i="1" dirty="0">
                <a:solidFill>
                  <a:srgbClr val="555555"/>
                </a:solidFill>
              </a:rPr>
              <a:t>Цели</a:t>
            </a:r>
            <a:r>
              <a:rPr lang="ru-RU" sz="1600" dirty="0">
                <a:solidFill>
                  <a:srgbClr val="555555"/>
                </a:solidFill>
              </a:rPr>
              <a:t> и </a:t>
            </a:r>
            <a:r>
              <a:rPr lang="ru-RU" sz="1600" b="1" i="1" dirty="0">
                <a:solidFill>
                  <a:srgbClr val="555555"/>
                </a:solidFill>
              </a:rPr>
              <a:t>задачи</a:t>
            </a:r>
            <a:r>
              <a:rPr lang="ru-RU" sz="1600" dirty="0">
                <a:solidFill>
                  <a:srgbClr val="555555"/>
                </a:solidFill>
              </a:rPr>
              <a:t> проекта;</a:t>
            </a:r>
          </a:p>
          <a:p>
            <a:pPr>
              <a:buFont typeface="+mj-lt"/>
              <a:buAutoNum type="arabicPeriod"/>
            </a:pPr>
            <a:r>
              <a:rPr lang="ru-RU" sz="1600" b="1" i="1" dirty="0">
                <a:solidFill>
                  <a:srgbClr val="555555"/>
                </a:solidFill>
              </a:rPr>
              <a:t>Этапы</a:t>
            </a:r>
            <a:r>
              <a:rPr lang="ru-RU" sz="1600" dirty="0">
                <a:solidFill>
                  <a:srgbClr val="555555"/>
                </a:solidFill>
              </a:rPr>
              <a:t> проведения и </a:t>
            </a:r>
            <a:r>
              <a:rPr lang="ru-RU" sz="1600" b="1" i="1" dirty="0">
                <a:solidFill>
                  <a:srgbClr val="555555"/>
                </a:solidFill>
              </a:rPr>
              <a:t>сроки</a:t>
            </a:r>
            <a:r>
              <a:rPr lang="ru-RU" sz="1600" dirty="0">
                <a:solidFill>
                  <a:srgbClr val="555555"/>
                </a:solidFill>
              </a:rPr>
              <a:t> ;</a:t>
            </a:r>
          </a:p>
          <a:p>
            <a:pPr>
              <a:buFont typeface="+mj-lt"/>
              <a:buAutoNum type="arabicPeriod"/>
            </a:pPr>
            <a:r>
              <a:rPr lang="ru-RU" sz="1600" b="1" i="1" dirty="0">
                <a:solidFill>
                  <a:srgbClr val="555555"/>
                </a:solidFill>
              </a:rPr>
              <a:t>Деятельность</a:t>
            </a:r>
            <a:r>
              <a:rPr lang="ru-RU" sz="1600" dirty="0">
                <a:solidFill>
                  <a:srgbClr val="555555"/>
                </a:solidFill>
              </a:rPr>
              <a:t> участников проекта;</a:t>
            </a:r>
          </a:p>
          <a:p>
            <a:pPr>
              <a:buFont typeface="+mj-lt"/>
              <a:buAutoNum type="arabicPeriod"/>
            </a:pPr>
            <a:r>
              <a:rPr lang="ru-RU" sz="1600" b="1" i="1" dirty="0">
                <a:solidFill>
                  <a:srgbClr val="555555"/>
                </a:solidFill>
              </a:rPr>
              <a:t>Взаимодействие</a:t>
            </a:r>
            <a:r>
              <a:rPr lang="ru-RU" sz="1600" dirty="0">
                <a:solidFill>
                  <a:srgbClr val="555555"/>
                </a:solidFill>
              </a:rPr>
              <a:t> организаторов с участниками и участников Между собой;</a:t>
            </a:r>
          </a:p>
          <a:p>
            <a:pPr>
              <a:buFont typeface="+mj-lt"/>
              <a:buAutoNum type="arabicPeriod"/>
            </a:pPr>
            <a:r>
              <a:rPr lang="ru-RU" sz="1600" b="1" i="1" dirty="0">
                <a:solidFill>
                  <a:srgbClr val="555555"/>
                </a:solidFill>
              </a:rPr>
              <a:t>Критерии оценивания</a:t>
            </a:r>
            <a:r>
              <a:rPr lang="ru-RU" sz="1600" dirty="0">
                <a:solidFill>
                  <a:srgbClr val="555555"/>
                </a:solidFill>
              </a:rPr>
              <a:t> работ;</a:t>
            </a:r>
          </a:p>
          <a:p>
            <a:pPr>
              <a:buFont typeface="+mj-lt"/>
              <a:buAutoNum type="arabicPeriod"/>
            </a:pPr>
            <a:r>
              <a:rPr lang="ru-RU" sz="1600" b="1" i="1" dirty="0">
                <a:solidFill>
                  <a:srgbClr val="555555"/>
                </a:solidFill>
              </a:rPr>
              <a:t>Результаты проекта</a:t>
            </a:r>
            <a:r>
              <a:rPr lang="ru-RU" sz="1600" dirty="0">
                <a:solidFill>
                  <a:srgbClr val="555555"/>
                </a:solidFill>
              </a:rPr>
              <a:t> ;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555555"/>
                </a:solidFill>
              </a:rPr>
              <a:t>наличие координаторов,% экспертов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555555"/>
                </a:solidFill>
              </a:rPr>
              <a:t>объявление наград и призов.</a:t>
            </a:r>
          </a:p>
          <a:p>
            <a:endParaRPr lang="ru-RU" sz="1600" dirty="0">
              <a:solidFill>
                <a:srgbClr val="555555"/>
              </a:solidFill>
            </a:endParaRPr>
          </a:p>
          <a:p>
            <a:r>
              <a:rPr lang="ru-RU" sz="1600" dirty="0">
                <a:solidFill>
                  <a:srgbClr val="555555"/>
                </a:solidFill>
              </a:rPr>
              <a:t>Ø Базовая ИКТ-грамотность, владение техническими средствами;</a:t>
            </a:r>
          </a:p>
          <a:p>
            <a:r>
              <a:rPr lang="ru-RU" sz="1600" dirty="0">
                <a:solidFill>
                  <a:srgbClr val="555555"/>
                </a:solidFill>
              </a:rPr>
              <a:t>Ø Сетевая Дисциплина;</a:t>
            </a:r>
          </a:p>
          <a:p>
            <a:r>
              <a:rPr lang="ru-RU" sz="1600" dirty="0">
                <a:solidFill>
                  <a:srgbClr val="555555"/>
                </a:solidFill>
              </a:rPr>
              <a:t>Ø Реализация за счет урочной и внеурочной деятельности, через факультативы, </a:t>
            </a:r>
          </a:p>
          <a:p>
            <a:r>
              <a:rPr lang="ru-RU" sz="1600" dirty="0">
                <a:solidFill>
                  <a:srgbClr val="555555"/>
                </a:solidFill>
              </a:rPr>
              <a:t>творческие объединения и кружки.</a:t>
            </a:r>
            <a:endParaRPr lang="ru-RU" sz="1600" b="0" i="0" dirty="0">
              <a:solidFill>
                <a:srgbClr val="55555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6311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116AF-7954-4A1C-8757-75904951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6F10D-778E-4523-8829-19F36293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6B69BD-E819-4EDE-AC58-52C6A5DB56FA}"/>
              </a:ext>
            </a:extLst>
          </p:cNvPr>
          <p:cNvSpPr/>
          <p:nvPr/>
        </p:nvSpPr>
        <p:spPr>
          <a:xfrm>
            <a:off x="4832202" y="609600"/>
            <a:ext cx="44845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Особенности сетевых средств</a:t>
            </a:r>
            <a:br>
              <a:rPr lang="ru-RU" dirty="0">
                <a:solidFill>
                  <a:srgbClr val="555555"/>
                </a:solidFill>
              </a:rPr>
            </a:br>
            <a:endParaRPr lang="ru-RU" dirty="0">
              <a:solidFill>
                <a:srgbClr val="55555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Свободный доступ на безвозмездной основе;</a:t>
            </a:r>
            <a:br>
              <a:rPr lang="ru-RU" sz="2000" dirty="0"/>
            </a:b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возможность создания, размещения, хранения, распространения ресурсов различного типа (презентации, документы, слайд-шоу, видео и пр.) на предлагаемой платформе без использования специализированного программного обеспечения;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возможность совместного использования (создание, редактирование, обсуждение и пр.) ресурсов несколькими пользователями.</a:t>
            </a:r>
            <a:endParaRPr lang="ru-RU" sz="2000" i="0" dirty="0">
              <a:effectLst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D6A73F-987C-4D86-87BA-A59A02D60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0" y="2055775"/>
            <a:ext cx="4429903" cy="33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4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116AF-7954-4A1C-8757-75904951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6F10D-778E-4523-8829-19F36293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DC5427-2AB4-4E2A-9ACA-C1FB6CA71E1D}"/>
              </a:ext>
            </a:extLst>
          </p:cNvPr>
          <p:cNvSpPr/>
          <p:nvPr/>
        </p:nvSpPr>
        <p:spPr>
          <a:xfrm>
            <a:off x="660643" y="1356815"/>
            <a:ext cx="9878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Средства организации совместной деятельности 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(сетевой деятельности)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электронная почта,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списки рассылок,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электронные доски объявлений,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дискуссионные группы,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средства поиска информации в Интернете,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средства общения в реальном и отложенном времени,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аудио- и видеоконференции,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социальные сетевые сервисы или сервисы </a:t>
            </a:r>
            <a:r>
              <a:rPr lang="ru-RU" sz="2800" dirty="0" err="1"/>
              <a:t>Web</a:t>
            </a:r>
            <a:r>
              <a:rPr lang="ru-RU" sz="2800" dirty="0"/>
              <a:t> 2.0.</a:t>
            </a:r>
            <a:endParaRPr lang="ru-RU" sz="28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4201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20E3BC-B0E4-458A-9CD3-F4CC9DF35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0" y="148143"/>
            <a:ext cx="10024211" cy="62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5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4761D-64D7-431C-8CEB-5854E56D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28AAA9-4EA2-4D2E-BEC1-D10997CD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F51379-D198-4D0E-824C-C30E86F4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B9590D-DE34-449C-A713-B2963162C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C4EF2FD-59BE-4C5F-BB86-CB4E01BE00FA}"/>
              </a:ext>
            </a:extLst>
          </p:cNvPr>
          <p:cNvSpPr txBox="1">
            <a:spLocks noChangeArrowheads="1"/>
          </p:cNvSpPr>
          <p:nvPr/>
        </p:nvSpPr>
        <p:spPr>
          <a:xfrm>
            <a:off x="782916" y="1708462"/>
            <a:ext cx="6939787" cy="69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KZ" sz="4000" b="1" i="1" dirty="0">
                <a:solidFill>
                  <a:srgbClr val="002060"/>
                </a:solidFill>
                <a:latin typeface="+mn-lt"/>
              </a:rPr>
              <a:t>Сетевая организация (СО)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BF7933D-4C92-4809-9120-56E8FB2848CD}"/>
              </a:ext>
            </a:extLst>
          </p:cNvPr>
          <p:cNvSpPr txBox="1">
            <a:spLocks noChangeArrowheads="1"/>
          </p:cNvSpPr>
          <p:nvPr/>
        </p:nvSpPr>
        <p:spPr>
          <a:xfrm>
            <a:off x="1243565" y="2930526"/>
            <a:ext cx="8844652" cy="2416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KZ" sz="3600" dirty="0"/>
              <a:t>СО – объединение независимых организаций, действующих скоординировано на продолжительной основе по достижению согласованных целей и имеющих общих ресурс</a:t>
            </a:r>
          </a:p>
        </p:txBody>
      </p:sp>
    </p:spTree>
    <p:extLst>
      <p:ext uri="{BB962C8B-B14F-4D97-AF65-F5344CB8AC3E}">
        <p14:creationId xmlns:p14="http://schemas.microsoft.com/office/powerpoint/2010/main" val="281695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116AF-7954-4A1C-8757-75904951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6F10D-778E-4523-8829-19F36293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A43534-B416-4A97-BA67-0CFC46920AD0}"/>
              </a:ext>
            </a:extLst>
          </p:cNvPr>
          <p:cNvSpPr/>
          <p:nvPr/>
        </p:nvSpPr>
        <p:spPr>
          <a:xfrm>
            <a:off x="898687" y="1219200"/>
            <a:ext cx="89711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Площадки для реализации сетевых проектов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  <a:p>
            <a:r>
              <a:rPr lang="ru-RU" sz="2400" dirty="0"/>
              <a:t>Площадок для реализации сетевых проектов множество. </a:t>
            </a:r>
          </a:p>
          <a:p>
            <a:r>
              <a:rPr lang="ru-RU" sz="2400" dirty="0"/>
              <a:t>У каждой свои возможности, правила, достоинства, сложности, особенности.</a:t>
            </a:r>
            <a:br>
              <a:rPr lang="ru-RU" sz="2400" dirty="0"/>
            </a:br>
            <a:r>
              <a:rPr lang="ru-RU" sz="2400" u="sng" dirty="0">
                <a:hlinkClick r:id="rId4"/>
              </a:rPr>
              <a:t>https://globallab.org/ru/</a:t>
            </a:r>
            <a:endParaRPr lang="ru-RU" sz="2400" u="sng" dirty="0"/>
          </a:p>
          <a:p>
            <a:endParaRPr lang="ru-RU" sz="2400" dirty="0"/>
          </a:p>
          <a:p>
            <a:r>
              <a:rPr lang="ru-RU" sz="2400" u="sng" dirty="0">
                <a:hlinkClick r:id="rId5"/>
              </a:rPr>
              <a:t>http://letopisi.ru</a:t>
            </a:r>
            <a:br>
              <a:rPr lang="ru-RU" sz="2400" dirty="0"/>
            </a:br>
            <a:endParaRPr lang="ru-RU" sz="2400" dirty="0"/>
          </a:p>
          <a:p>
            <a:r>
              <a:rPr lang="ru-RU" sz="2400" u="sng" dirty="0">
                <a:hlinkClick r:id="rId6"/>
              </a:rPr>
              <a:t>http://www.kitendo.ru/events/chameleon/</a:t>
            </a:r>
            <a:br>
              <a:rPr lang="ru-RU" sz="2400" dirty="0"/>
            </a:br>
            <a:endParaRPr lang="ru-RU" sz="2400" dirty="0"/>
          </a:p>
          <a:p>
            <a:r>
              <a:rPr lang="ru-RU" sz="2400" u="sng" dirty="0">
                <a:hlinkClick r:id="rId7"/>
              </a:rPr>
              <a:t>http://resource.iro.yar.ru</a:t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/>
              <a:t>и т.д.</a:t>
            </a:r>
            <a:endParaRPr lang="ru-RU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8872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116AF-7954-4A1C-8757-75904951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6F10D-778E-4523-8829-19F36293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DF8612-A221-4207-AC4F-AD0BBC96CE03}"/>
              </a:ext>
            </a:extLst>
          </p:cNvPr>
          <p:cNvSpPr/>
          <p:nvPr/>
        </p:nvSpPr>
        <p:spPr>
          <a:xfrm>
            <a:off x="3102187" y="609600"/>
            <a:ext cx="6569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Классификация сетевых проектов</a:t>
            </a:r>
          </a:p>
          <a:p>
            <a:br>
              <a:rPr lang="ru-RU" dirty="0"/>
            </a:b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/>
              <a:t>Сетевой учебный проект.</a:t>
            </a:r>
            <a:r>
              <a:rPr lang="ru-RU" dirty="0"/>
              <a:t> Ориентация на изучение законченной учебной темы, раздела стандартного учебного курса или нескольких курсов. Предметный или межпредметный. Урочный или внеурочный.</a:t>
            </a:r>
            <a:endParaRPr lang="ru-RU" b="0" i="0" dirty="0"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ED314B-3975-4475-9802-71F82084E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8" y="2994304"/>
            <a:ext cx="4995997" cy="28203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03DE37-F2FC-4E1C-9231-8F0E6C6B7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17" y="4092175"/>
            <a:ext cx="3627670" cy="20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7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116AF-7954-4A1C-8757-75904951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6F10D-778E-4523-8829-19F36293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6E889F-92FE-4060-9193-8A09D64F9334}"/>
              </a:ext>
            </a:extLst>
          </p:cNvPr>
          <p:cNvSpPr/>
          <p:nvPr/>
        </p:nvSpPr>
        <p:spPr>
          <a:xfrm>
            <a:off x="926969" y="17070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2. Сетевой социальный проект.</a:t>
            </a:r>
            <a:r>
              <a:rPr lang="ru-RU" dirty="0"/>
              <a:t> Содействие приобретению навыков общественной активности. Реализуется внеурочно.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89FCE5-35B6-4B0A-B691-A906FB86A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74591"/>
            <a:ext cx="3596071" cy="20300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12B144-00B7-4FBF-88F7-A2A0665BA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6" y="3350634"/>
            <a:ext cx="5835907" cy="2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88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116AF-7954-4A1C-8757-75904951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6F10D-778E-4523-8829-19F36293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242A5-FB78-47F3-8B86-807E113AB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72" y="1372295"/>
            <a:ext cx="8616100" cy="5109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Сервисы для разработки материалов сетевого проекта</a:t>
            </a:r>
            <a:endParaRPr kumimoji="0" lang="ru-KZ" altLang="ru-KZ" b="1" i="1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Анкетер: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4"/>
              </a:rPr>
              <a:t>http://www.anketer.ru</a:t>
            </a:r>
            <a:endParaRPr kumimoji="0" lang="ru-KZ" altLang="ru-KZ" sz="16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altLang="ru-KZ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Г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угл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5"/>
              </a:rPr>
              <a:t>сайт адрес http://www.google.ru</a:t>
            </a:r>
            <a:endParaRPr kumimoji="0" lang="ru-KZ" altLang="ru-KZ" sz="16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Глог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6"/>
              </a:rPr>
              <a:t>http://www.glogster.com</a:t>
            </a:r>
            <a:endParaRPr kumimoji="0" lang="ru-KZ" altLang="ru-KZ" sz="16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Лайноит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7"/>
              </a:rPr>
              <a:t>http://www.linoit.com</a:t>
            </a:r>
            <a:endParaRPr kumimoji="0" lang="ru-KZ" altLang="ru-KZ" sz="16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Карты Ментальные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8"/>
              </a:rPr>
              <a:t>http://www.bubbl.us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9"/>
              </a:rPr>
              <a:t> 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,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0"/>
              </a:rPr>
              <a:t>http://www.mindmeister.com</a:t>
            </a:r>
            <a:endParaRPr kumimoji="0" lang="ru-KZ" altLang="ru-KZ" sz="16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Времени ленты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1"/>
              </a:rPr>
              <a:t>http://www.dipity.com 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,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2"/>
              </a:rPr>
              <a:t>http://www.timerime.com 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,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3"/>
              </a:rPr>
              <a:t>http://www.timetoast.com</a:t>
            </a:r>
            <a:endParaRPr kumimoji="0" lang="ru-KZ" altLang="ru-KZ" sz="16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1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Для сервисы кроссвордов </a:t>
            </a:r>
            <a:endParaRPr kumimoji="0" lang="kk-KZ" altLang="ru-KZ" b="1" i="1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4"/>
              </a:rPr>
              <a:t>http://www.kubbu.com/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5"/>
              </a:rPr>
              <a:t>http://www.toolsforeducators.com/crossword/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6"/>
              </a:rPr>
              <a:t>http://cross.highcat.org/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7"/>
              </a:rPr>
              <a:t>http://www.armoredpenguin.com/crossword/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8"/>
              </a:rPr>
              <a:t>HTTP: / /puzzlecup.com/</a:t>
            </a:r>
            <a:r>
              <a:rPr kumimoji="0" lang="ru-KZ" altLang="ru-KZ" sz="1600" b="0" i="0" u="sng" strike="noStrike" cap="none" normalizeH="0" baseline="0" dirty="0" err="1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8"/>
              </a:rPr>
              <a:t>crossword-ru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8"/>
              </a:rPr>
              <a:t>/</a:t>
            </a:r>
            <a:endParaRPr kumimoji="0" lang="ru-KZ" altLang="ru-KZ" sz="1600" b="0" i="0" u="sng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1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Сервисы для </a:t>
            </a:r>
            <a:r>
              <a:rPr kumimoji="0" lang="ru-KZ" altLang="ru-KZ" b="1" i="1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флеш</a:t>
            </a:r>
            <a:r>
              <a:rPr kumimoji="0" lang="ru-KZ" altLang="ru-KZ" b="1" i="1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-карт </a:t>
            </a:r>
            <a:endParaRPr kumimoji="0" lang="kk-KZ" altLang="ru-KZ" b="1" i="1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19"/>
              </a:rPr>
              <a:t>http://www.quizlet.com/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20"/>
              </a:rPr>
              <a:t>http://www.flashcardfriends.com/</a:t>
            </a:r>
            <a:endParaRPr kumimoji="0" lang="ru-KZ" altLang="ru-KZ" sz="16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21"/>
              </a:rPr>
              <a:t>http://wordstash.com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,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22"/>
              </a:rPr>
              <a:t>www.ediscio.com/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,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23"/>
              </a:rPr>
              <a:t>www.funnelbrain.com/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,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24"/>
              </a:rPr>
              <a:t>www.cobocards.com/en/</a:t>
            </a:r>
            <a:endParaRPr kumimoji="0" lang="ru-KZ" altLang="ru-KZ" sz="16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1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Вики-газеты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</a:rPr>
              <a:t> 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solidFill>
                  <a:srgbClr val="1C6E98"/>
                </a:solidFill>
                <a:effectLst/>
                <a:latin typeface="+mn-lt"/>
                <a:hlinkClick r:id="rId25"/>
              </a:rPr>
              <a:t>www.wikiwall.ru</a:t>
            </a:r>
            <a:endParaRPr kumimoji="0" lang="ru-KZ" altLang="ru-KZ" sz="16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1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Приступая к созданию проекта, мы решаем, </a:t>
            </a:r>
            <a:endParaRPr kumimoji="0" lang="kk-KZ" altLang="ru-KZ" b="1" i="1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1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какую платформу выбрать для размещения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600" b="0" i="0" strike="noStrike" cap="none" normalizeH="0" baseline="0" dirty="0">
                <a:ln>
                  <a:noFill/>
                </a:ln>
                <a:effectLst/>
                <a:latin typeface="+mn-lt"/>
              </a:rPr>
              <a:t>Это может быть любая удобная платформа: блог, сайт, </a:t>
            </a:r>
            <a:r>
              <a:rPr kumimoji="0" lang="ru-KZ" altLang="ru-KZ" sz="1600" b="0" i="0" strike="noStrike" cap="none" normalizeH="0" baseline="0" dirty="0" err="1">
                <a:ln>
                  <a:noFill/>
                </a:ln>
                <a:effectLst/>
                <a:latin typeface="+mn-lt"/>
              </a:rPr>
              <a:t>глог</a:t>
            </a:r>
            <a:r>
              <a:rPr kumimoji="0" lang="ru-KZ" altLang="ru-KZ" sz="1600" b="0" i="0" strike="noStrike" cap="none" normalizeH="0" baseline="0" dirty="0">
                <a:ln>
                  <a:noFill/>
                </a:ln>
                <a:effectLst/>
                <a:latin typeface="+mn-lt"/>
              </a:rPr>
              <a:t>, </a:t>
            </a:r>
            <a:r>
              <a:rPr kumimoji="0" lang="ru-KZ" altLang="ru-KZ" sz="1600" b="0" i="0" strike="noStrike" cap="none" normalizeH="0" baseline="0" dirty="0" err="1">
                <a:ln>
                  <a:noFill/>
                </a:ln>
                <a:effectLst/>
                <a:latin typeface="+mn-lt"/>
              </a:rPr>
              <a:t>Мудл</a:t>
            </a:r>
            <a:r>
              <a:rPr kumimoji="0" lang="ru-KZ" altLang="ru-KZ" sz="1600" b="0" i="0" strike="noStrike" cap="none" normalizeH="0" baseline="0" dirty="0">
                <a:ln>
                  <a:noFill/>
                </a:ln>
                <a:effectLst/>
                <a:latin typeface="+mn-lt"/>
              </a:rPr>
              <a:t> или вики.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600" b="0" i="0" strike="noStrike" cap="none" normalizeH="0" baseline="0" dirty="0">
                <a:ln>
                  <a:noFill/>
                </a:ln>
                <a:effectLst/>
                <a:latin typeface="+mn-lt"/>
              </a:rPr>
              <a:t>В основном сетевые проекты размещают на вики-страницах.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600" b="0" i="0" strike="noStrike" cap="none" normalizeH="0" baseline="0" dirty="0">
                <a:ln>
                  <a:noFill/>
                </a:ln>
                <a:effectLst/>
                <a:latin typeface="+mn-lt"/>
              </a:rPr>
              <a:t>Вики (</a:t>
            </a:r>
            <a:r>
              <a:rPr kumimoji="0" lang="ru-KZ" altLang="ru-KZ" sz="1600" b="0" i="0" strike="noStrike" cap="none" normalizeH="0" baseline="0" dirty="0" err="1">
                <a:ln>
                  <a:noFill/>
                </a:ln>
                <a:effectLst/>
                <a:latin typeface="+mn-lt"/>
              </a:rPr>
              <a:t>Англ</a:t>
            </a:r>
            <a:r>
              <a:rPr kumimoji="0" lang="ru-KZ" altLang="ru-KZ" sz="1600" b="0" i="0" strike="noStrike" cap="none" normalizeH="0" baseline="0" dirty="0">
                <a:ln>
                  <a:noFill/>
                </a:ln>
                <a:effectLst/>
                <a:latin typeface="+mn-lt"/>
              </a:rPr>
              <a:t> вики.) - Это веб-сайт, структуру и содержимое которого по</a:t>
            </a:r>
            <a:r>
              <a:rPr kumimoji="0" lang="ru-KZ" altLang="ru-KZ" sz="1600" b="0" i="0" u="sng" strike="noStrike" cap="none" normalizeH="0" baseline="0" dirty="0">
                <a:ln>
                  <a:noFill/>
                </a:ln>
                <a:effectLst/>
                <a:latin typeface="+mn-lt"/>
              </a:rPr>
              <a:t>льзователи могут сами изменять с помощью инструментов, предоставляемых самим сайтом</a:t>
            </a:r>
          </a:p>
        </p:txBody>
      </p:sp>
      <p:pic>
        <p:nvPicPr>
          <p:cNvPr id="3074" name="Picture 2" descr="Сервисы для разработки материалов сетевого проекта.">
            <a:hlinkClick r:id="rId26"/>
            <a:extLst>
              <a:ext uri="{FF2B5EF4-FFF2-40B4-BE49-F238E27FC236}">
                <a16:creationId xmlns:a16="http://schemas.microsoft.com/office/drawing/2014/main" id="{D75FE5BE-8667-4D32-94A8-B41A2007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73198038"/>
            <a:ext cx="16383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8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116AF-7954-4A1C-8757-75904951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6F10D-778E-4523-8829-19F36293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AACCAD-9C93-4653-B027-4283127EFE70}"/>
              </a:ext>
            </a:extLst>
          </p:cNvPr>
          <p:cNvSpPr/>
          <p:nvPr/>
        </p:nvSpPr>
        <p:spPr>
          <a:xfrm>
            <a:off x="669303" y="1219200"/>
            <a:ext cx="76357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ОСОБЕННОСТИ </a:t>
            </a:r>
            <a:r>
              <a:rPr lang="ru-RU" b="1" i="1" dirty="0" err="1">
                <a:solidFill>
                  <a:srgbClr val="002060"/>
                </a:solidFill>
              </a:rPr>
              <a:t>Ви́ки</a:t>
            </a:r>
            <a:r>
              <a:rPr lang="ru-RU" b="1" i="1" dirty="0">
                <a:solidFill>
                  <a:srgbClr val="002060"/>
                </a:solidFill>
              </a:rPr>
              <a:t> (англ. </a:t>
            </a:r>
            <a:r>
              <a:rPr lang="ru-RU" b="1" i="1" dirty="0" err="1">
                <a:solidFill>
                  <a:srgbClr val="002060"/>
                </a:solidFill>
              </a:rPr>
              <a:t>wiki</a:t>
            </a:r>
            <a:r>
              <a:rPr lang="ru-RU" b="1" i="1" dirty="0">
                <a:solidFill>
                  <a:srgbClr val="002060"/>
                </a:solidFill>
              </a:rPr>
              <a:t>)</a:t>
            </a:r>
          </a:p>
          <a:p>
            <a:r>
              <a:rPr lang="ru-RU" dirty="0">
                <a:solidFill>
                  <a:srgbClr val="555555"/>
                </a:solidFill>
              </a:rPr>
              <a:t>1. Возможность многократно править текст посредством самой вики-среды, без применения особых приспособлений.</a:t>
            </a:r>
          </a:p>
          <a:p>
            <a:r>
              <a:rPr lang="ru-RU" dirty="0">
                <a:solidFill>
                  <a:srgbClr val="555555"/>
                </a:solidFill>
              </a:rPr>
              <a:t>2. Особый язык разметки - так называемая вики-разметка, которая позволяет легко и быстро размечать в тексте структурные элементы и гиперссылки; форматировать и оформлять отдельные элементы.</a:t>
            </a:r>
          </a:p>
          <a:p>
            <a:r>
              <a:rPr lang="ru-RU" dirty="0">
                <a:solidFill>
                  <a:srgbClr val="555555"/>
                </a:solidFill>
              </a:rPr>
              <a:t>3. Учёт изменений страниц и проявление изменений сразу после их внесения.</a:t>
            </a:r>
          </a:p>
          <a:p>
            <a:r>
              <a:rPr lang="ru-RU" dirty="0">
                <a:solidFill>
                  <a:srgbClr val="555555"/>
                </a:solidFill>
              </a:rPr>
              <a:t>5. Разделение содержимого на именованные страницы.</a:t>
            </a:r>
          </a:p>
          <a:p>
            <a:r>
              <a:rPr lang="ru-RU" dirty="0">
                <a:solidFill>
                  <a:srgbClr val="555555"/>
                </a:solidFill>
              </a:rPr>
              <a:t>6. </a:t>
            </a:r>
            <a:r>
              <a:rPr lang="ru-RU" dirty="0" err="1">
                <a:solidFill>
                  <a:srgbClr val="555555"/>
                </a:solidFill>
              </a:rPr>
              <a:t>Гипертекстовость</a:t>
            </a:r>
            <a:r>
              <a:rPr lang="ru-RU" dirty="0">
                <a:solidFill>
                  <a:srgbClr val="555555"/>
                </a:solidFill>
              </a:rPr>
              <a:t>: связь страниц и подразделов сайта через контекстные гиперссылки.</a:t>
            </a:r>
          </a:p>
          <a:p>
            <a:r>
              <a:rPr lang="ru-RU" dirty="0">
                <a:solidFill>
                  <a:srgbClr val="555555"/>
                </a:solidFill>
              </a:rPr>
              <a:t>7. Множество авторов. Некоторые вики могут править все посетители сайта.</a:t>
            </a:r>
          </a:p>
          <a:p>
            <a:r>
              <a:rPr lang="ru-RU" dirty="0">
                <a:solidFill>
                  <a:srgbClr val="555555"/>
                </a:solidFill>
              </a:rPr>
              <a:t>Размещать работать И проект на платформе деньги предложение </a:t>
            </a:r>
            <a:r>
              <a:rPr lang="ru-RU" u="sng" dirty="0">
                <a:solidFill>
                  <a:srgbClr val="1C6E98"/>
                </a:solidFill>
                <a:hlinkClick r:id="rId4"/>
              </a:rPr>
              <a:t>http://www.wikispaces.com/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</a:rPr>
              <a:t>Данный сервис выбран по причине больших возможностей (сравните сами): вставки видео, картинок, файлов, кодов, виджетов и многое другое, в чем вы убедитесь сами, когда приступите к созданию проекта и размещению ресурсов.</a:t>
            </a:r>
            <a:endParaRPr lang="ru-RU" b="0" i="0" dirty="0">
              <a:solidFill>
                <a:srgbClr val="55555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1420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116AF-7954-4A1C-8757-75904951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6F10D-778E-4523-8829-19F36293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7C0C5D-FDAE-4C42-BC05-7991E3AB3A32}"/>
              </a:ext>
            </a:extLst>
          </p:cNvPr>
          <p:cNvSpPr/>
          <p:nvPr/>
        </p:nvSpPr>
        <p:spPr>
          <a:xfrm>
            <a:off x="606457" y="3278923"/>
            <a:ext cx="81793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Планирование сетевого проекта</a:t>
            </a:r>
          </a:p>
          <a:p>
            <a:r>
              <a:rPr lang="ru-RU" sz="2400" b="1" dirty="0"/>
              <a:t>№ 1. Определение темы, в рамках которой будет проводиться сетевой проект.</a:t>
            </a:r>
            <a:endParaRPr lang="ru-RU" sz="2400" dirty="0"/>
          </a:p>
          <a:p>
            <a:r>
              <a:rPr lang="ru-RU" sz="2400" b="1" dirty="0"/>
              <a:t>№ 2. Определение примерной структуры проекта.</a:t>
            </a:r>
            <a:endParaRPr lang="ru-RU" sz="2400" dirty="0"/>
          </a:p>
          <a:p>
            <a:r>
              <a:rPr lang="ru-RU" sz="2400" b="1" dirty="0"/>
              <a:t>№ 3. Формулировка проектных заданий.</a:t>
            </a:r>
            <a:br>
              <a:rPr lang="ru-RU" sz="2400" b="1" dirty="0"/>
            </a:br>
            <a:endParaRPr lang="ru-RU" sz="2400" dirty="0"/>
          </a:p>
          <a:p>
            <a:r>
              <a:rPr lang="ru-RU" sz="2400" b="1" dirty="0"/>
              <a:t>№ 4. Разработка критериев оценивания этапов проекта.</a:t>
            </a:r>
            <a:endParaRPr lang="ru-RU" sz="2400" b="0" i="0" dirty="0"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09D349-2C8F-45DC-A8E6-8E95FA095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58" y="512298"/>
            <a:ext cx="3744696" cy="29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2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BF4D9-B165-4C70-A466-F75CB160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EF8F8-776A-4B9F-84DA-C16DDF664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D9A289-0CA1-425A-844D-56328A5D302B}"/>
              </a:ext>
            </a:extLst>
          </p:cNvPr>
          <p:cNvSpPr/>
          <p:nvPr/>
        </p:nvSpPr>
        <p:spPr>
          <a:xfrm>
            <a:off x="455629" y="143731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№ 2. Определение примерной структуры проекта.</a:t>
            </a:r>
          </a:p>
          <a:p>
            <a:r>
              <a:rPr lang="ru-RU" dirty="0"/>
              <a:t>Название.</a:t>
            </a:r>
          </a:p>
          <a:p>
            <a:r>
              <a:rPr lang="ru-RU" dirty="0"/>
              <a:t>Цитата, лозунг.</a:t>
            </a:r>
          </a:p>
          <a:p>
            <a:r>
              <a:rPr lang="ru-RU" dirty="0"/>
              <a:t>Аннотация</a:t>
            </a:r>
          </a:p>
          <a:p>
            <a:r>
              <a:rPr lang="ru-RU" dirty="0"/>
              <a:t>Цели и задачи.</a:t>
            </a:r>
          </a:p>
          <a:p>
            <a:r>
              <a:rPr lang="ru-RU" dirty="0"/>
              <a:t>Участники.</a:t>
            </a:r>
          </a:p>
          <a:p>
            <a:r>
              <a:rPr lang="ru-RU" dirty="0"/>
              <a:t>Условия регистрации.</a:t>
            </a:r>
          </a:p>
          <a:p>
            <a:r>
              <a:rPr lang="ru-RU" dirty="0"/>
              <a:t>Сроки реализации проекта.</a:t>
            </a:r>
          </a:p>
          <a:p>
            <a:r>
              <a:rPr lang="ru-RU" dirty="0"/>
              <a:t>Этапы проведения проекта.</a:t>
            </a:r>
          </a:p>
          <a:p>
            <a:r>
              <a:rPr lang="ru-RU" dirty="0"/>
              <a:t>Условия участия.</a:t>
            </a:r>
          </a:p>
          <a:p>
            <a:r>
              <a:rPr lang="ru-RU" dirty="0"/>
              <a:t>Особенности проведения, виды деятельности.</a:t>
            </a:r>
          </a:p>
          <a:p>
            <a:r>
              <a:rPr lang="ru-RU" dirty="0"/>
              <a:t>Формы взаимодействия организаторов с участниками.</a:t>
            </a:r>
          </a:p>
          <a:p>
            <a:r>
              <a:rPr lang="ru-RU" dirty="0"/>
              <a:t>Критерии оценивания работ участников и проекта.</a:t>
            </a:r>
          </a:p>
          <a:p>
            <a:r>
              <a:rPr lang="ru-RU" dirty="0"/>
              <a:t>Результаты проекта. Награды, призы.</a:t>
            </a:r>
          </a:p>
          <a:p>
            <a:r>
              <a:rPr lang="ru-RU" dirty="0"/>
              <a:t>Авторы, координаторы, администраторы, организаторы</a:t>
            </a:r>
            <a:endParaRPr lang="ru-RU" b="0" i="0" dirty="0"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A3BE4B-47CB-4604-B4C7-8B8B31AAE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53" y="1919926"/>
            <a:ext cx="3652887" cy="24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82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BF4D9-B165-4C70-A466-F75CB160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EF8F8-776A-4B9F-84DA-C16DDF664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BEB834-B91B-4EBE-98D0-443D6010F792}"/>
              </a:ext>
            </a:extLst>
          </p:cNvPr>
          <p:cNvSpPr/>
          <p:nvPr/>
        </p:nvSpPr>
        <p:spPr>
          <a:xfrm>
            <a:off x="480767" y="1219200"/>
            <a:ext cx="8041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№ 3. Формулировка проектных заданий.</a:t>
            </a:r>
          </a:p>
          <a:p>
            <a:r>
              <a:rPr lang="ru-RU" dirty="0"/>
              <a:t>Для творческой продуктивности проекта важно сформулировать такие задания для участников разрабатываемого проекта, которые не имели бы единых, известных решений.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Подготовьте проектные задания, при выполнении которых возможно:</a:t>
            </a:r>
          </a:p>
          <a:p>
            <a:pPr>
              <a:buFont typeface="+mj-lt"/>
              <a:buAutoNum type="arabicPeriod"/>
            </a:pPr>
            <a:r>
              <a:rPr lang="ru-RU" dirty="0"/>
              <a:t>сравнительное изучение, исследование того или иного явления, факта, события,</a:t>
            </a:r>
          </a:p>
          <a:p>
            <a:pPr>
              <a:buFont typeface="+mj-lt"/>
              <a:buAutoNum type="arabicPeriod"/>
            </a:pPr>
            <a:r>
              <a:rPr lang="ru-RU" dirty="0"/>
              <a:t>проведение множественных, систематических или разовых наблюдений за природным, физическим, социальным явлением,</a:t>
            </a:r>
          </a:p>
          <a:p>
            <a:pPr>
              <a:buFont typeface="+mj-lt"/>
              <a:buAutoNum type="arabicPeriod"/>
            </a:pPr>
            <a:r>
              <a:rPr lang="ru-RU" dirty="0"/>
              <a:t>сравнительное изучение эффективности использования одного и того же способа решения проблемы с учетом разности географических условий, культурных особенностей участников проекта,</a:t>
            </a:r>
          </a:p>
          <a:p>
            <a:pPr>
              <a:buFont typeface="+mj-lt"/>
              <a:buAutoNum type="arabicPeriod"/>
            </a:pPr>
            <a:r>
              <a:rPr lang="ru-RU" dirty="0"/>
              <a:t>создание совместной творческой разработки какой-либо идеи (практической или творческой), но при условии совместного исследования какой-то проблемы,</a:t>
            </a:r>
          </a:p>
          <a:p>
            <a:pPr>
              <a:buFont typeface="+mj-lt"/>
              <a:buAutoNum type="arabicPeriod"/>
            </a:pPr>
            <a:r>
              <a:rPr lang="ru-RU" dirty="0"/>
              <a:t>проведение экскурсии, экспедиции, состязания,</a:t>
            </a:r>
          </a:p>
          <a:p>
            <a:pPr>
              <a:buFont typeface="+mj-lt"/>
              <a:buAutoNum type="arabicPeriod"/>
            </a:pPr>
            <a:r>
              <a:rPr lang="ru-RU" dirty="0"/>
              <a:t>сетевое общение.</a:t>
            </a:r>
            <a:endParaRPr lang="ru-RU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0858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BF4D9-B165-4C70-A466-F75CB160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EF8F8-776A-4B9F-84DA-C16DDF664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0E4754-91B4-4120-A8FD-232CD270951D}"/>
              </a:ext>
            </a:extLst>
          </p:cNvPr>
          <p:cNvSpPr/>
          <p:nvPr/>
        </p:nvSpPr>
        <p:spPr>
          <a:xfrm>
            <a:off x="612742" y="1049129"/>
            <a:ext cx="888947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№ 4. Разработка критериев оценивания этапов проекта.</a:t>
            </a:r>
          </a:p>
          <a:p>
            <a:r>
              <a:rPr lang="ru-RU" sz="1600" dirty="0"/>
              <a:t>Критерии оценивания зависят от характера работы на том или ином этапе. Кроме специфических критериев, характерных для определенного вида деятельности, есть определенный набор критериев, которые в том или ином сочетании могут присутствовать среди критериев оценки того или иного вида деятельности: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Соответствие теме.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Наличие исследования.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Грамотность.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Дизайн.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Оригинальность.</a:t>
            </a:r>
          </a:p>
          <a:p>
            <a:r>
              <a:rPr lang="ru-RU" sz="1600" dirty="0"/>
              <a:t>Критерии оценки образовательных результатов проекта - это те параметры, которые вытекают из поставленных смыслов и целей проекта. Именно с помощью составленных критериев можно оценить степень достижения поставленных целей.</a:t>
            </a:r>
          </a:p>
          <a:p>
            <a:endParaRPr lang="ru-RU" sz="1600" dirty="0"/>
          </a:p>
          <a:p>
            <a:r>
              <a:rPr lang="ru-RU" sz="1600" dirty="0"/>
              <a:t>Работая над проектами, учащиеся развивают как повседневные умения и навыки, так и умения и качества человека 21-го века. Многие из этих качеств сегодня имеют приоритетное значение для работодателей , например, </a:t>
            </a:r>
            <a:r>
              <a:rPr lang="ru-RU" sz="1600" b="1" dirty="0"/>
              <a:t>такие умения, как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успешно работать с другими;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принимать обдуманные решения;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брать на себя инициативу;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решать комплексные проблемы;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управлять собой;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эффективно общаться.</a:t>
            </a:r>
            <a:endParaRPr lang="ru-RU" sz="1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3341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BF4D9-B165-4C70-A466-F75CB160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EF8F8-776A-4B9F-84DA-C16DDF664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9663F3-7200-4483-A4CE-02823A99AD89}"/>
              </a:ext>
            </a:extLst>
          </p:cNvPr>
          <p:cNvSpPr/>
          <p:nvPr/>
        </p:nvSpPr>
        <p:spPr>
          <a:xfrm>
            <a:off x="339365" y="1196785"/>
            <a:ext cx="96436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Триада направляющих вопросов</a:t>
            </a:r>
          </a:p>
          <a:p>
            <a:r>
              <a:rPr lang="ru-RU" dirty="0"/>
              <a:t>Помогает сфокусировать проект на приоритетных задачах обучения. Вопросы помогают использовать мыслительные умения высокого уровня, достичь полного понимания основополагающих концепций и предлагают структуру для организации информации по проекту. Направляющие вопросы состоят из основополагающих вопросов, проблемных вопросов учебной темы и учебных вопросов по содержанию:</a:t>
            </a:r>
          </a:p>
          <a:p>
            <a:r>
              <a:rPr lang="ru-RU" b="1" dirty="0"/>
              <a:t>1. Основополагающие вопросы </a:t>
            </a:r>
            <a:r>
              <a:rPr lang="ru-RU" dirty="0"/>
              <a:t>- это широкие, открытые вопросы, которые обращены к «большим» идеям и устойчивым концепциям. Основополагающие вопросы часто объединяют учебные предметы и помогают понять , как предметы связаны между собой.</a:t>
            </a:r>
          </a:p>
          <a:p>
            <a:r>
              <a:rPr lang="ru-RU" b="1" dirty="0"/>
              <a:t>2. Проблемные вопросы </a:t>
            </a:r>
            <a:r>
              <a:rPr lang="ru-RU" dirty="0"/>
              <a:t>- вопросы учебной темы, четко связаны с учебной темой и поддерживают исследования в направлении , заданном основополагающим вопросом. Проблемные вопросы учебной темы - открытые вопросы, которые помогают показать степень понимания ключевых концепций учебной темы.</a:t>
            </a:r>
          </a:p>
          <a:p>
            <a:r>
              <a:rPr lang="ru-RU" b="1" dirty="0"/>
              <a:t>3. Учебные вопросы по содержанию </a:t>
            </a:r>
            <a:r>
              <a:rPr lang="ru-RU" dirty="0"/>
              <a:t>- конкретные узкие вопросы, ответы на которые основаны на фактах. Часто вопросы по содержанию имеют отношение к определениям, распознаванию и простому воспроизведению информации. Они похожи на вопросы, встречающиеся обычно в тестах. Вопросы по содержанию - важная поддержка для основополагающего вопроса и проблемных вопросов учебной темы.</a:t>
            </a:r>
            <a:endParaRPr lang="ru-RU" b="0" i="0" dirty="0"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92308-CE7F-4ECC-AD64-E81FBE409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26" y="328902"/>
            <a:ext cx="1737674" cy="1156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61D34-6B1E-410D-A755-2A3589645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51" y="89528"/>
            <a:ext cx="1737674" cy="11566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0BCE0F-E267-456E-8651-F0174097F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76" y="328902"/>
            <a:ext cx="1737674" cy="11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9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D7B6C-5E31-400A-9D8C-7AEC47A18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5AE7DA-BA13-4FC3-A2F1-E4AF20BFE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904CE5-34C0-4B54-B699-5AA9111F6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2519" y="1231860"/>
            <a:ext cx="6587918" cy="98287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ru-RU" altLang="ru-KZ" sz="4000" dirty="0"/>
            </a:br>
            <a:r>
              <a:rPr lang="ru-RU" altLang="ru-KZ" sz="4000" b="1" i="1" dirty="0">
                <a:solidFill>
                  <a:srgbClr val="002060"/>
                </a:solidFill>
                <a:latin typeface="+mn-lt"/>
              </a:rPr>
              <a:t>Два вида сетевых структур</a:t>
            </a:r>
            <a:br>
              <a:rPr lang="ru-RU" altLang="ru-KZ" sz="4000" b="1" i="1" dirty="0">
                <a:latin typeface="+mn-lt"/>
              </a:rPr>
            </a:br>
            <a:endParaRPr lang="ru-RU" altLang="ru-KZ" sz="4000" b="1" i="1" dirty="0">
              <a:latin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EF507CF-8188-48A7-8A90-7D52723013FD}"/>
              </a:ext>
            </a:extLst>
          </p:cNvPr>
          <p:cNvSpPr txBox="1">
            <a:spLocks noChangeArrowheads="1"/>
          </p:cNvSpPr>
          <p:nvPr/>
        </p:nvSpPr>
        <p:spPr>
          <a:xfrm>
            <a:off x="1206380" y="3617842"/>
            <a:ext cx="3673732" cy="233998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KZ" b="1" dirty="0">
                <a:solidFill>
                  <a:srgbClr val="002060"/>
                </a:solidFill>
              </a:rPr>
              <a:t>Сетевая структура крупной организации, которая собирает вокруг себя организации меньшего размера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A82C6721-0115-4FA5-8183-B03105C563D4}"/>
              </a:ext>
            </a:extLst>
          </p:cNvPr>
          <p:cNvSpPr/>
          <p:nvPr/>
        </p:nvSpPr>
        <p:spPr>
          <a:xfrm rot="922689">
            <a:off x="3755027" y="2385418"/>
            <a:ext cx="330854" cy="939372"/>
          </a:xfrm>
          <a:prstGeom prst="downArrow">
            <a:avLst>
              <a:gd name="adj1" fmla="val 50000"/>
              <a:gd name="adj2" fmla="val 1480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8EC5CD4-85DA-4DAE-87C2-254BC51EF28C}"/>
              </a:ext>
            </a:extLst>
          </p:cNvPr>
          <p:cNvSpPr/>
          <p:nvPr/>
        </p:nvSpPr>
        <p:spPr>
          <a:xfrm rot="21022903">
            <a:off x="5998805" y="2421252"/>
            <a:ext cx="330854" cy="939372"/>
          </a:xfrm>
          <a:prstGeom prst="downArrow">
            <a:avLst>
              <a:gd name="adj1" fmla="val 50000"/>
              <a:gd name="adj2" fmla="val 1480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A0A5375-FD6D-4AAA-B76B-C09FC59E9617}"/>
              </a:ext>
            </a:extLst>
          </p:cNvPr>
          <p:cNvSpPr txBox="1">
            <a:spLocks noChangeArrowheads="1"/>
          </p:cNvSpPr>
          <p:nvPr/>
        </p:nvSpPr>
        <p:spPr>
          <a:xfrm>
            <a:off x="5450390" y="3617842"/>
            <a:ext cx="3600413" cy="233998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KZ" b="1" dirty="0">
                <a:solidFill>
                  <a:srgbClr val="002060"/>
                </a:solidFill>
              </a:rPr>
              <a:t>Сеть (совокупность) организаций, близких по размерам, юридически самостоятельных и поддерживающих устойчивость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val="12466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AA1F8C-7CE9-4381-958F-3AB9AEF7F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13E3C-336D-4A6A-839E-51A22ED7F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DC50D13-4E74-41F5-A554-C211F462C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1093" y="1483471"/>
            <a:ext cx="6300820" cy="971494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Условия создания сетей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BEB16FB-D918-48C3-952A-C7740AF1619F}"/>
              </a:ext>
            </a:extLst>
          </p:cNvPr>
          <p:cNvSpPr txBox="1">
            <a:spLocks noChangeArrowheads="1"/>
          </p:cNvSpPr>
          <p:nvPr/>
        </p:nvSpPr>
        <p:spPr>
          <a:xfrm>
            <a:off x="1058449" y="2827021"/>
            <a:ext cx="7509082" cy="331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KZ" dirty="0"/>
              <a:t>Доступ участников к накопленным информационным материалам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KZ" dirty="0"/>
          </a:p>
          <a:p>
            <a:r>
              <a:rPr lang="ru-RU" altLang="ru-KZ" dirty="0"/>
              <a:t>Возможность быстрого установления многосторонних связей между участниками, реализующих узкую программу в рамках общего проекта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KZ" dirty="0"/>
          </a:p>
        </p:txBody>
      </p:sp>
    </p:spTree>
    <p:extLst>
      <p:ext uri="{BB962C8B-B14F-4D97-AF65-F5344CB8AC3E}">
        <p14:creationId xmlns:p14="http://schemas.microsoft.com/office/powerpoint/2010/main" val="268398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912D15-DFE1-4A53-A171-D77116D31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D04D5B-0F15-4B95-B52E-F06C7D020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18CF6D3-7814-4DFD-8034-54E8611CC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556" y="1219201"/>
            <a:ext cx="8890114" cy="9395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KZ" sz="4000" b="1" i="1" dirty="0">
                <a:solidFill>
                  <a:srgbClr val="002060"/>
                </a:solidFill>
                <a:latin typeface="+mn-lt"/>
              </a:rPr>
              <a:t>Общие элементы сетевых организаций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385ED05-E2B3-4F11-B271-A12F568D46B9}"/>
              </a:ext>
            </a:extLst>
          </p:cNvPr>
          <p:cNvSpPr txBox="1">
            <a:spLocks noChangeArrowheads="1"/>
          </p:cNvSpPr>
          <p:nvPr/>
        </p:nvSpPr>
        <p:spPr>
          <a:xfrm>
            <a:off x="1140005" y="2382260"/>
            <a:ext cx="8485187" cy="4008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ru-RU" altLang="ru-KZ" dirty="0"/>
              <a:t>Общие цели</a:t>
            </a:r>
          </a:p>
          <a:p>
            <a:pPr marL="609600" indent="-609600">
              <a:buFontTx/>
              <a:buAutoNum type="arabicPeriod"/>
            </a:pPr>
            <a:r>
              <a:rPr lang="ru-RU" altLang="ru-KZ" dirty="0"/>
              <a:t>Общая экспертиза</a:t>
            </a:r>
          </a:p>
          <a:p>
            <a:pPr marL="609600" indent="-609600">
              <a:buFontTx/>
              <a:buAutoNum type="arabicPeriod"/>
            </a:pPr>
            <a:r>
              <a:rPr lang="ru-RU" altLang="ru-KZ" dirty="0"/>
              <a:t>Совместная работа</a:t>
            </a:r>
          </a:p>
          <a:p>
            <a:pPr marL="609600" indent="-609600">
              <a:buFontTx/>
              <a:buAutoNum type="arabicPeriod"/>
            </a:pPr>
            <a:r>
              <a:rPr lang="ru-RU" altLang="ru-KZ" dirty="0"/>
              <a:t>Совместное принятие решений</a:t>
            </a:r>
          </a:p>
          <a:p>
            <a:pPr marL="609600" indent="-609600">
              <a:buFontTx/>
              <a:buAutoNum type="arabicPeriod"/>
            </a:pPr>
            <a:r>
              <a:rPr lang="ru-RU" altLang="ru-KZ" dirty="0"/>
              <a:t>Совместное планирование</a:t>
            </a:r>
          </a:p>
          <a:p>
            <a:pPr marL="609600" indent="-609600">
              <a:buFontTx/>
              <a:buAutoNum type="arabicPeriod"/>
            </a:pPr>
            <a:r>
              <a:rPr lang="ru-RU" altLang="ru-KZ" dirty="0"/>
              <a:t>Совместная взаимная ответственность</a:t>
            </a:r>
          </a:p>
          <a:p>
            <a:pPr marL="609600" indent="-609600">
              <a:buFontTx/>
              <a:buAutoNum type="arabicPeriod"/>
            </a:pPr>
            <a:r>
              <a:rPr lang="ru-RU" altLang="ru-KZ" dirty="0"/>
              <a:t>Общая система вознаграждения</a:t>
            </a:r>
          </a:p>
        </p:txBody>
      </p:sp>
    </p:spTree>
    <p:extLst>
      <p:ext uri="{BB962C8B-B14F-4D97-AF65-F5344CB8AC3E}">
        <p14:creationId xmlns:p14="http://schemas.microsoft.com/office/powerpoint/2010/main" val="154460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4226CB-E20A-4225-89CE-3F10C6564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D91C3B-41B4-4D80-828B-ED3F4DA17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E7E6875-6698-48A1-8D41-38603270F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1644" y="1463756"/>
            <a:ext cx="3509799" cy="963646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Идеология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1680D2-A818-4D43-AD44-CC745460AA79}"/>
              </a:ext>
            </a:extLst>
          </p:cNvPr>
          <p:cNvSpPr txBox="1">
            <a:spLocks noChangeArrowheads="1"/>
          </p:cNvSpPr>
          <p:nvPr/>
        </p:nvSpPr>
        <p:spPr>
          <a:xfrm>
            <a:off x="539748" y="2630079"/>
            <a:ext cx="9188713" cy="288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KZ" sz="3200" dirty="0"/>
              <a:t>Конкурентное сотрудничество, позволяющее с одной стороны сохранять стимулы к развитию,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KZ" sz="3200" dirty="0"/>
              <a:t>с другой стороны интенсифицировать сотрудничество  в тех направлениях, где оно приносит взаимную пользу.</a:t>
            </a:r>
          </a:p>
        </p:txBody>
      </p:sp>
    </p:spTree>
    <p:extLst>
      <p:ext uri="{BB962C8B-B14F-4D97-AF65-F5344CB8AC3E}">
        <p14:creationId xmlns:p14="http://schemas.microsoft.com/office/powerpoint/2010/main" val="254033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BB76C7-3BB2-4D7F-9AD5-0BC8DF79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C2774-4867-44E0-9A81-E5F8BC7DF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0B94D92-427E-4B87-87BA-671AE1A76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867" y="1164590"/>
            <a:ext cx="7491412" cy="1143000"/>
          </a:xfrm>
        </p:spPr>
        <p:txBody>
          <a:bodyPr/>
          <a:lstStyle/>
          <a:p>
            <a:pPr algn="ctr"/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Структура сетей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DE131A-3912-450F-9E1C-C4A16A806E11}"/>
              </a:ext>
            </a:extLst>
          </p:cNvPr>
          <p:cNvSpPr txBox="1">
            <a:spLocks noChangeArrowheads="1"/>
          </p:cNvSpPr>
          <p:nvPr/>
        </p:nvSpPr>
        <p:spPr>
          <a:xfrm>
            <a:off x="808660" y="2476500"/>
            <a:ext cx="8596312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KZ" sz="3200" b="1" dirty="0">
                <a:solidFill>
                  <a:srgbClr val="002060"/>
                </a:solidFill>
              </a:rPr>
              <a:t>Горизонтальная  - единое направление однотипных учреждений с разными функциями</a:t>
            </a:r>
          </a:p>
          <a:p>
            <a:endParaRPr lang="ru-RU" altLang="ru-KZ" sz="3200" b="1" dirty="0">
              <a:solidFill>
                <a:srgbClr val="002060"/>
              </a:solidFill>
            </a:endParaRPr>
          </a:p>
          <a:p>
            <a:r>
              <a:rPr lang="ru-RU" altLang="ru-KZ" sz="3200" b="1" dirty="0">
                <a:solidFill>
                  <a:srgbClr val="002060"/>
                </a:solidFill>
              </a:rPr>
              <a:t>Вертикальная – объединение разного уровня центры, представители власти, общественные институты</a:t>
            </a:r>
          </a:p>
        </p:txBody>
      </p:sp>
    </p:spTree>
    <p:extLst>
      <p:ext uri="{BB962C8B-B14F-4D97-AF65-F5344CB8AC3E}">
        <p14:creationId xmlns:p14="http://schemas.microsoft.com/office/powerpoint/2010/main" val="10056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742934-74B6-4E7E-811F-648C8D9E8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FF45E1-BD06-4C2A-A219-4E615C6F6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520"/>
            <a:ext cx="2573867" cy="7721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DE93005-AFD5-40F9-92F9-79921A08D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1079" y="902152"/>
            <a:ext cx="7491412" cy="1143000"/>
          </a:xfrm>
        </p:spPr>
        <p:txBody>
          <a:bodyPr/>
          <a:lstStyle/>
          <a:p>
            <a:r>
              <a:rPr lang="ru-RU" altLang="ru-KZ" b="1" i="1" dirty="0">
                <a:solidFill>
                  <a:srgbClr val="002060"/>
                </a:solidFill>
                <a:latin typeface="+mn-lt"/>
              </a:rPr>
              <a:t>Типы взаимодействий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0EAE529-4F39-43A8-9096-3F57757E9789}"/>
              </a:ext>
            </a:extLst>
          </p:cNvPr>
          <p:cNvSpPr txBox="1">
            <a:spLocks noChangeArrowheads="1"/>
          </p:cNvSpPr>
          <p:nvPr/>
        </p:nvSpPr>
        <p:spPr>
          <a:xfrm>
            <a:off x="4864229" y="2257274"/>
            <a:ext cx="4593298" cy="4077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KZ" sz="4000" b="1" dirty="0">
                <a:solidFill>
                  <a:srgbClr val="002060"/>
                </a:solidFill>
              </a:rPr>
              <a:t>  Дерево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KZ" sz="4000" dirty="0"/>
              <a:t>  принцип иерархии, где отличия элементов в степени их свободы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B30E5C-C729-4CF1-9427-1AA9AD9D4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1" y="1741514"/>
            <a:ext cx="4593298" cy="4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80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1284</Words>
  <Application>Microsoft Office PowerPoint</Application>
  <PresentationFormat>Широкоэкранный</PresentationFormat>
  <Paragraphs>253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Два вида сетевых структур </vt:lpstr>
      <vt:lpstr>Условия создания сетей</vt:lpstr>
      <vt:lpstr>Общие элементы сетевых организаций</vt:lpstr>
      <vt:lpstr>Идеология</vt:lpstr>
      <vt:lpstr>Структура сетей</vt:lpstr>
      <vt:lpstr>Типы взаимодействий</vt:lpstr>
      <vt:lpstr>Типы взаимодействий</vt:lpstr>
      <vt:lpstr>Типы взаимодействий</vt:lpstr>
      <vt:lpstr>Этапы создания сетевых организаций</vt:lpstr>
      <vt:lpstr>Этапы создания сетевых организаций</vt:lpstr>
      <vt:lpstr>Этапы создания сетевых организаций</vt:lpstr>
      <vt:lpstr>Характеристика сетевого взаимодействия</vt:lpstr>
      <vt:lpstr>Феномен «сетевого рычага»</vt:lpstr>
      <vt:lpstr>Принципы организации деятельности координаторов </vt:lpstr>
      <vt:lpstr>             Планирование</vt:lpstr>
      <vt:lpstr>Делегирование</vt:lpstr>
      <vt:lpstr>Поддержка</vt:lpstr>
      <vt:lpstr>Поощрение</vt:lpstr>
      <vt:lpstr>Принятие решений</vt:lpstr>
      <vt:lpstr>Стратегические шаги: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Айгерим Усембаева</dc:creator>
  <cp:lastModifiedBy>Айгерим Усембаева</cp:lastModifiedBy>
  <cp:revision>52</cp:revision>
  <dcterms:created xsi:type="dcterms:W3CDTF">2018-05-22T07:36:22Z</dcterms:created>
  <dcterms:modified xsi:type="dcterms:W3CDTF">2018-05-23T18:38:35Z</dcterms:modified>
</cp:coreProperties>
</file>