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8" r:id="rId3"/>
    <p:sldId id="271" r:id="rId4"/>
    <p:sldId id="281" r:id="rId5"/>
    <p:sldId id="282" r:id="rId6"/>
    <p:sldId id="283" r:id="rId7"/>
    <p:sldId id="277"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3958"/>
    <a:srgbClr val="890C1B"/>
    <a:srgbClr val="00C18B"/>
    <a:srgbClr val="FF627C"/>
    <a:srgbClr val="66CCCA"/>
    <a:srgbClr val="446CA9"/>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81759" autoAdjust="0"/>
  </p:normalViewPr>
  <p:slideViewPr>
    <p:cSldViewPr snapToGrid="0">
      <p:cViewPr varScale="1">
        <p:scale>
          <a:sx n="93" d="100"/>
          <a:sy n="93" d="100"/>
        </p:scale>
        <p:origin x="216" y="72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70548-AFD4-4C42-A937-6B3F6A69AFC7}" type="datetimeFigureOut">
              <a:rPr lang="en-US" smtClean="0"/>
              <a:pPr/>
              <a:t>6/13/18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C3EEB-859E-A347-A1AE-AE65FBDBC6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latin typeface="Arial" panose="020B0604020202020204" pitchFamily="34" charset="0"/>
                <a:cs typeface="Arial" panose="020B0604020202020204" pitchFamily="34" charset="0"/>
              </a:rPr>
              <a:t>Hub Objectives </a:t>
            </a:r>
          </a:p>
          <a:p>
            <a:r>
              <a:rPr lang="en-US" sz="1200" dirty="0">
                <a:latin typeface="Arial" panose="020B0604020202020204" pitchFamily="34" charset="0"/>
                <a:cs typeface="Arial" panose="020B0604020202020204" pitchFamily="34" charset="0"/>
              </a:rPr>
              <a:t>The overall objective of Innovation pour le </a:t>
            </a:r>
            <a:r>
              <a:rPr lang="en-US" sz="1200" dirty="0" err="1">
                <a:latin typeface="Arial" panose="020B0604020202020204" pitchFamily="34" charset="0"/>
                <a:cs typeface="Arial" panose="020B0604020202020204" pitchFamily="34" charset="0"/>
              </a:rPr>
              <a:t>Changement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Afrique</a:t>
            </a:r>
            <a:r>
              <a:rPr lang="en-US" sz="1200" dirty="0">
                <a:latin typeface="Arial" panose="020B0604020202020204" pitchFamily="34" charset="0"/>
                <a:cs typeface="Arial" panose="020B0604020202020204" pitchFamily="34" charset="0"/>
              </a:rPr>
              <a:t> is to protect, respect, strengthen, expand and recover civil society space.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More specifically, the objectives are to: </a:t>
            </a:r>
          </a:p>
          <a:p>
            <a:pPr marL="342900" indent="-342900">
              <a:buFont typeface="+mj-lt"/>
              <a:buAutoNum type="arabicPeriod"/>
            </a:pPr>
            <a:r>
              <a:rPr lang="en-US" sz="1200" dirty="0">
                <a:latin typeface="Arial" panose="020B0604020202020204" pitchFamily="34" charset="0"/>
                <a:cs typeface="Arial" panose="020B0604020202020204" pitchFamily="34" charset="0"/>
              </a:rPr>
              <a:t>Develop and sustain an interactive and easy to use online resource centre essential to the campaign for the opening and maintaining of civil society space.</a:t>
            </a:r>
          </a:p>
          <a:p>
            <a:pPr marL="342900" indent="-342900">
              <a:buFont typeface="+mj-lt"/>
              <a:buAutoNum type="arabicPeriod"/>
            </a:pPr>
            <a:r>
              <a:rPr lang="en-US" sz="1200" dirty="0">
                <a:latin typeface="Arial" panose="020B0604020202020204" pitchFamily="34" charset="0"/>
                <a:cs typeface="Arial" panose="020B0604020202020204" pitchFamily="34" charset="0"/>
              </a:rPr>
              <a:t>Provide rapid support and legal analysis of regulations, administrative decisions and referrals for individuals or organizations in Africa.</a:t>
            </a:r>
          </a:p>
          <a:p>
            <a:pPr marL="342900" indent="-342900">
              <a:buFont typeface="+mj-lt"/>
              <a:buAutoNum type="arabicPeriod"/>
            </a:pPr>
            <a:r>
              <a:rPr lang="en-US" sz="1200" dirty="0">
                <a:latin typeface="Arial" panose="020B0604020202020204" pitchFamily="34" charset="0"/>
                <a:cs typeface="Arial" panose="020B0604020202020204" pitchFamily="34" charset="0"/>
              </a:rPr>
              <a:t>Improve the ability of civil society to </a:t>
            </a:r>
            <a:r>
              <a:rPr lang="en-US" sz="1200" dirty="0" err="1">
                <a:latin typeface="Arial" panose="020B0604020202020204" pitchFamily="34" charset="0"/>
                <a:cs typeface="Arial" panose="020B0604020202020204" pitchFamily="34" charset="0"/>
              </a:rPr>
              <a:t>mobilise</a:t>
            </a:r>
            <a:r>
              <a:rPr lang="en-US" sz="1200" dirty="0">
                <a:latin typeface="Arial" panose="020B0604020202020204" pitchFamily="34" charset="0"/>
                <a:cs typeface="Arial" panose="020B0604020202020204" pitchFamily="34" charset="0"/>
              </a:rPr>
              <a:t> and provide solidarity to countries or individuals affected by closing civic space</a:t>
            </a:r>
          </a:p>
          <a:p>
            <a:pPr marL="342900" indent="-342900">
              <a:buFont typeface="+mj-lt"/>
              <a:buAutoNum type="arabicPeriod"/>
            </a:pPr>
            <a:r>
              <a:rPr lang="en-US" sz="1200" dirty="0">
                <a:latin typeface="Arial" panose="020B0604020202020204" pitchFamily="34" charset="0"/>
                <a:cs typeface="Arial" panose="020B0604020202020204" pitchFamily="34" charset="0"/>
              </a:rPr>
              <a:t>Facilitate and coordinate alliance building among networks and relevant organizations across Africa and beyond</a:t>
            </a:r>
          </a:p>
          <a:p>
            <a:pPr marL="342900" indent="-342900">
              <a:buFont typeface="+mj-lt"/>
              <a:buAutoNum type="arabicPeriod"/>
            </a:pPr>
            <a:r>
              <a:rPr lang="en-US" sz="1200" dirty="0">
                <a:latin typeface="Arial" panose="020B0604020202020204" pitchFamily="34" charset="0"/>
                <a:cs typeface="Arial" panose="020B0604020202020204" pitchFamily="34" charset="0"/>
              </a:rPr>
              <a:t>Grow and sustain the Hub’s position as a continental platform for protecting and expanding civic space in Africa.   </a:t>
            </a:r>
          </a:p>
          <a:p>
            <a:pPr marL="230188" indent="-230188">
              <a:buFont typeface="Arial"/>
              <a:buChar char="•"/>
            </a:pPr>
            <a:endParaRPr lang="en-US" sz="1100" dirty="0">
              <a:latin typeface="Arial" panose="020B0604020202020204" pitchFamily="34" charset="0"/>
              <a:cs typeface="Arial" panose="020B0604020202020204" pitchFamily="34" charset="0"/>
            </a:endParaRPr>
          </a:p>
          <a:p>
            <a:pPr marL="230188" indent="-230188"/>
            <a:r>
              <a:rPr lang="en-US" sz="1400" dirty="0">
                <a:latin typeface="Arial" panose="020B0604020202020204" pitchFamily="34" charset="0"/>
                <a:cs typeface="Arial" panose="020B0604020202020204" pitchFamily="34" charset="0"/>
              </a:rPr>
              <a:t>Communication Objectives</a:t>
            </a:r>
            <a:endParaRPr lang="en-US" sz="1200" dirty="0">
              <a:latin typeface="Arial" panose="020B0604020202020204" pitchFamily="34" charset="0"/>
              <a:cs typeface="Arial" panose="020B0604020202020204" pitchFamily="34" charset="0"/>
            </a:endParaRPr>
          </a:p>
          <a:p>
            <a:pPr marL="230188" indent="-230188">
              <a:buFont typeface="Arial"/>
              <a:buChar char="•"/>
            </a:pPr>
            <a:r>
              <a:rPr lang="en-US" sz="1200" dirty="0">
                <a:latin typeface="Arial" panose="020B0604020202020204" pitchFamily="34" charset="0"/>
                <a:cs typeface="Arial" panose="020B0604020202020204" pitchFamily="34" charset="0"/>
              </a:rPr>
              <a:t>To build the online community to 100 users minimum by the time of the public launch in September with representation across all regions and posts contributed in English, French, Portuguese, and Arabic. </a:t>
            </a:r>
          </a:p>
          <a:p>
            <a:pPr marL="230188" indent="-230188">
              <a:buFont typeface="Arial"/>
              <a:buChar char="•"/>
            </a:pPr>
            <a:r>
              <a:rPr lang="en-US" sz="1200" dirty="0">
                <a:latin typeface="Arial" panose="020B0604020202020204" pitchFamily="34" charset="0"/>
                <a:cs typeface="Arial" panose="020B0604020202020204" pitchFamily="34" charset="0"/>
              </a:rPr>
              <a:t>To develop a donor, private sector, social business and innovation partner ecosystem. </a:t>
            </a:r>
          </a:p>
          <a:p>
            <a:endParaRPr lang="en-US" sz="1200" dirty="0">
              <a:latin typeface="Arial" panose="020B0604020202020204" pitchFamily="34" charset="0"/>
              <a:cs typeface="Arial" panose="020B0604020202020204" pitchFamily="34" charset="0"/>
            </a:endParaRPr>
          </a:p>
          <a:p>
            <a:pPr marL="230188" indent="-230188"/>
            <a:r>
              <a:rPr lang="en-US" sz="11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latin typeface="Arial" panose="020B0604020202020204" pitchFamily="34" charset="0"/>
                <a:cs typeface="Arial" panose="020B0604020202020204" pitchFamily="34" charset="0"/>
              </a:rPr>
              <a:t>Hub Objectives </a:t>
            </a:r>
          </a:p>
          <a:p>
            <a:r>
              <a:rPr lang="en-US" sz="1200" dirty="0">
                <a:latin typeface="Arial" panose="020B0604020202020204" pitchFamily="34" charset="0"/>
                <a:cs typeface="Arial" panose="020B0604020202020204" pitchFamily="34" charset="0"/>
              </a:rPr>
              <a:t>The overall objective of Innovation pour le </a:t>
            </a:r>
            <a:r>
              <a:rPr lang="en-US" sz="1200" dirty="0" err="1">
                <a:latin typeface="Arial" panose="020B0604020202020204" pitchFamily="34" charset="0"/>
                <a:cs typeface="Arial" panose="020B0604020202020204" pitchFamily="34" charset="0"/>
              </a:rPr>
              <a:t>Changement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Afrique</a:t>
            </a:r>
            <a:r>
              <a:rPr lang="en-US" sz="1200" dirty="0">
                <a:latin typeface="Arial" panose="020B0604020202020204" pitchFamily="34" charset="0"/>
                <a:cs typeface="Arial" panose="020B0604020202020204" pitchFamily="34" charset="0"/>
              </a:rPr>
              <a:t> is to protect, respect, strengthen, expand and recover civil society space.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More specifically, the objectives are to: </a:t>
            </a:r>
          </a:p>
          <a:p>
            <a:pPr marL="342900" indent="-342900">
              <a:buFont typeface="+mj-lt"/>
              <a:buAutoNum type="arabicPeriod"/>
            </a:pPr>
            <a:r>
              <a:rPr lang="en-US" sz="1200" dirty="0">
                <a:latin typeface="Arial" panose="020B0604020202020204" pitchFamily="34" charset="0"/>
                <a:cs typeface="Arial" panose="020B0604020202020204" pitchFamily="34" charset="0"/>
              </a:rPr>
              <a:t>Develop and sustain an interactive and easy to use online resource centre essential to the campaign for the opening and maintaining of civil society space.</a:t>
            </a:r>
          </a:p>
          <a:p>
            <a:pPr marL="342900" indent="-342900">
              <a:buFont typeface="+mj-lt"/>
              <a:buAutoNum type="arabicPeriod"/>
            </a:pPr>
            <a:r>
              <a:rPr lang="en-US" sz="1200" dirty="0">
                <a:latin typeface="Arial" panose="020B0604020202020204" pitchFamily="34" charset="0"/>
                <a:cs typeface="Arial" panose="020B0604020202020204" pitchFamily="34" charset="0"/>
              </a:rPr>
              <a:t>Provide rapid support and legal analysis of regulations, administrative decisions and referrals for individuals or organizations in Africa.</a:t>
            </a:r>
          </a:p>
          <a:p>
            <a:pPr marL="342900" indent="-342900">
              <a:buFont typeface="+mj-lt"/>
              <a:buAutoNum type="arabicPeriod"/>
            </a:pPr>
            <a:r>
              <a:rPr lang="en-US" sz="1200" dirty="0">
                <a:latin typeface="Arial" panose="020B0604020202020204" pitchFamily="34" charset="0"/>
                <a:cs typeface="Arial" panose="020B0604020202020204" pitchFamily="34" charset="0"/>
              </a:rPr>
              <a:t>Improve the ability of civil society to </a:t>
            </a:r>
            <a:r>
              <a:rPr lang="en-US" sz="1200" dirty="0" err="1">
                <a:latin typeface="Arial" panose="020B0604020202020204" pitchFamily="34" charset="0"/>
                <a:cs typeface="Arial" panose="020B0604020202020204" pitchFamily="34" charset="0"/>
              </a:rPr>
              <a:t>mobilise</a:t>
            </a:r>
            <a:r>
              <a:rPr lang="en-US" sz="1200" dirty="0">
                <a:latin typeface="Arial" panose="020B0604020202020204" pitchFamily="34" charset="0"/>
                <a:cs typeface="Arial" panose="020B0604020202020204" pitchFamily="34" charset="0"/>
              </a:rPr>
              <a:t> and provide solidarity to countries or individuals affected by closing civic space</a:t>
            </a:r>
          </a:p>
          <a:p>
            <a:pPr marL="342900" indent="-342900">
              <a:buFont typeface="+mj-lt"/>
              <a:buAutoNum type="arabicPeriod"/>
            </a:pPr>
            <a:r>
              <a:rPr lang="en-US" sz="1200" dirty="0">
                <a:latin typeface="Arial" panose="020B0604020202020204" pitchFamily="34" charset="0"/>
                <a:cs typeface="Arial" panose="020B0604020202020204" pitchFamily="34" charset="0"/>
              </a:rPr>
              <a:t>Facilitate and coordinate alliance building among networks and relevant organizations across Africa and beyond</a:t>
            </a:r>
          </a:p>
          <a:p>
            <a:pPr marL="342900" indent="-342900">
              <a:buFont typeface="+mj-lt"/>
              <a:buAutoNum type="arabicPeriod"/>
            </a:pPr>
            <a:r>
              <a:rPr lang="en-US" sz="1200" dirty="0">
                <a:latin typeface="Arial" panose="020B0604020202020204" pitchFamily="34" charset="0"/>
                <a:cs typeface="Arial" panose="020B0604020202020204" pitchFamily="34" charset="0"/>
              </a:rPr>
              <a:t>Grow and sustain the Hub’s position as a continental platform for protecting and expanding civic space in Africa.   </a:t>
            </a:r>
          </a:p>
          <a:p>
            <a:pPr marL="230188" indent="-230188">
              <a:buFont typeface="Arial"/>
              <a:buChar char="•"/>
            </a:pPr>
            <a:endParaRPr lang="en-US" sz="1100" dirty="0">
              <a:latin typeface="Arial" panose="020B0604020202020204" pitchFamily="34" charset="0"/>
              <a:cs typeface="Arial" panose="020B0604020202020204" pitchFamily="34" charset="0"/>
            </a:endParaRPr>
          </a:p>
          <a:p>
            <a:pPr marL="230188" indent="-230188"/>
            <a:r>
              <a:rPr lang="en-US" sz="1400" dirty="0">
                <a:latin typeface="Arial" panose="020B0604020202020204" pitchFamily="34" charset="0"/>
                <a:cs typeface="Arial" panose="020B0604020202020204" pitchFamily="34" charset="0"/>
              </a:rPr>
              <a:t>Communication Objectives</a:t>
            </a:r>
            <a:endParaRPr lang="en-US" sz="1200" dirty="0">
              <a:latin typeface="Arial" panose="020B0604020202020204" pitchFamily="34" charset="0"/>
              <a:cs typeface="Arial" panose="020B0604020202020204" pitchFamily="34" charset="0"/>
            </a:endParaRPr>
          </a:p>
          <a:p>
            <a:pPr marL="230188" indent="-230188">
              <a:buFont typeface="Arial"/>
              <a:buChar char="•"/>
            </a:pPr>
            <a:r>
              <a:rPr lang="en-US" sz="1200" dirty="0">
                <a:latin typeface="Arial" panose="020B0604020202020204" pitchFamily="34" charset="0"/>
                <a:cs typeface="Arial" panose="020B0604020202020204" pitchFamily="34" charset="0"/>
              </a:rPr>
              <a:t>To build the online community to 100 users minimum by the time of the public launch in September with representation across all regions and posts contributed in English, French, Portuguese, and Arabic. </a:t>
            </a:r>
          </a:p>
          <a:p>
            <a:pPr marL="230188" indent="-230188">
              <a:buFont typeface="Arial"/>
              <a:buChar char="•"/>
            </a:pPr>
            <a:r>
              <a:rPr lang="en-US" sz="1200" dirty="0">
                <a:latin typeface="Arial" panose="020B0604020202020204" pitchFamily="34" charset="0"/>
                <a:cs typeface="Arial" panose="020B0604020202020204" pitchFamily="34" charset="0"/>
              </a:rPr>
              <a:t>To develop a donor, private sector, social business and innovation partner ecosystem. </a:t>
            </a:r>
          </a:p>
          <a:p>
            <a:endParaRPr lang="en-US" sz="1200" dirty="0">
              <a:latin typeface="Arial" panose="020B0604020202020204" pitchFamily="34" charset="0"/>
              <a:cs typeface="Arial" panose="020B0604020202020204" pitchFamily="34" charset="0"/>
            </a:endParaRPr>
          </a:p>
          <a:p>
            <a:pPr marL="230188" indent="-230188"/>
            <a:r>
              <a:rPr lang="en-US" sz="11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latin typeface="Arial" panose="020B0604020202020204" pitchFamily="34" charset="0"/>
                <a:cs typeface="Arial" panose="020B0604020202020204" pitchFamily="34" charset="0"/>
              </a:rPr>
              <a:t>Hub Objectives </a:t>
            </a:r>
          </a:p>
          <a:p>
            <a:r>
              <a:rPr lang="en-US" sz="1200" dirty="0">
                <a:latin typeface="Arial" panose="020B0604020202020204" pitchFamily="34" charset="0"/>
                <a:cs typeface="Arial" panose="020B0604020202020204" pitchFamily="34" charset="0"/>
              </a:rPr>
              <a:t>The overall objective of Innovation pour le </a:t>
            </a:r>
            <a:r>
              <a:rPr lang="en-US" sz="1200" dirty="0" err="1">
                <a:latin typeface="Arial" panose="020B0604020202020204" pitchFamily="34" charset="0"/>
                <a:cs typeface="Arial" panose="020B0604020202020204" pitchFamily="34" charset="0"/>
              </a:rPr>
              <a:t>Changement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Afrique</a:t>
            </a:r>
            <a:r>
              <a:rPr lang="en-US" sz="1200" dirty="0">
                <a:latin typeface="Arial" panose="020B0604020202020204" pitchFamily="34" charset="0"/>
                <a:cs typeface="Arial" panose="020B0604020202020204" pitchFamily="34" charset="0"/>
              </a:rPr>
              <a:t> is to protect, respect, strengthen, expand and recover civil society space.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More specifically, the objectives are to: </a:t>
            </a:r>
          </a:p>
          <a:p>
            <a:pPr marL="342900" indent="-342900">
              <a:buFont typeface="+mj-lt"/>
              <a:buAutoNum type="arabicPeriod"/>
            </a:pPr>
            <a:r>
              <a:rPr lang="en-US" sz="1200" dirty="0">
                <a:latin typeface="Arial" panose="020B0604020202020204" pitchFamily="34" charset="0"/>
                <a:cs typeface="Arial" panose="020B0604020202020204" pitchFamily="34" charset="0"/>
              </a:rPr>
              <a:t>Develop and sustain an interactive and easy to use online resource centre essential to the campaign for the opening and maintaining of civil society space.</a:t>
            </a:r>
          </a:p>
          <a:p>
            <a:pPr marL="342900" indent="-342900">
              <a:buFont typeface="+mj-lt"/>
              <a:buAutoNum type="arabicPeriod"/>
            </a:pPr>
            <a:r>
              <a:rPr lang="en-US" sz="1200" dirty="0">
                <a:latin typeface="Arial" panose="020B0604020202020204" pitchFamily="34" charset="0"/>
                <a:cs typeface="Arial" panose="020B0604020202020204" pitchFamily="34" charset="0"/>
              </a:rPr>
              <a:t>Provide rapid support and legal analysis of regulations, administrative decisions and referrals for individuals or organizations in Africa.</a:t>
            </a:r>
          </a:p>
          <a:p>
            <a:pPr marL="342900" indent="-342900">
              <a:buFont typeface="+mj-lt"/>
              <a:buAutoNum type="arabicPeriod"/>
            </a:pPr>
            <a:r>
              <a:rPr lang="en-US" sz="1200" dirty="0">
                <a:latin typeface="Arial" panose="020B0604020202020204" pitchFamily="34" charset="0"/>
                <a:cs typeface="Arial" panose="020B0604020202020204" pitchFamily="34" charset="0"/>
              </a:rPr>
              <a:t>Improve the ability of civil society to </a:t>
            </a:r>
            <a:r>
              <a:rPr lang="en-US" sz="1200" dirty="0" err="1">
                <a:latin typeface="Arial" panose="020B0604020202020204" pitchFamily="34" charset="0"/>
                <a:cs typeface="Arial" panose="020B0604020202020204" pitchFamily="34" charset="0"/>
              </a:rPr>
              <a:t>mobilise</a:t>
            </a:r>
            <a:r>
              <a:rPr lang="en-US" sz="1200" dirty="0">
                <a:latin typeface="Arial" panose="020B0604020202020204" pitchFamily="34" charset="0"/>
                <a:cs typeface="Arial" panose="020B0604020202020204" pitchFamily="34" charset="0"/>
              </a:rPr>
              <a:t> and provide solidarity to countries or individuals affected by closing civic space</a:t>
            </a:r>
          </a:p>
          <a:p>
            <a:pPr marL="342900" indent="-342900">
              <a:buFont typeface="+mj-lt"/>
              <a:buAutoNum type="arabicPeriod"/>
            </a:pPr>
            <a:r>
              <a:rPr lang="en-US" sz="1200" dirty="0">
                <a:latin typeface="Arial" panose="020B0604020202020204" pitchFamily="34" charset="0"/>
                <a:cs typeface="Arial" panose="020B0604020202020204" pitchFamily="34" charset="0"/>
              </a:rPr>
              <a:t>Facilitate and coordinate alliance building among networks and relevant organizations across Africa and beyond</a:t>
            </a:r>
          </a:p>
          <a:p>
            <a:pPr marL="342900" indent="-342900">
              <a:buFont typeface="+mj-lt"/>
              <a:buAutoNum type="arabicPeriod"/>
            </a:pPr>
            <a:r>
              <a:rPr lang="en-US" sz="1200" dirty="0">
                <a:latin typeface="Arial" panose="020B0604020202020204" pitchFamily="34" charset="0"/>
                <a:cs typeface="Arial" panose="020B0604020202020204" pitchFamily="34" charset="0"/>
              </a:rPr>
              <a:t>Grow and sustain the Hub’s position as a continental platform for protecting and expanding civic space in Africa.   </a:t>
            </a:r>
          </a:p>
          <a:p>
            <a:pPr marL="230188" indent="-230188">
              <a:buFont typeface="Arial"/>
              <a:buChar char="•"/>
            </a:pPr>
            <a:endParaRPr lang="en-US" sz="1100" dirty="0">
              <a:latin typeface="Arial" panose="020B0604020202020204" pitchFamily="34" charset="0"/>
              <a:cs typeface="Arial" panose="020B0604020202020204" pitchFamily="34" charset="0"/>
            </a:endParaRPr>
          </a:p>
          <a:p>
            <a:pPr marL="230188" indent="-230188"/>
            <a:r>
              <a:rPr lang="en-US" sz="1400" dirty="0">
                <a:latin typeface="Arial" panose="020B0604020202020204" pitchFamily="34" charset="0"/>
                <a:cs typeface="Arial" panose="020B0604020202020204" pitchFamily="34" charset="0"/>
              </a:rPr>
              <a:t>Communication Objectives</a:t>
            </a:r>
            <a:endParaRPr lang="en-US" sz="1200" dirty="0">
              <a:latin typeface="Arial" panose="020B0604020202020204" pitchFamily="34" charset="0"/>
              <a:cs typeface="Arial" panose="020B0604020202020204" pitchFamily="34" charset="0"/>
            </a:endParaRPr>
          </a:p>
          <a:p>
            <a:pPr marL="230188" indent="-230188">
              <a:buFont typeface="Arial"/>
              <a:buChar char="•"/>
            </a:pPr>
            <a:r>
              <a:rPr lang="en-US" sz="1200" dirty="0">
                <a:latin typeface="Arial" panose="020B0604020202020204" pitchFamily="34" charset="0"/>
                <a:cs typeface="Arial" panose="020B0604020202020204" pitchFamily="34" charset="0"/>
              </a:rPr>
              <a:t>To build the online community to 100 users minimum by the time of the public launch in September with representation across all regions and posts contributed in English, French, Portuguese, and Arabic. </a:t>
            </a:r>
          </a:p>
          <a:p>
            <a:pPr marL="230188" indent="-230188">
              <a:buFont typeface="Arial"/>
              <a:buChar char="•"/>
            </a:pPr>
            <a:r>
              <a:rPr lang="en-US" sz="1200" dirty="0">
                <a:latin typeface="Arial" panose="020B0604020202020204" pitchFamily="34" charset="0"/>
                <a:cs typeface="Arial" panose="020B0604020202020204" pitchFamily="34" charset="0"/>
              </a:rPr>
              <a:t>To develop a donor, private sector, social business and innovation partner ecosystem. </a:t>
            </a:r>
          </a:p>
          <a:p>
            <a:endParaRPr lang="en-US" sz="1200" dirty="0">
              <a:latin typeface="Arial" panose="020B0604020202020204" pitchFamily="34" charset="0"/>
              <a:cs typeface="Arial" panose="020B0604020202020204" pitchFamily="34" charset="0"/>
            </a:endParaRPr>
          </a:p>
          <a:p>
            <a:pPr marL="230188" indent="-230188"/>
            <a:r>
              <a:rPr lang="en-US" sz="11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4</a:t>
            </a:fld>
            <a:endParaRPr lang="en-US"/>
          </a:p>
        </p:txBody>
      </p:sp>
    </p:spTree>
    <p:extLst>
      <p:ext uri="{BB962C8B-B14F-4D97-AF65-F5344CB8AC3E}">
        <p14:creationId xmlns:p14="http://schemas.microsoft.com/office/powerpoint/2010/main" val="156127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latin typeface="Arial" panose="020B0604020202020204" pitchFamily="34" charset="0"/>
                <a:cs typeface="Arial" panose="020B0604020202020204" pitchFamily="34" charset="0"/>
              </a:rPr>
              <a:t>Hub Objectives </a:t>
            </a:r>
          </a:p>
          <a:p>
            <a:r>
              <a:rPr lang="en-US" sz="1200" dirty="0">
                <a:latin typeface="Arial" panose="020B0604020202020204" pitchFamily="34" charset="0"/>
                <a:cs typeface="Arial" panose="020B0604020202020204" pitchFamily="34" charset="0"/>
              </a:rPr>
              <a:t>The overall objective of Innovation pour le </a:t>
            </a:r>
            <a:r>
              <a:rPr lang="en-US" sz="1200" dirty="0" err="1">
                <a:latin typeface="Arial" panose="020B0604020202020204" pitchFamily="34" charset="0"/>
                <a:cs typeface="Arial" panose="020B0604020202020204" pitchFamily="34" charset="0"/>
              </a:rPr>
              <a:t>Changement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Afrique</a:t>
            </a:r>
            <a:r>
              <a:rPr lang="en-US" sz="1200" dirty="0">
                <a:latin typeface="Arial" panose="020B0604020202020204" pitchFamily="34" charset="0"/>
                <a:cs typeface="Arial" panose="020B0604020202020204" pitchFamily="34" charset="0"/>
              </a:rPr>
              <a:t> is to protect, respect, strengthen, expand and recover civil society space.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More specifically, the objectives are to: </a:t>
            </a:r>
          </a:p>
          <a:p>
            <a:pPr marL="342900" indent="-342900">
              <a:buFont typeface="+mj-lt"/>
              <a:buAutoNum type="arabicPeriod"/>
            </a:pPr>
            <a:r>
              <a:rPr lang="en-US" sz="1200" dirty="0">
                <a:latin typeface="Arial" panose="020B0604020202020204" pitchFamily="34" charset="0"/>
                <a:cs typeface="Arial" panose="020B0604020202020204" pitchFamily="34" charset="0"/>
              </a:rPr>
              <a:t>Develop and sustain an interactive and easy to use online resource centre essential to the campaign for the opening and maintaining of civil society space.</a:t>
            </a:r>
          </a:p>
          <a:p>
            <a:pPr marL="342900" indent="-342900">
              <a:buFont typeface="+mj-lt"/>
              <a:buAutoNum type="arabicPeriod"/>
            </a:pPr>
            <a:r>
              <a:rPr lang="en-US" sz="1200" dirty="0">
                <a:latin typeface="Arial" panose="020B0604020202020204" pitchFamily="34" charset="0"/>
                <a:cs typeface="Arial" panose="020B0604020202020204" pitchFamily="34" charset="0"/>
              </a:rPr>
              <a:t>Provide rapid support and legal analysis of regulations, administrative decisions and referrals for individuals or organizations in Africa.</a:t>
            </a:r>
          </a:p>
          <a:p>
            <a:pPr marL="342900" indent="-342900">
              <a:buFont typeface="+mj-lt"/>
              <a:buAutoNum type="arabicPeriod"/>
            </a:pPr>
            <a:r>
              <a:rPr lang="en-US" sz="1200" dirty="0">
                <a:latin typeface="Arial" panose="020B0604020202020204" pitchFamily="34" charset="0"/>
                <a:cs typeface="Arial" panose="020B0604020202020204" pitchFamily="34" charset="0"/>
              </a:rPr>
              <a:t>Improve the ability of civil society to </a:t>
            </a:r>
            <a:r>
              <a:rPr lang="en-US" sz="1200" dirty="0" err="1">
                <a:latin typeface="Arial" panose="020B0604020202020204" pitchFamily="34" charset="0"/>
                <a:cs typeface="Arial" panose="020B0604020202020204" pitchFamily="34" charset="0"/>
              </a:rPr>
              <a:t>mobilise</a:t>
            </a:r>
            <a:r>
              <a:rPr lang="en-US" sz="1200" dirty="0">
                <a:latin typeface="Arial" panose="020B0604020202020204" pitchFamily="34" charset="0"/>
                <a:cs typeface="Arial" panose="020B0604020202020204" pitchFamily="34" charset="0"/>
              </a:rPr>
              <a:t> and provide solidarity to countries or individuals affected by closing civic space</a:t>
            </a:r>
          </a:p>
          <a:p>
            <a:pPr marL="342900" indent="-342900">
              <a:buFont typeface="+mj-lt"/>
              <a:buAutoNum type="arabicPeriod"/>
            </a:pPr>
            <a:r>
              <a:rPr lang="en-US" sz="1200" dirty="0">
                <a:latin typeface="Arial" panose="020B0604020202020204" pitchFamily="34" charset="0"/>
                <a:cs typeface="Arial" panose="020B0604020202020204" pitchFamily="34" charset="0"/>
              </a:rPr>
              <a:t>Facilitate and coordinate alliance building among networks and relevant organizations across Africa and beyond</a:t>
            </a:r>
          </a:p>
          <a:p>
            <a:pPr marL="342900" indent="-342900">
              <a:buFont typeface="+mj-lt"/>
              <a:buAutoNum type="arabicPeriod"/>
            </a:pPr>
            <a:r>
              <a:rPr lang="en-US" sz="1200" dirty="0">
                <a:latin typeface="Arial" panose="020B0604020202020204" pitchFamily="34" charset="0"/>
                <a:cs typeface="Arial" panose="020B0604020202020204" pitchFamily="34" charset="0"/>
              </a:rPr>
              <a:t>Grow and sustain the Hub’s position as a continental platform for protecting and expanding civic space in Africa.   </a:t>
            </a:r>
          </a:p>
          <a:p>
            <a:pPr marL="230188" indent="-230188">
              <a:buFont typeface="Arial"/>
              <a:buChar char="•"/>
            </a:pPr>
            <a:endParaRPr lang="en-US" sz="1100" dirty="0">
              <a:latin typeface="Arial" panose="020B0604020202020204" pitchFamily="34" charset="0"/>
              <a:cs typeface="Arial" panose="020B0604020202020204" pitchFamily="34" charset="0"/>
            </a:endParaRPr>
          </a:p>
          <a:p>
            <a:pPr marL="230188" indent="-230188"/>
            <a:r>
              <a:rPr lang="en-US" sz="1400" dirty="0">
                <a:latin typeface="Arial" panose="020B0604020202020204" pitchFamily="34" charset="0"/>
                <a:cs typeface="Arial" panose="020B0604020202020204" pitchFamily="34" charset="0"/>
              </a:rPr>
              <a:t>Communication Objectives</a:t>
            </a:r>
            <a:endParaRPr lang="en-US" sz="1200" dirty="0">
              <a:latin typeface="Arial" panose="020B0604020202020204" pitchFamily="34" charset="0"/>
              <a:cs typeface="Arial" panose="020B0604020202020204" pitchFamily="34" charset="0"/>
            </a:endParaRPr>
          </a:p>
          <a:p>
            <a:pPr marL="230188" indent="-230188">
              <a:buFont typeface="Arial"/>
              <a:buChar char="•"/>
            </a:pPr>
            <a:r>
              <a:rPr lang="en-US" sz="1200" dirty="0">
                <a:latin typeface="Arial" panose="020B0604020202020204" pitchFamily="34" charset="0"/>
                <a:cs typeface="Arial" panose="020B0604020202020204" pitchFamily="34" charset="0"/>
              </a:rPr>
              <a:t>To build the online community to 100 users minimum by the time of the public launch in September with representation across all regions and posts contributed in English, French, Portuguese, and Arabic. </a:t>
            </a:r>
          </a:p>
          <a:p>
            <a:pPr marL="230188" indent="-230188">
              <a:buFont typeface="Arial"/>
              <a:buChar char="•"/>
            </a:pPr>
            <a:r>
              <a:rPr lang="en-US" sz="1200" dirty="0">
                <a:latin typeface="Arial" panose="020B0604020202020204" pitchFamily="34" charset="0"/>
                <a:cs typeface="Arial" panose="020B0604020202020204" pitchFamily="34" charset="0"/>
              </a:rPr>
              <a:t>To develop a donor, private sector, social business and innovation partner ecosystem. </a:t>
            </a:r>
          </a:p>
          <a:p>
            <a:endParaRPr lang="en-US" sz="1200" dirty="0">
              <a:latin typeface="Arial" panose="020B0604020202020204" pitchFamily="34" charset="0"/>
              <a:cs typeface="Arial" panose="020B0604020202020204" pitchFamily="34" charset="0"/>
            </a:endParaRPr>
          </a:p>
          <a:p>
            <a:pPr marL="230188" indent="-230188"/>
            <a:r>
              <a:rPr lang="en-US" sz="11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5</a:t>
            </a:fld>
            <a:endParaRPr lang="en-US"/>
          </a:p>
        </p:txBody>
      </p:sp>
    </p:spTree>
    <p:extLst>
      <p:ext uri="{BB962C8B-B14F-4D97-AF65-F5344CB8AC3E}">
        <p14:creationId xmlns:p14="http://schemas.microsoft.com/office/powerpoint/2010/main" val="76970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latin typeface="Arial" panose="020B0604020202020204" pitchFamily="34" charset="0"/>
                <a:cs typeface="Arial" panose="020B0604020202020204" pitchFamily="34" charset="0"/>
              </a:rPr>
              <a:t>Hub Objectives </a:t>
            </a:r>
          </a:p>
          <a:p>
            <a:r>
              <a:rPr lang="en-US" sz="1200" dirty="0">
                <a:latin typeface="Arial" panose="020B0604020202020204" pitchFamily="34" charset="0"/>
                <a:cs typeface="Arial" panose="020B0604020202020204" pitchFamily="34" charset="0"/>
              </a:rPr>
              <a:t>The overall objective of Innovation pour le </a:t>
            </a:r>
            <a:r>
              <a:rPr lang="en-US" sz="1200" dirty="0" err="1">
                <a:latin typeface="Arial" panose="020B0604020202020204" pitchFamily="34" charset="0"/>
                <a:cs typeface="Arial" panose="020B0604020202020204" pitchFamily="34" charset="0"/>
              </a:rPr>
              <a:t>Changement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Afrique</a:t>
            </a:r>
            <a:r>
              <a:rPr lang="en-US" sz="1200" dirty="0">
                <a:latin typeface="Arial" panose="020B0604020202020204" pitchFamily="34" charset="0"/>
                <a:cs typeface="Arial" panose="020B0604020202020204" pitchFamily="34" charset="0"/>
              </a:rPr>
              <a:t> is to protect, respect, strengthen, expand and recover civil society space.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More specifically, the objectives are to: </a:t>
            </a:r>
          </a:p>
          <a:p>
            <a:pPr marL="342900" indent="-342900">
              <a:buFont typeface="+mj-lt"/>
              <a:buAutoNum type="arabicPeriod"/>
            </a:pPr>
            <a:r>
              <a:rPr lang="en-US" sz="1200" dirty="0">
                <a:latin typeface="Arial" panose="020B0604020202020204" pitchFamily="34" charset="0"/>
                <a:cs typeface="Arial" panose="020B0604020202020204" pitchFamily="34" charset="0"/>
              </a:rPr>
              <a:t>Develop and sustain an interactive and easy to use online resource centre essential to the campaign for the opening and maintaining of civil society space.</a:t>
            </a:r>
          </a:p>
          <a:p>
            <a:pPr marL="342900" indent="-342900">
              <a:buFont typeface="+mj-lt"/>
              <a:buAutoNum type="arabicPeriod"/>
            </a:pPr>
            <a:r>
              <a:rPr lang="en-US" sz="1200" dirty="0">
                <a:latin typeface="Arial" panose="020B0604020202020204" pitchFamily="34" charset="0"/>
                <a:cs typeface="Arial" panose="020B0604020202020204" pitchFamily="34" charset="0"/>
              </a:rPr>
              <a:t>Provide rapid support and legal analysis of regulations, administrative decisions and referrals for individuals or organizations in Africa.</a:t>
            </a:r>
          </a:p>
          <a:p>
            <a:pPr marL="342900" indent="-342900">
              <a:buFont typeface="+mj-lt"/>
              <a:buAutoNum type="arabicPeriod"/>
            </a:pPr>
            <a:r>
              <a:rPr lang="en-US" sz="1200" dirty="0">
                <a:latin typeface="Arial" panose="020B0604020202020204" pitchFamily="34" charset="0"/>
                <a:cs typeface="Arial" panose="020B0604020202020204" pitchFamily="34" charset="0"/>
              </a:rPr>
              <a:t>Improve the ability of civil society to </a:t>
            </a:r>
            <a:r>
              <a:rPr lang="en-US" sz="1200" dirty="0" err="1">
                <a:latin typeface="Arial" panose="020B0604020202020204" pitchFamily="34" charset="0"/>
                <a:cs typeface="Arial" panose="020B0604020202020204" pitchFamily="34" charset="0"/>
              </a:rPr>
              <a:t>mobilise</a:t>
            </a:r>
            <a:r>
              <a:rPr lang="en-US" sz="1200" dirty="0">
                <a:latin typeface="Arial" panose="020B0604020202020204" pitchFamily="34" charset="0"/>
                <a:cs typeface="Arial" panose="020B0604020202020204" pitchFamily="34" charset="0"/>
              </a:rPr>
              <a:t> and provide solidarity to countries or individuals affected by closing civic space</a:t>
            </a:r>
          </a:p>
          <a:p>
            <a:pPr marL="342900" indent="-342900">
              <a:buFont typeface="+mj-lt"/>
              <a:buAutoNum type="arabicPeriod"/>
            </a:pPr>
            <a:r>
              <a:rPr lang="en-US" sz="1200" dirty="0">
                <a:latin typeface="Arial" panose="020B0604020202020204" pitchFamily="34" charset="0"/>
                <a:cs typeface="Arial" panose="020B0604020202020204" pitchFamily="34" charset="0"/>
              </a:rPr>
              <a:t>Facilitate and coordinate alliance building among networks and relevant organizations across Africa and beyond</a:t>
            </a:r>
          </a:p>
          <a:p>
            <a:pPr marL="342900" indent="-342900">
              <a:buFont typeface="+mj-lt"/>
              <a:buAutoNum type="arabicPeriod"/>
            </a:pPr>
            <a:r>
              <a:rPr lang="en-US" sz="1200" dirty="0">
                <a:latin typeface="Arial" panose="020B0604020202020204" pitchFamily="34" charset="0"/>
                <a:cs typeface="Arial" panose="020B0604020202020204" pitchFamily="34" charset="0"/>
              </a:rPr>
              <a:t>Grow and sustain the Hub’s position as a continental platform for protecting and expanding civic space in Africa.   </a:t>
            </a:r>
          </a:p>
          <a:p>
            <a:pPr marL="230188" indent="-230188">
              <a:buFont typeface="Arial"/>
              <a:buChar char="•"/>
            </a:pPr>
            <a:endParaRPr lang="en-US" sz="1100" dirty="0">
              <a:latin typeface="Arial" panose="020B0604020202020204" pitchFamily="34" charset="0"/>
              <a:cs typeface="Arial" panose="020B0604020202020204" pitchFamily="34" charset="0"/>
            </a:endParaRPr>
          </a:p>
          <a:p>
            <a:pPr marL="230188" indent="-230188"/>
            <a:r>
              <a:rPr lang="en-US" sz="1400" dirty="0">
                <a:latin typeface="Arial" panose="020B0604020202020204" pitchFamily="34" charset="0"/>
                <a:cs typeface="Arial" panose="020B0604020202020204" pitchFamily="34" charset="0"/>
              </a:rPr>
              <a:t>Communication Objectives</a:t>
            </a:r>
            <a:endParaRPr lang="en-US" sz="1200" dirty="0">
              <a:latin typeface="Arial" panose="020B0604020202020204" pitchFamily="34" charset="0"/>
              <a:cs typeface="Arial" panose="020B0604020202020204" pitchFamily="34" charset="0"/>
            </a:endParaRPr>
          </a:p>
          <a:p>
            <a:pPr marL="230188" indent="-230188">
              <a:buFont typeface="Arial"/>
              <a:buChar char="•"/>
            </a:pPr>
            <a:r>
              <a:rPr lang="en-US" sz="1200" dirty="0">
                <a:latin typeface="Arial" panose="020B0604020202020204" pitchFamily="34" charset="0"/>
                <a:cs typeface="Arial" panose="020B0604020202020204" pitchFamily="34" charset="0"/>
              </a:rPr>
              <a:t>To build the online community to 100 users minimum by the time of the public launch in September with representation across all regions and posts contributed in English, French, Portuguese, and Arabic. </a:t>
            </a:r>
          </a:p>
          <a:p>
            <a:pPr marL="230188" indent="-230188">
              <a:buFont typeface="Arial"/>
              <a:buChar char="•"/>
            </a:pPr>
            <a:r>
              <a:rPr lang="en-US" sz="1200" dirty="0">
                <a:latin typeface="Arial" panose="020B0604020202020204" pitchFamily="34" charset="0"/>
                <a:cs typeface="Arial" panose="020B0604020202020204" pitchFamily="34" charset="0"/>
              </a:rPr>
              <a:t>To develop a donor, private sector, social business and innovation partner ecosystem. </a:t>
            </a:r>
          </a:p>
          <a:p>
            <a:endParaRPr lang="en-US" sz="1200" dirty="0">
              <a:latin typeface="Arial" panose="020B0604020202020204" pitchFamily="34" charset="0"/>
              <a:cs typeface="Arial" panose="020B0604020202020204" pitchFamily="34" charset="0"/>
            </a:endParaRPr>
          </a:p>
          <a:p>
            <a:pPr marL="230188" indent="-230188"/>
            <a:r>
              <a:rPr lang="en-US" sz="11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6</a:t>
            </a:fld>
            <a:endParaRPr lang="en-US"/>
          </a:p>
        </p:txBody>
      </p:sp>
    </p:spTree>
    <p:extLst>
      <p:ext uri="{BB962C8B-B14F-4D97-AF65-F5344CB8AC3E}">
        <p14:creationId xmlns:p14="http://schemas.microsoft.com/office/powerpoint/2010/main" val="192123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Notes for Katie: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section includes: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we can help – essentially outlining the various levels of help we have provided for each region and leading into how we can help them going forward (not too in depth on this though as we'll touch on this at the</a:t>
            </a:r>
            <a:r>
              <a:rPr lang="en-US" baseline="0" dirty="0">
                <a:latin typeface="Arial" panose="020B0604020202020204" pitchFamily="34" charset="0"/>
                <a:cs typeface="Arial" panose="020B0604020202020204" pitchFamily="34" charset="0"/>
              </a:rPr>
              <a:t> end of this first part when we go over the  monthly content package.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2 slides per region with 1. hub objectives and </a:t>
            </a:r>
            <a:r>
              <a:rPr lang="en-US" baseline="0" dirty="0" err="1">
                <a:latin typeface="Arial" panose="020B0604020202020204" pitchFamily="34" charset="0"/>
                <a:cs typeface="Arial" panose="020B0604020202020204" pitchFamily="34" charset="0"/>
              </a:rPr>
              <a:t>comms</a:t>
            </a:r>
            <a:r>
              <a:rPr lang="en-US" baseline="0" dirty="0">
                <a:latin typeface="Arial" panose="020B0604020202020204" pitchFamily="34" charset="0"/>
                <a:cs typeface="Arial" panose="020B0604020202020204" pitchFamily="34" charset="0"/>
              </a:rPr>
              <a:t> objectives/strategy and 2. each regions communications work plan (tables I will be putting together with key dates and </a:t>
            </a:r>
            <a:r>
              <a:rPr lang="en-US" baseline="0" dirty="0" err="1">
                <a:latin typeface="Arial" panose="020B0604020202020204" pitchFamily="34" charset="0"/>
                <a:cs typeface="Arial" panose="020B0604020202020204" pitchFamily="34" charset="0"/>
              </a:rPr>
              <a:t>comms</a:t>
            </a:r>
            <a:r>
              <a:rPr lang="en-US" baseline="0" dirty="0">
                <a:latin typeface="Arial" panose="020B0604020202020204" pitchFamily="34" charset="0"/>
                <a:cs typeface="Arial" panose="020B0604020202020204" pitchFamily="34" charset="0"/>
              </a:rPr>
              <a:t> outputs surrounding them). at the beginning of this session, we will also clearly articulate that because for most regions we developed these in coordination with the </a:t>
            </a:r>
            <a:r>
              <a:rPr lang="en-US" baseline="0" dirty="0" err="1">
                <a:latin typeface="Arial" panose="020B0604020202020204" pitchFamily="34" charset="0"/>
                <a:cs typeface="Arial" panose="020B0604020202020204" pitchFamily="34" charset="0"/>
              </a:rPr>
              <a:t>POCs</a:t>
            </a:r>
            <a:r>
              <a:rPr lang="en-US" baseline="0" dirty="0">
                <a:latin typeface="Arial" panose="020B0604020202020204" pitchFamily="34" charset="0"/>
                <a:cs typeface="Arial" panose="020B0604020202020204" pitchFamily="34" charset="0"/>
              </a:rPr>
              <a:t> and with the information in the draft strategies, they are in no way solid or complete. for that reason we will be having open office hours throughout the IRR. Please meet with Katie, </a:t>
            </a:r>
            <a:r>
              <a:rPr lang="en-US" baseline="0" dirty="0" err="1">
                <a:latin typeface="Arial" panose="020B0604020202020204" pitchFamily="34" charset="0"/>
                <a:cs typeface="Arial" panose="020B0604020202020204" pitchFamily="34" charset="0"/>
              </a:rPr>
              <a:t>Adi</a:t>
            </a:r>
            <a:r>
              <a:rPr lang="en-US" baseline="0" dirty="0">
                <a:latin typeface="Arial" panose="020B0604020202020204" pitchFamily="34" charset="0"/>
                <a:cs typeface="Arial" panose="020B0604020202020204" pitchFamily="34" charset="0"/>
              </a:rPr>
              <a:t>, or Ellie to schedule a time to discuss any shortcomings/additions you may have either during lunches/breaks or Thursday 3-6 during Regional Work Plan development</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Tell them about our plan to provide the whole group with monthly content packages (something </a:t>
            </a:r>
            <a:r>
              <a:rPr lang="en-US" baseline="0" dirty="0" err="1">
                <a:latin typeface="Arial" panose="020B0604020202020204" pitchFamily="34" charset="0"/>
                <a:cs typeface="Arial" panose="020B0604020202020204" pitchFamily="34" charset="0"/>
              </a:rPr>
              <a:t>Adi</a:t>
            </a:r>
            <a:r>
              <a:rPr lang="en-US" baseline="0" dirty="0">
                <a:latin typeface="Arial" panose="020B0604020202020204" pitchFamily="34" charset="0"/>
                <a:cs typeface="Arial" panose="020B0604020202020204" pitchFamily="34" charset="0"/>
              </a:rPr>
              <a:t> and I had talked about – like a monthly pre launch promo kit for the whole group and not just the </a:t>
            </a:r>
            <a:r>
              <a:rPr lang="en-US" baseline="0" dirty="0" err="1">
                <a:latin typeface="Arial" panose="020B0604020202020204" pitchFamily="34" charset="0"/>
                <a:cs typeface="Arial" panose="020B0604020202020204" pitchFamily="34" charset="0"/>
              </a:rPr>
              <a:t>comms</a:t>
            </a:r>
            <a:r>
              <a:rPr lang="en-US" baseline="0" dirty="0">
                <a:latin typeface="Arial" panose="020B0604020202020204" pitchFamily="34" charset="0"/>
                <a:cs typeface="Arial" panose="020B0604020202020204" pitchFamily="34" charset="0"/>
              </a:rPr>
              <a:t> people so they can share and promote the platform in their networks on social media, etc) – I also was thinking about this this morning. The first thing to include in this is a branding list. not like the guide, though we should include that too, but a what to call your hub what not to call your hub. acceptable twitter handles etc.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the end we'll pass out flyers they can share along with extra pens they can hand out. we need to draft a flyer </a:t>
            </a:r>
            <a:r>
              <a:rPr lang="en-US" baseline="0" dirty="0" err="1">
                <a:latin typeface="Arial" panose="020B0604020202020204" pitchFamily="34" charset="0"/>
                <a:cs typeface="Arial" panose="020B0604020202020204" pitchFamily="34" charset="0"/>
              </a:rPr>
              <a:t>lol</a:t>
            </a:r>
            <a:r>
              <a:rPr lang="en-US" baseline="0" dirty="0">
                <a:latin typeface="Arial" panose="020B0604020202020204" pitchFamily="34" charset="0"/>
                <a:cs typeface="Arial" panose="020B0604020202020204" pitchFamily="34" charset="0"/>
              </a:rPr>
              <a:t>. maybe just print that shitty </a:t>
            </a:r>
            <a:r>
              <a:rPr lang="en-US" baseline="0" dirty="0" err="1">
                <a:latin typeface="Arial" panose="020B0604020202020204" pitchFamily="34" charset="0"/>
                <a:cs typeface="Arial" panose="020B0604020202020204" pitchFamily="34" charset="0"/>
              </a:rPr>
              <a:t>infographic</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i</a:t>
            </a:r>
            <a:r>
              <a:rPr lang="en-US" baseline="0" dirty="0">
                <a:latin typeface="Arial" panose="020B0604020202020204" pitchFamily="34" charset="0"/>
                <a:cs typeface="Arial" panose="020B0604020202020204" pitchFamily="34" charset="0"/>
              </a:rPr>
              <a:t> did? </a:t>
            </a: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F0C3EEB-859E-A347-A1AE-AE65FBDBC61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0A2DCF-A43E-4D7E-A6E8-FE27E1319B65}" type="datetimeFigureOut">
              <a:rPr lang="en-US" smtClean="0"/>
              <a:pPr/>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200034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A2DCF-A43E-4D7E-A6E8-FE27E1319B65}" type="datetimeFigureOut">
              <a:rPr lang="en-US" smtClean="0"/>
              <a:pPr/>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142467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A2DCF-A43E-4D7E-A6E8-FE27E1319B65}" type="datetimeFigureOut">
              <a:rPr lang="en-US" smtClean="0"/>
              <a:pPr/>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39157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A2DCF-A43E-4D7E-A6E8-FE27E1319B65}" type="datetimeFigureOut">
              <a:rPr lang="en-US" smtClean="0"/>
              <a:pPr/>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123444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A2DCF-A43E-4D7E-A6E8-FE27E1319B65}" type="datetimeFigureOut">
              <a:rPr lang="en-US" smtClean="0"/>
              <a:pPr/>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246092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A2DCF-A43E-4D7E-A6E8-FE27E1319B65}" type="datetimeFigureOut">
              <a:rPr lang="en-US" smtClean="0"/>
              <a:pPr/>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42454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0A2DCF-A43E-4D7E-A6E8-FE27E1319B65}" type="datetimeFigureOut">
              <a:rPr lang="en-US" smtClean="0"/>
              <a:pPr/>
              <a:t>6/13/18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116383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0A2DCF-A43E-4D7E-A6E8-FE27E1319B65}" type="datetimeFigureOut">
              <a:rPr lang="en-US" smtClean="0"/>
              <a:pPr/>
              <a:t>6/13/18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323824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A2DCF-A43E-4D7E-A6E8-FE27E1319B65}" type="datetimeFigureOut">
              <a:rPr lang="en-US" smtClean="0"/>
              <a:pPr/>
              <a:t>6/13/18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417928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A2DCF-A43E-4D7E-A6E8-FE27E1319B65}" type="datetimeFigureOut">
              <a:rPr lang="en-US" smtClean="0"/>
              <a:pPr/>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14696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A2DCF-A43E-4D7E-A6E8-FE27E1319B65}" type="datetimeFigureOut">
              <a:rPr lang="en-US" smtClean="0"/>
              <a:pPr/>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CCF03-A6A8-4773-8842-BA6AA70106E8}" type="slidenum">
              <a:rPr lang="en-US" smtClean="0"/>
              <a:pPr/>
              <a:t>‹#›</a:t>
            </a:fld>
            <a:endParaRPr lang="en-US"/>
          </a:p>
        </p:txBody>
      </p:sp>
    </p:spTree>
    <p:extLst>
      <p:ext uri="{BB962C8B-B14F-4D97-AF65-F5344CB8AC3E}">
        <p14:creationId xmlns:p14="http://schemas.microsoft.com/office/powerpoint/2010/main" val="201806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A2DCF-A43E-4D7E-A6E8-FE27E1319B65}" type="datetimeFigureOut">
              <a:rPr lang="en-US" smtClean="0"/>
              <a:pPr/>
              <a:t>6/13/18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CCF03-A6A8-4773-8842-BA6AA70106E8}" type="slidenum">
              <a:rPr lang="en-US" smtClean="0"/>
              <a:pPr/>
              <a:t>‹#›</a:t>
            </a:fld>
            <a:endParaRPr lang="en-US"/>
          </a:p>
        </p:txBody>
      </p:sp>
    </p:spTree>
    <p:extLst>
      <p:ext uri="{BB962C8B-B14F-4D97-AF65-F5344CB8AC3E}">
        <p14:creationId xmlns:p14="http://schemas.microsoft.com/office/powerpoint/2010/main" val="72796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nnovationforchange.net/toolkit/introduction-to-social-media-analytics/" TargetMode="External"/><Relationship Id="rId5" Type="http://schemas.openxmlformats.org/officeDocument/2006/relationships/hyperlink" Target="mailto:ellie@innovationforchange.net"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927" y="628650"/>
            <a:ext cx="7064146" cy="2765138"/>
          </a:xfrm>
          <a:prstGeom prst="rect">
            <a:avLst/>
          </a:prstGeom>
        </p:spPr>
      </p:pic>
      <p:sp>
        <p:nvSpPr>
          <p:cNvPr id="5" name="Rectangle 4"/>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sp>
        <p:nvSpPr>
          <p:cNvPr id="6" name="Rectangle 5"/>
          <p:cNvSpPr/>
          <p:nvPr/>
        </p:nvSpPr>
        <p:spPr>
          <a:xfrm>
            <a:off x="1" y="0"/>
            <a:ext cx="122547" cy="642908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3299" y="3393788"/>
            <a:ext cx="9285402" cy="2000548"/>
          </a:xfrm>
          <a:prstGeom prst="rect">
            <a:avLst/>
          </a:prstGeom>
          <a:noFill/>
        </p:spPr>
        <p:txBody>
          <a:bodyPr wrap="square" rtlCol="0">
            <a:spAutoFit/>
          </a:bodyPr>
          <a:lstStyle/>
          <a:p>
            <a:pPr algn="ctr"/>
            <a:r>
              <a:rPr lang="en-US" sz="2800" dirty="0">
                <a:solidFill>
                  <a:srgbClr val="00C18B"/>
                </a:solidFill>
                <a:latin typeface="Futura PT Heavy" panose="020B0802020204020303" pitchFamily="34" charset="0"/>
              </a:rPr>
              <a:t>Social Media Analytics</a:t>
            </a:r>
          </a:p>
          <a:p>
            <a:pPr algn="ctr"/>
            <a:r>
              <a:rPr lang="en-US" sz="2400" dirty="0">
                <a:solidFill>
                  <a:srgbClr val="00C18B"/>
                </a:solidFill>
                <a:latin typeface="Futura PT Book" panose="020B0502020204020303" pitchFamily="34" charset="0"/>
              </a:rPr>
              <a:t>13 June 2018</a:t>
            </a:r>
          </a:p>
          <a:p>
            <a:pPr algn="ctr"/>
            <a:endParaRPr lang="en-US" sz="2400" dirty="0">
              <a:solidFill>
                <a:srgbClr val="00C18B"/>
              </a:solidFill>
              <a:latin typeface="Futura PT Book" panose="020B0502020204020303" pitchFamily="34" charset="0"/>
            </a:endParaRPr>
          </a:p>
          <a:p>
            <a:pPr algn="ctr"/>
            <a:r>
              <a:rPr lang="en-US" sz="2400" dirty="0">
                <a:latin typeface="Futura PT Book" panose="020B0502020204020303" pitchFamily="34" charset="0"/>
              </a:rPr>
              <a:t>Almaty, Kazakhstan</a:t>
            </a:r>
          </a:p>
          <a:p>
            <a:pPr algn="ctr"/>
            <a:r>
              <a:rPr lang="en-US" sz="2400" dirty="0">
                <a:latin typeface="Futura PT Book" panose="020B0502020204020303" pitchFamily="34" charset="0"/>
              </a:rPr>
              <a:t>Insights into Development Conference</a:t>
            </a:r>
          </a:p>
        </p:txBody>
      </p:sp>
    </p:spTree>
    <p:extLst>
      <p:ext uri="{BB962C8B-B14F-4D97-AF65-F5344CB8AC3E}">
        <p14:creationId xmlns:p14="http://schemas.microsoft.com/office/powerpoint/2010/main" val="367192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normAutofit/>
          </a:bodyPr>
          <a:lstStyle/>
          <a:p>
            <a:r>
              <a:rPr lang="en-US" sz="3700" dirty="0">
                <a:solidFill>
                  <a:srgbClr val="00C18B"/>
                </a:solidFill>
                <a:latin typeface="Futura PT Demi" panose="020B0702020204020303" pitchFamily="34" charset="0"/>
              </a:rPr>
              <a:t>Facebook Insights</a:t>
            </a: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t="16679" b="18246"/>
          <a:stretch/>
        </p:blipFill>
        <p:spPr>
          <a:xfrm>
            <a:off x="1" y="6353666"/>
            <a:ext cx="4687570" cy="504334"/>
          </a:xfrm>
        </p:spPr>
      </p:pic>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003" y="1518788"/>
            <a:ext cx="11391814" cy="49244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26B2DBBB-2B25-F745-97D2-C14D1E25F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252" y="1518788"/>
            <a:ext cx="4773548" cy="4872585"/>
          </a:xfrm>
          <a:prstGeom prst="rect">
            <a:avLst/>
          </a:prstGeom>
        </p:spPr>
      </p:pic>
      <p:pic>
        <p:nvPicPr>
          <p:cNvPr id="12" name="Picture 11">
            <a:extLst>
              <a:ext uri="{FF2B5EF4-FFF2-40B4-BE49-F238E27FC236}">
                <a16:creationId xmlns:a16="http://schemas.microsoft.com/office/drawing/2014/main" id="{32288EE7-9FEB-FF4F-A002-6075CADD2E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003" y="2080491"/>
            <a:ext cx="5520519" cy="3215409"/>
          </a:xfrm>
          <a:prstGeom prst="rect">
            <a:avLst/>
          </a:prstGeom>
        </p:spPr>
      </p:pic>
    </p:spTree>
    <p:extLst>
      <p:ext uri="{BB962C8B-B14F-4D97-AF65-F5344CB8AC3E}">
        <p14:creationId xmlns:p14="http://schemas.microsoft.com/office/powerpoint/2010/main" val="412199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normAutofit/>
          </a:bodyPr>
          <a:lstStyle/>
          <a:p>
            <a:r>
              <a:rPr lang="en-US" sz="3900" dirty="0">
                <a:solidFill>
                  <a:srgbClr val="00C18B"/>
                </a:solidFill>
                <a:latin typeface="Futura PT Demi" panose="020B0702020204020303" pitchFamily="34" charset="0"/>
              </a:rPr>
              <a:t>Twitter Insights</a:t>
            </a: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E9F4FD0A-5FB2-0942-849A-E9CD2AC6E94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518787"/>
            <a:ext cx="5913764" cy="4418031"/>
          </a:xfrm>
        </p:spPr>
      </p:pic>
      <p:pic>
        <p:nvPicPr>
          <p:cNvPr id="13" name="Picture 12">
            <a:extLst>
              <a:ext uri="{FF2B5EF4-FFF2-40B4-BE49-F238E27FC236}">
                <a16:creationId xmlns:a16="http://schemas.microsoft.com/office/drawing/2014/main" id="{5D8A4590-3E19-0A4E-9146-81F40D8B3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48" y="1941790"/>
            <a:ext cx="6333363" cy="3718217"/>
          </a:xfrm>
          <a:prstGeom prst="rect">
            <a:avLst/>
          </a:prstGeom>
        </p:spPr>
      </p:pic>
    </p:spTree>
    <p:extLst>
      <p:ext uri="{BB962C8B-B14F-4D97-AF65-F5344CB8AC3E}">
        <p14:creationId xmlns:p14="http://schemas.microsoft.com/office/powerpoint/2010/main" val="412199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normAutofit/>
          </a:bodyPr>
          <a:lstStyle/>
          <a:p>
            <a:r>
              <a:rPr lang="en-US" sz="3900" dirty="0" err="1">
                <a:solidFill>
                  <a:srgbClr val="00C18B"/>
                </a:solidFill>
                <a:latin typeface="Futura PT Demi" panose="020B0702020204020303" pitchFamily="34" charset="0"/>
              </a:rPr>
              <a:t>TweetDeck</a:t>
            </a:r>
            <a:endParaRPr lang="en-US" sz="3900" dirty="0">
              <a:solidFill>
                <a:srgbClr val="00C18B"/>
              </a:solidFill>
              <a:latin typeface="Futura PT Demi" panose="020B0702020204020303" pitchFamily="34" charset="0"/>
            </a:endParaRP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81BF126-8054-AE45-9DFF-5CCF56EF0A1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4519" y="1272060"/>
            <a:ext cx="5981624" cy="3809546"/>
          </a:xfrm>
        </p:spPr>
      </p:pic>
      <p:pic>
        <p:nvPicPr>
          <p:cNvPr id="12" name="Picture 11">
            <a:extLst>
              <a:ext uri="{FF2B5EF4-FFF2-40B4-BE49-F238E27FC236}">
                <a16:creationId xmlns:a16="http://schemas.microsoft.com/office/drawing/2014/main" id="{7ED2B88A-D84E-9E45-83E0-C596F6C7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719" y="2109241"/>
            <a:ext cx="6385306" cy="4230265"/>
          </a:xfrm>
          <a:prstGeom prst="rect">
            <a:avLst/>
          </a:prstGeom>
        </p:spPr>
      </p:pic>
    </p:spTree>
    <p:extLst>
      <p:ext uri="{BB962C8B-B14F-4D97-AF65-F5344CB8AC3E}">
        <p14:creationId xmlns:p14="http://schemas.microsoft.com/office/powerpoint/2010/main" val="242750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normAutofit/>
          </a:bodyPr>
          <a:lstStyle/>
          <a:p>
            <a:r>
              <a:rPr lang="en-US" sz="3900" dirty="0" err="1">
                <a:solidFill>
                  <a:srgbClr val="00C18B"/>
                </a:solidFill>
                <a:latin typeface="Futura PT Demi" panose="020B0702020204020303" pitchFamily="34" charset="0"/>
              </a:rPr>
              <a:t>HootSuite</a:t>
            </a:r>
            <a:endParaRPr lang="en-US" sz="3900" dirty="0">
              <a:solidFill>
                <a:srgbClr val="00C18B"/>
              </a:solidFill>
              <a:latin typeface="Futura PT Demi" panose="020B0702020204020303" pitchFamily="34" charset="0"/>
            </a:endParaRP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37A887A-75E6-5740-AFB4-5B80B8B11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382634"/>
            <a:ext cx="5943600" cy="3728457"/>
          </a:xfrm>
          <a:prstGeom prst="rect">
            <a:avLst/>
          </a:prstGeom>
        </p:spPr>
      </p:pic>
      <p:pic>
        <p:nvPicPr>
          <p:cNvPr id="15" name="Picture 14">
            <a:extLst>
              <a:ext uri="{FF2B5EF4-FFF2-40B4-BE49-F238E27FC236}">
                <a16:creationId xmlns:a16="http://schemas.microsoft.com/office/drawing/2014/main" id="{CFB07DE9-7FD1-FE40-B6C0-5C0846D38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19" y="2096464"/>
            <a:ext cx="6871854" cy="4294909"/>
          </a:xfrm>
          <a:prstGeom prst="rect">
            <a:avLst/>
          </a:prstGeom>
        </p:spPr>
      </p:pic>
    </p:spTree>
    <p:extLst>
      <p:ext uri="{BB962C8B-B14F-4D97-AF65-F5344CB8AC3E}">
        <p14:creationId xmlns:p14="http://schemas.microsoft.com/office/powerpoint/2010/main" val="171892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normAutofit/>
          </a:bodyPr>
          <a:lstStyle/>
          <a:p>
            <a:r>
              <a:rPr lang="en-US" sz="3900" dirty="0">
                <a:solidFill>
                  <a:srgbClr val="00C18B"/>
                </a:solidFill>
                <a:latin typeface="Futura PT Demi" panose="020B0702020204020303" pitchFamily="34" charset="0"/>
              </a:rPr>
              <a:t>Crimson Hexagon</a:t>
            </a: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E2497D1-241F-8E4B-A3B0-0CD91CBE8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109" y="1491528"/>
            <a:ext cx="6086764" cy="4899845"/>
          </a:xfrm>
          <a:prstGeom prst="rect">
            <a:avLst/>
          </a:prstGeom>
        </p:spPr>
      </p:pic>
    </p:spTree>
    <p:extLst>
      <p:ext uri="{BB962C8B-B14F-4D97-AF65-F5344CB8AC3E}">
        <p14:creationId xmlns:p14="http://schemas.microsoft.com/office/powerpoint/2010/main" val="270998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lstStyle/>
          <a:p>
            <a:r>
              <a:rPr lang="en-US" dirty="0">
                <a:solidFill>
                  <a:srgbClr val="00C18B"/>
                </a:solidFill>
                <a:latin typeface="Futura PT Demi" panose="020B0702020204020303" pitchFamily="34" charset="0"/>
              </a:rPr>
              <a:t>Questions? </a:t>
            </a: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t="16679" b="18246"/>
          <a:stretch/>
        </p:blipFill>
        <p:spPr>
          <a:xfrm>
            <a:off x="1" y="6353666"/>
            <a:ext cx="4687570" cy="504334"/>
          </a:xfrm>
        </p:spPr>
      </p:pic>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inking.jpg"/>
          <p:cNvPicPr>
            <a:picLocks noChangeAspect="1"/>
          </p:cNvPicPr>
          <p:nvPr/>
        </p:nvPicPr>
        <p:blipFill>
          <a:blip r:embed="rId5"/>
          <a:stretch>
            <a:fillRect/>
          </a:stretch>
        </p:blipFill>
        <p:spPr>
          <a:xfrm>
            <a:off x="4928017" y="2388351"/>
            <a:ext cx="2464719" cy="2464719"/>
          </a:xfrm>
          <a:prstGeom prst="rect">
            <a:avLst/>
          </a:prstGeom>
        </p:spPr>
      </p:pic>
    </p:spTree>
    <p:extLst>
      <p:ext uri="{BB962C8B-B14F-4D97-AF65-F5344CB8AC3E}">
        <p14:creationId xmlns:p14="http://schemas.microsoft.com/office/powerpoint/2010/main" val="412199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png"/>
          <p:cNvPicPr/>
          <p:nvPr/>
        </p:nvPicPr>
        <p:blipFill>
          <a:blip r:embed="rId3">
            <a:alphaModFix amt="10000"/>
          </a:blip>
          <a:srcRect b="69354"/>
          <a:stretch>
            <a:fillRect/>
          </a:stretch>
        </p:blipFill>
        <p:spPr>
          <a:xfrm>
            <a:off x="144519" y="0"/>
            <a:ext cx="12047481" cy="1449528"/>
          </a:xfrm>
          <a:prstGeom prst="rect">
            <a:avLst/>
          </a:prstGeom>
          <a:ln/>
        </p:spPr>
      </p:pic>
      <p:sp>
        <p:nvSpPr>
          <p:cNvPr id="2" name="Title 1"/>
          <p:cNvSpPr>
            <a:spLocks noGrp="1"/>
          </p:cNvSpPr>
          <p:nvPr>
            <p:ph type="title"/>
          </p:nvPr>
        </p:nvSpPr>
        <p:spPr/>
        <p:txBody>
          <a:bodyPr>
            <a:normAutofit/>
          </a:bodyPr>
          <a:lstStyle/>
          <a:p>
            <a:pPr algn="ctr"/>
            <a:r>
              <a:rPr lang="en-US" sz="4000" dirty="0">
                <a:solidFill>
                  <a:srgbClr val="00C18B"/>
                </a:solidFill>
                <a:latin typeface="Futura PT Demi" panose="020B0702020204020303" pitchFamily="34" charset="0"/>
              </a:rPr>
              <a:t>Thank you!!!</a:t>
            </a:r>
          </a:p>
        </p:txBody>
      </p:sp>
      <p:sp>
        <p:nvSpPr>
          <p:cNvPr id="4" name="Rectangle 3"/>
          <p:cNvSpPr/>
          <p:nvPr/>
        </p:nvSpPr>
        <p:spPr>
          <a:xfrm>
            <a:off x="0" y="6429080"/>
            <a:ext cx="12192000" cy="428920"/>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6CA9"/>
              </a:solidFill>
            </a:endParaRPr>
          </a:p>
        </p:txBody>
      </p:sp>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t="16679" b="18246"/>
          <a:stretch/>
        </p:blipFill>
        <p:spPr>
          <a:xfrm>
            <a:off x="1" y="6353666"/>
            <a:ext cx="4687570" cy="504334"/>
          </a:xfrm>
        </p:spPr>
      </p:pic>
      <p:sp>
        <p:nvSpPr>
          <p:cNvPr id="5" name="Rectangle 4"/>
          <p:cNvSpPr/>
          <p:nvPr/>
        </p:nvSpPr>
        <p:spPr>
          <a:xfrm>
            <a:off x="1" y="0"/>
            <a:ext cx="122547" cy="635366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0557" y="1621410"/>
            <a:ext cx="10510887"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838200" y="4672786"/>
            <a:ext cx="11118749" cy="2185214"/>
          </a:xfrm>
          <a:prstGeom prst="rect">
            <a:avLst/>
          </a:prstGeom>
          <a:noFill/>
        </p:spPr>
        <p:txBody>
          <a:bodyPr wrap="square" rtlCol="0">
            <a:spAutoFit/>
          </a:bodyPr>
          <a:lstStyle/>
          <a:p>
            <a:pPr algn="ctr"/>
            <a:r>
              <a:rPr lang="en-US" sz="2400" dirty="0">
                <a:latin typeface="Futura PT Book" panose="020B0502020204020303" pitchFamily="34" charset="0"/>
              </a:rPr>
              <a:t>If you have any other questions, don't hesitate to email </a:t>
            </a:r>
            <a:r>
              <a:rPr lang="en-US" sz="2400" dirty="0">
                <a:latin typeface="Futura PT Book" panose="020B0502020204020303" pitchFamily="34" charset="0"/>
                <a:hlinkClick r:id="rId5"/>
              </a:rPr>
              <a:t>ellie@innovationforchange.net</a:t>
            </a:r>
            <a:endParaRPr lang="en-US" sz="2400" dirty="0">
              <a:latin typeface="Futura PT Book" panose="020B0502020204020303" pitchFamily="34" charset="0"/>
            </a:endParaRPr>
          </a:p>
          <a:p>
            <a:pPr algn="ctr"/>
            <a:endParaRPr lang="en-US" sz="2400" dirty="0">
              <a:latin typeface="Futura PT Book" panose="020B0502020204020303" pitchFamily="34" charset="0"/>
            </a:endParaRPr>
          </a:p>
          <a:p>
            <a:pPr algn="ctr"/>
            <a:r>
              <a:rPr lang="en-US" sz="2400" dirty="0">
                <a:latin typeface="Futura PT Book" panose="020B0502020204020303" pitchFamily="34" charset="0"/>
              </a:rPr>
              <a:t>Visit </a:t>
            </a:r>
            <a:r>
              <a:rPr lang="en-US" sz="2400" dirty="0">
                <a:latin typeface="Futura PT Book" panose="020B0502020204020303" pitchFamily="34" charset="0"/>
                <a:hlinkClick r:id="rId6"/>
              </a:rPr>
              <a:t>https://innovationforchange.net/toolkit/introduction-to-social-media-analytics/</a:t>
            </a:r>
            <a:r>
              <a:rPr lang="en-US" sz="2400" dirty="0">
                <a:latin typeface="Futura PT Book" panose="020B0502020204020303" pitchFamily="34" charset="0"/>
              </a:rPr>
              <a:t> for the toolkit</a:t>
            </a:r>
          </a:p>
          <a:p>
            <a:endParaRPr lang="en-US" sz="2400" dirty="0">
              <a:latin typeface="Futura PT Book" panose="020B0502020204020303" pitchFamily="34" charset="0"/>
            </a:endParaRPr>
          </a:p>
          <a:p>
            <a:endParaRPr lang="en-US" sz="1600" i="1" dirty="0">
              <a:latin typeface="Futura PT Book" panose="020B0502020204020303" pitchFamily="34" charset="0"/>
            </a:endParaRPr>
          </a:p>
        </p:txBody>
      </p:sp>
      <p:pic>
        <p:nvPicPr>
          <p:cNvPr id="19" name="Picture 18" descr="crtnt11c5brjy.png"/>
          <p:cNvPicPr>
            <a:picLocks noChangeAspect="1"/>
          </p:cNvPicPr>
          <p:nvPr/>
        </p:nvPicPr>
        <p:blipFill>
          <a:blip r:embed="rId7"/>
          <a:stretch>
            <a:fillRect/>
          </a:stretch>
        </p:blipFill>
        <p:spPr>
          <a:xfrm>
            <a:off x="4815325" y="1631834"/>
            <a:ext cx="2705868" cy="2705868"/>
          </a:xfrm>
          <a:prstGeom prst="rect">
            <a:avLst/>
          </a:prstGeom>
        </p:spPr>
      </p:pic>
      <p:sp>
        <p:nvSpPr>
          <p:cNvPr id="22" name="Title 1"/>
          <p:cNvSpPr txBox="1">
            <a:spLocks/>
          </p:cNvSpPr>
          <p:nvPr/>
        </p:nvSpPr>
        <p:spPr>
          <a:xfrm>
            <a:off x="8153780" y="5605697"/>
            <a:ext cx="3653361" cy="80404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0" normalizeH="0" baseline="0" noProof="0" dirty="0">
              <a:ln>
                <a:noFill/>
              </a:ln>
              <a:solidFill>
                <a:srgbClr val="00C18B"/>
              </a:solidFill>
              <a:effectLst/>
              <a:uLnTx/>
              <a:uFillTx/>
              <a:latin typeface="Futura PT Demi" panose="020B0702020204020303" pitchFamily="34" charset="0"/>
              <a:ea typeface="+mj-ea"/>
              <a:cs typeface="+mj-cs"/>
            </a:endParaRPr>
          </a:p>
        </p:txBody>
      </p:sp>
    </p:spTree>
    <p:extLst>
      <p:ext uri="{BB962C8B-B14F-4D97-AF65-F5344CB8AC3E}">
        <p14:creationId xmlns:p14="http://schemas.microsoft.com/office/powerpoint/2010/main" val="4121993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4119</TotalTime>
  <Words>1339</Words>
  <Application>Microsoft Macintosh PowerPoint</Application>
  <PresentationFormat>Widescreen</PresentationFormat>
  <Paragraphs>114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Futura PT Book</vt:lpstr>
      <vt:lpstr>Futura PT Demi</vt:lpstr>
      <vt:lpstr>Futura PT Heavy</vt:lpstr>
      <vt:lpstr>Office Theme</vt:lpstr>
      <vt:lpstr>PowerPoint Presentation</vt:lpstr>
      <vt:lpstr>Facebook Insights</vt:lpstr>
      <vt:lpstr>Twitter Insights</vt:lpstr>
      <vt:lpstr>TweetDeck</vt:lpstr>
      <vt:lpstr>HootSuite</vt:lpstr>
      <vt:lpstr>Crimson Hexagon</vt:lpstr>
      <vt:lpstr>Questions? </vt:lpstr>
      <vt:lpstr>Thank you!!!</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Mattern</dc:creator>
  <cp:lastModifiedBy>Elizabeth Stephens</cp:lastModifiedBy>
  <cp:revision>20</cp:revision>
  <dcterms:created xsi:type="dcterms:W3CDTF">2017-06-06T12:57:49Z</dcterms:created>
  <dcterms:modified xsi:type="dcterms:W3CDTF">2018-06-13T05:34:01Z</dcterms:modified>
</cp:coreProperties>
</file>