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4" r:id="rId1"/>
  </p:sldMasterIdLst>
  <p:sldIdLst>
    <p:sldId id="256" r:id="rId2"/>
    <p:sldId id="262" r:id="rId3"/>
    <p:sldId id="271" r:id="rId4"/>
    <p:sldId id="272" r:id="rId5"/>
    <p:sldId id="266" r:id="rId6"/>
    <p:sldId id="265" r:id="rId7"/>
    <p:sldId id="264" r:id="rId8"/>
    <p:sldId id="274" r:id="rId9"/>
    <p:sldId id="260" r:id="rId10"/>
    <p:sldId id="267" r:id="rId11"/>
    <p:sldId id="25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elie Vasquez-Yetter" initials="RV"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51" d="100"/>
          <a:sy n="51" d="100"/>
        </p:scale>
        <p:origin x="-538"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6-13T01:11:16.410" idx="1">
    <p:pos x="8039" y="1129"/>
    <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E7D037-A4EA-432B-8E65-B44FDFE5B233}" type="doc">
      <dgm:prSet loTypeId="urn:microsoft.com/office/officeart/2005/8/layout/pyramid4" loCatId="pyramid" qsTypeId="urn:microsoft.com/office/officeart/2005/8/quickstyle/3d3" qsCatId="3D" csTypeId="urn:microsoft.com/office/officeart/2005/8/colors/accent1_2" csCatId="accent1" phldr="1"/>
      <dgm:spPr/>
      <dgm:t>
        <a:bodyPr/>
        <a:lstStyle/>
        <a:p>
          <a:endParaRPr lang="en-US"/>
        </a:p>
      </dgm:t>
    </dgm:pt>
    <dgm:pt modelId="{EEC9243D-6715-4B1D-8238-39CEB5223DC1}">
      <dgm:prSet phldrT="[Text]" custT="1"/>
      <dgm:spPr>
        <a:solidFill>
          <a:schemeClr val="accent3">
            <a:lumMod val="75000"/>
          </a:schemeClr>
        </a:solidFill>
      </dgm:spPr>
      <dgm:t>
        <a:bodyPr/>
        <a:lstStyle/>
        <a:p>
          <a:r>
            <a:rPr lang="en-US" sz="1200" dirty="0"/>
            <a:t>PREDICTIVE AND RESPONSE TACTICS   </a:t>
          </a:r>
        </a:p>
        <a:p>
          <a:r>
            <a:rPr lang="en-US" sz="1000" dirty="0"/>
            <a:t>to weather shock of disruptions</a:t>
          </a:r>
        </a:p>
      </dgm:t>
    </dgm:pt>
    <dgm:pt modelId="{3EB3EC3C-22DD-4526-A8B3-380B3257CBC0}" type="parTrans" cxnId="{ECFDEEA7-A4E3-4F4B-A012-529A3B66C292}">
      <dgm:prSet/>
      <dgm:spPr/>
      <dgm:t>
        <a:bodyPr/>
        <a:lstStyle/>
        <a:p>
          <a:endParaRPr lang="en-US"/>
        </a:p>
      </dgm:t>
    </dgm:pt>
    <dgm:pt modelId="{1AD8B469-3889-43C6-8555-9ABECB6284FE}" type="sibTrans" cxnId="{ECFDEEA7-A4E3-4F4B-A012-529A3B66C292}">
      <dgm:prSet/>
      <dgm:spPr/>
      <dgm:t>
        <a:bodyPr/>
        <a:lstStyle/>
        <a:p>
          <a:endParaRPr lang="en-US"/>
        </a:p>
      </dgm:t>
    </dgm:pt>
    <dgm:pt modelId="{D79E9296-883F-4B82-91CC-F5F09EE737D9}">
      <dgm:prSet phldrT="[Text]"/>
      <dgm:spPr>
        <a:solidFill>
          <a:schemeClr val="tx1"/>
        </a:solidFill>
      </dgm:spPr>
      <dgm:t>
        <a:bodyPr/>
        <a:lstStyle/>
        <a:p>
          <a:r>
            <a:rPr lang="en-US">
              <a:solidFill>
                <a:schemeClr val="bg1"/>
              </a:solidFill>
            </a:rPr>
            <a:t>ENTREPRENEURIAL MINDSET</a:t>
          </a:r>
        </a:p>
        <a:p>
          <a:r>
            <a:rPr lang="en-US">
              <a:solidFill>
                <a:schemeClr val="bg1"/>
              </a:solidFill>
            </a:rPr>
            <a:t>To  prevent organizational stagnation and decline</a:t>
          </a:r>
          <a:endParaRPr lang="en-US" dirty="0">
            <a:solidFill>
              <a:schemeClr val="bg1"/>
            </a:solidFill>
          </a:endParaRPr>
        </a:p>
      </dgm:t>
    </dgm:pt>
    <dgm:pt modelId="{C7968F50-E18D-408F-BBC2-FAC681F21A21}" type="parTrans" cxnId="{0C9CAE89-FF5F-45E0-87C6-5AFA6D2E73E2}">
      <dgm:prSet/>
      <dgm:spPr/>
      <dgm:t>
        <a:bodyPr/>
        <a:lstStyle/>
        <a:p>
          <a:endParaRPr lang="en-US"/>
        </a:p>
      </dgm:t>
    </dgm:pt>
    <dgm:pt modelId="{269AC4C9-B52C-47F6-830D-0A80BE5186B0}" type="sibTrans" cxnId="{0C9CAE89-FF5F-45E0-87C6-5AFA6D2E73E2}">
      <dgm:prSet/>
      <dgm:spPr/>
      <dgm:t>
        <a:bodyPr/>
        <a:lstStyle/>
        <a:p>
          <a:endParaRPr lang="en-US"/>
        </a:p>
      </dgm:t>
    </dgm:pt>
    <dgm:pt modelId="{B036EE1D-7CBD-44FA-B65C-12E4F5059E73}">
      <dgm:prSet phldrT="[Text]"/>
      <dgm:spPr>
        <a:solidFill>
          <a:schemeClr val="tx2">
            <a:lumMod val="25000"/>
          </a:schemeClr>
        </a:solidFill>
      </dgm:spPr>
      <dgm:t>
        <a:bodyPr/>
        <a:lstStyle/>
        <a:p>
          <a:r>
            <a:rPr lang="en-US" dirty="0"/>
            <a:t>STRATEGIC COMMUNICATIONS</a:t>
          </a:r>
        </a:p>
        <a:p>
          <a:r>
            <a:rPr lang="en-US" dirty="0"/>
            <a:t>To raise the value and credibility of the civil society community</a:t>
          </a:r>
        </a:p>
      </dgm:t>
    </dgm:pt>
    <dgm:pt modelId="{948CA3CE-4C2E-445D-B748-539923E421F1}" type="parTrans" cxnId="{6A560F75-3D70-47C4-ACA3-B5F43EA0107F}">
      <dgm:prSet/>
      <dgm:spPr/>
      <dgm:t>
        <a:bodyPr/>
        <a:lstStyle/>
        <a:p>
          <a:endParaRPr lang="en-US"/>
        </a:p>
      </dgm:t>
    </dgm:pt>
    <dgm:pt modelId="{64FA030D-D75F-4F89-B4FD-A451B7188C30}" type="sibTrans" cxnId="{6A560F75-3D70-47C4-ACA3-B5F43EA0107F}">
      <dgm:prSet/>
      <dgm:spPr/>
      <dgm:t>
        <a:bodyPr/>
        <a:lstStyle/>
        <a:p>
          <a:endParaRPr lang="en-US"/>
        </a:p>
      </dgm:t>
    </dgm:pt>
    <dgm:pt modelId="{5ECA1CEB-5F93-4F87-ADC5-09C6CFF97AF0}">
      <dgm:prSet phldrT="[Text]"/>
      <dgm:spPr>
        <a:solidFill>
          <a:schemeClr val="accent1">
            <a:lumMod val="75000"/>
          </a:schemeClr>
        </a:solidFill>
      </dgm:spPr>
      <dgm:t>
        <a:bodyPr/>
        <a:lstStyle/>
        <a:p>
          <a:r>
            <a:rPr lang="en-US" dirty="0"/>
            <a:t>ALLIANCES</a:t>
          </a:r>
        </a:p>
        <a:p>
          <a:r>
            <a:rPr lang="en-US" dirty="0"/>
            <a:t>to develop coordinated responses to closing space</a:t>
          </a:r>
        </a:p>
      </dgm:t>
    </dgm:pt>
    <dgm:pt modelId="{08C2DFFD-F129-4FB1-8C01-1C66E7E84AA7}" type="parTrans" cxnId="{F902EC1F-BFBC-4DDE-98B4-C3D0851C22FB}">
      <dgm:prSet/>
      <dgm:spPr/>
      <dgm:t>
        <a:bodyPr/>
        <a:lstStyle/>
        <a:p>
          <a:endParaRPr lang="en-US"/>
        </a:p>
      </dgm:t>
    </dgm:pt>
    <dgm:pt modelId="{C4673687-4948-43CC-ADDC-032B8AB140DA}" type="sibTrans" cxnId="{F902EC1F-BFBC-4DDE-98B4-C3D0851C22FB}">
      <dgm:prSet/>
      <dgm:spPr/>
      <dgm:t>
        <a:bodyPr/>
        <a:lstStyle/>
        <a:p>
          <a:endParaRPr lang="en-US"/>
        </a:p>
      </dgm:t>
    </dgm:pt>
    <dgm:pt modelId="{688DA6E9-8661-46BA-8E31-4B01B5585341}" type="pres">
      <dgm:prSet presAssocID="{AAE7D037-A4EA-432B-8E65-B44FDFE5B233}" presName="compositeShape" presStyleCnt="0">
        <dgm:presLayoutVars>
          <dgm:chMax val="9"/>
          <dgm:dir/>
          <dgm:resizeHandles val="exact"/>
        </dgm:presLayoutVars>
      </dgm:prSet>
      <dgm:spPr/>
      <dgm:t>
        <a:bodyPr/>
        <a:lstStyle/>
        <a:p>
          <a:endParaRPr lang="ru-RU"/>
        </a:p>
      </dgm:t>
    </dgm:pt>
    <dgm:pt modelId="{E13D81DD-6725-4AD4-AC4A-A5F69EBB2553}" type="pres">
      <dgm:prSet presAssocID="{AAE7D037-A4EA-432B-8E65-B44FDFE5B233}" presName="triangle1" presStyleLbl="node1" presStyleIdx="0" presStyleCnt="4" custLinFactNeighborX="-2251" custLinFactNeighborY="4041">
        <dgm:presLayoutVars>
          <dgm:bulletEnabled val="1"/>
        </dgm:presLayoutVars>
      </dgm:prSet>
      <dgm:spPr/>
      <dgm:t>
        <a:bodyPr/>
        <a:lstStyle/>
        <a:p>
          <a:endParaRPr lang="ru-RU"/>
        </a:p>
      </dgm:t>
    </dgm:pt>
    <dgm:pt modelId="{59A38BA2-D965-436F-B6D9-C367AAE3C0F7}" type="pres">
      <dgm:prSet presAssocID="{AAE7D037-A4EA-432B-8E65-B44FDFE5B233}" presName="triangle2" presStyleLbl="node1" presStyleIdx="1" presStyleCnt="4">
        <dgm:presLayoutVars>
          <dgm:bulletEnabled val="1"/>
        </dgm:presLayoutVars>
      </dgm:prSet>
      <dgm:spPr/>
      <dgm:t>
        <a:bodyPr/>
        <a:lstStyle/>
        <a:p>
          <a:endParaRPr lang="ru-RU"/>
        </a:p>
      </dgm:t>
    </dgm:pt>
    <dgm:pt modelId="{1B9E4727-8220-41C0-9816-0E45209CBDCC}" type="pres">
      <dgm:prSet presAssocID="{AAE7D037-A4EA-432B-8E65-B44FDFE5B233}" presName="triangle3" presStyleLbl="node1" presStyleIdx="2" presStyleCnt="4">
        <dgm:presLayoutVars>
          <dgm:bulletEnabled val="1"/>
        </dgm:presLayoutVars>
      </dgm:prSet>
      <dgm:spPr/>
      <dgm:t>
        <a:bodyPr/>
        <a:lstStyle/>
        <a:p>
          <a:endParaRPr lang="ru-RU"/>
        </a:p>
      </dgm:t>
    </dgm:pt>
    <dgm:pt modelId="{BEFDB729-D52E-4473-B4FE-AD478D97636C}" type="pres">
      <dgm:prSet presAssocID="{AAE7D037-A4EA-432B-8E65-B44FDFE5B233}" presName="triangle4" presStyleLbl="node1" presStyleIdx="3" presStyleCnt="4" custScaleX="99722">
        <dgm:presLayoutVars>
          <dgm:bulletEnabled val="1"/>
        </dgm:presLayoutVars>
      </dgm:prSet>
      <dgm:spPr/>
      <dgm:t>
        <a:bodyPr/>
        <a:lstStyle/>
        <a:p>
          <a:endParaRPr lang="ru-RU"/>
        </a:p>
      </dgm:t>
    </dgm:pt>
  </dgm:ptLst>
  <dgm:cxnLst>
    <dgm:cxn modelId="{64658F18-4998-4F33-8635-C549438FE416}" type="presOf" srcId="{AAE7D037-A4EA-432B-8E65-B44FDFE5B233}" destId="{688DA6E9-8661-46BA-8E31-4B01B5585341}" srcOrd="0" destOrd="0" presId="urn:microsoft.com/office/officeart/2005/8/layout/pyramid4"/>
    <dgm:cxn modelId="{0C9CAE89-FF5F-45E0-87C6-5AFA6D2E73E2}" srcId="{AAE7D037-A4EA-432B-8E65-B44FDFE5B233}" destId="{D79E9296-883F-4B82-91CC-F5F09EE737D9}" srcOrd="1" destOrd="0" parTransId="{C7968F50-E18D-408F-BBC2-FAC681F21A21}" sibTransId="{269AC4C9-B52C-47F6-830D-0A80BE5186B0}"/>
    <dgm:cxn modelId="{ECFDEEA7-A4E3-4F4B-A012-529A3B66C292}" srcId="{AAE7D037-A4EA-432B-8E65-B44FDFE5B233}" destId="{EEC9243D-6715-4B1D-8238-39CEB5223DC1}" srcOrd="0" destOrd="0" parTransId="{3EB3EC3C-22DD-4526-A8B3-380B3257CBC0}" sibTransId="{1AD8B469-3889-43C6-8555-9ABECB6284FE}"/>
    <dgm:cxn modelId="{D436839E-5B53-40F8-9293-3EF2D1054B52}" type="presOf" srcId="{5ECA1CEB-5F93-4F87-ADC5-09C6CFF97AF0}" destId="{BEFDB729-D52E-4473-B4FE-AD478D97636C}" srcOrd="0" destOrd="0" presId="urn:microsoft.com/office/officeart/2005/8/layout/pyramid4"/>
    <dgm:cxn modelId="{6A560F75-3D70-47C4-ACA3-B5F43EA0107F}" srcId="{AAE7D037-A4EA-432B-8E65-B44FDFE5B233}" destId="{B036EE1D-7CBD-44FA-B65C-12E4F5059E73}" srcOrd="2" destOrd="0" parTransId="{948CA3CE-4C2E-445D-B748-539923E421F1}" sibTransId="{64FA030D-D75F-4F89-B4FD-A451B7188C30}"/>
    <dgm:cxn modelId="{4127592E-2FA7-4B8E-B6A2-D4D0F42CD6D5}" type="presOf" srcId="{EEC9243D-6715-4B1D-8238-39CEB5223DC1}" destId="{E13D81DD-6725-4AD4-AC4A-A5F69EBB2553}" srcOrd="0" destOrd="0" presId="urn:microsoft.com/office/officeart/2005/8/layout/pyramid4"/>
    <dgm:cxn modelId="{74531947-7806-4980-A40C-EFD06DA3D15F}" type="presOf" srcId="{D79E9296-883F-4B82-91CC-F5F09EE737D9}" destId="{59A38BA2-D965-436F-B6D9-C367AAE3C0F7}" srcOrd="0" destOrd="0" presId="urn:microsoft.com/office/officeart/2005/8/layout/pyramid4"/>
    <dgm:cxn modelId="{F902EC1F-BFBC-4DDE-98B4-C3D0851C22FB}" srcId="{AAE7D037-A4EA-432B-8E65-B44FDFE5B233}" destId="{5ECA1CEB-5F93-4F87-ADC5-09C6CFF97AF0}" srcOrd="3" destOrd="0" parTransId="{08C2DFFD-F129-4FB1-8C01-1C66E7E84AA7}" sibTransId="{C4673687-4948-43CC-ADDC-032B8AB140DA}"/>
    <dgm:cxn modelId="{F0F626C5-DF94-4C90-A6F2-F667656C4941}" type="presOf" srcId="{B036EE1D-7CBD-44FA-B65C-12E4F5059E73}" destId="{1B9E4727-8220-41C0-9816-0E45209CBDCC}" srcOrd="0" destOrd="0" presId="urn:microsoft.com/office/officeart/2005/8/layout/pyramid4"/>
    <dgm:cxn modelId="{5E1A24DF-4578-4726-9CA2-2D334EEF8DAC}" type="presParOf" srcId="{688DA6E9-8661-46BA-8E31-4B01B5585341}" destId="{E13D81DD-6725-4AD4-AC4A-A5F69EBB2553}" srcOrd="0" destOrd="0" presId="urn:microsoft.com/office/officeart/2005/8/layout/pyramid4"/>
    <dgm:cxn modelId="{6B46A4F6-3817-4354-9BA5-CF833281661D}" type="presParOf" srcId="{688DA6E9-8661-46BA-8E31-4B01B5585341}" destId="{59A38BA2-D965-436F-B6D9-C367AAE3C0F7}" srcOrd="1" destOrd="0" presId="urn:microsoft.com/office/officeart/2005/8/layout/pyramid4"/>
    <dgm:cxn modelId="{36E04F35-4A36-4DAA-A59D-A4BEE9939E04}" type="presParOf" srcId="{688DA6E9-8661-46BA-8E31-4B01B5585341}" destId="{1B9E4727-8220-41C0-9816-0E45209CBDCC}" srcOrd="2" destOrd="0" presId="urn:microsoft.com/office/officeart/2005/8/layout/pyramid4"/>
    <dgm:cxn modelId="{59225C83-BD0D-4C4A-B32F-E831E6814B9C}" type="presParOf" srcId="{688DA6E9-8661-46BA-8E31-4B01B5585341}" destId="{BEFDB729-D52E-4473-B4FE-AD478D97636C}"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A278AC-7738-48D0-BA81-F088243D33E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s-GT"/>
        </a:p>
      </dgm:t>
    </dgm:pt>
    <dgm:pt modelId="{F3E963A9-6358-4AD6-B89D-2B533384862E}">
      <dgm:prSet/>
      <dgm:spPr/>
      <dgm:t>
        <a:bodyPr/>
        <a:lstStyle/>
        <a:p>
          <a:r>
            <a:rPr lang="en-US" dirty="0"/>
            <a:t>#2.  Contextual Analyses and Desk Research</a:t>
          </a:r>
          <a:endParaRPr lang="es-GT" dirty="0"/>
        </a:p>
      </dgm:t>
    </dgm:pt>
    <dgm:pt modelId="{C8B7898E-3BDC-4B0C-A348-2030DAA97430}" type="parTrans" cxnId="{B5474F8B-2D3C-4420-88FE-917767BE2A7F}">
      <dgm:prSet/>
      <dgm:spPr/>
      <dgm:t>
        <a:bodyPr/>
        <a:lstStyle/>
        <a:p>
          <a:endParaRPr lang="es-GT"/>
        </a:p>
      </dgm:t>
    </dgm:pt>
    <dgm:pt modelId="{D817C75B-FFA7-4194-BBEB-E1357B4169AC}" type="sibTrans" cxnId="{B5474F8B-2D3C-4420-88FE-917767BE2A7F}">
      <dgm:prSet/>
      <dgm:spPr/>
      <dgm:t>
        <a:bodyPr/>
        <a:lstStyle/>
        <a:p>
          <a:endParaRPr lang="es-GT"/>
        </a:p>
      </dgm:t>
    </dgm:pt>
    <dgm:pt modelId="{036EB8E7-9DF0-443C-815E-3DE6F8EC131E}">
      <dgm:prSet/>
      <dgm:spPr/>
      <dgm:t>
        <a:bodyPr/>
        <a:lstStyle/>
        <a:p>
          <a:r>
            <a:rPr lang="en-US" dirty="0"/>
            <a:t>#1.  NGO Leadership Team Consultation with Renewal Team Lead</a:t>
          </a:r>
          <a:endParaRPr lang="es-GT" dirty="0"/>
        </a:p>
      </dgm:t>
    </dgm:pt>
    <dgm:pt modelId="{6400A428-9E57-429C-A230-AED86C8A7ECC}" type="parTrans" cxnId="{49233B3A-28BA-40A5-933A-FFDD8DC7A7EB}">
      <dgm:prSet/>
      <dgm:spPr/>
      <dgm:t>
        <a:bodyPr/>
        <a:lstStyle/>
        <a:p>
          <a:endParaRPr lang="es-GT"/>
        </a:p>
      </dgm:t>
    </dgm:pt>
    <dgm:pt modelId="{760E59C8-5DA1-4487-A131-64626D806C91}" type="sibTrans" cxnId="{49233B3A-28BA-40A5-933A-FFDD8DC7A7EB}">
      <dgm:prSet/>
      <dgm:spPr/>
      <dgm:t>
        <a:bodyPr/>
        <a:lstStyle/>
        <a:p>
          <a:endParaRPr lang="es-GT"/>
        </a:p>
      </dgm:t>
    </dgm:pt>
    <dgm:pt modelId="{1C9067A6-1EC4-4D25-AB0C-AD81414D2D34}">
      <dgm:prSet/>
      <dgm:spPr/>
      <dgm:t>
        <a:bodyPr/>
        <a:lstStyle/>
        <a:p>
          <a:r>
            <a:rPr lang="es-GT" dirty="0"/>
            <a:t>#3.  </a:t>
          </a:r>
          <a:r>
            <a:rPr lang="es-GT" dirty="0" err="1"/>
            <a:t>Conduct</a:t>
          </a:r>
          <a:r>
            <a:rPr lang="es-GT" dirty="0"/>
            <a:t> </a:t>
          </a:r>
          <a:r>
            <a:rPr lang="es-GT" dirty="0" err="1"/>
            <a:t>External</a:t>
          </a:r>
          <a:r>
            <a:rPr lang="es-GT" dirty="0"/>
            <a:t> </a:t>
          </a:r>
          <a:r>
            <a:rPr lang="es-GT" dirty="0" err="1"/>
            <a:t>Assessment</a:t>
          </a:r>
          <a:endParaRPr lang="es-GT" dirty="0"/>
        </a:p>
      </dgm:t>
    </dgm:pt>
    <dgm:pt modelId="{8EAB99BF-1184-44DF-B23C-F709B8055CF4}" type="parTrans" cxnId="{EDAE8C26-1577-426C-9DD7-6BFD4304AECF}">
      <dgm:prSet/>
      <dgm:spPr/>
      <dgm:t>
        <a:bodyPr/>
        <a:lstStyle/>
        <a:p>
          <a:endParaRPr lang="es-GT"/>
        </a:p>
      </dgm:t>
    </dgm:pt>
    <dgm:pt modelId="{3D01BB70-42AF-4058-B6BA-4162DD293C44}" type="sibTrans" cxnId="{EDAE8C26-1577-426C-9DD7-6BFD4304AECF}">
      <dgm:prSet/>
      <dgm:spPr/>
      <dgm:t>
        <a:bodyPr/>
        <a:lstStyle/>
        <a:p>
          <a:endParaRPr lang="es-GT"/>
        </a:p>
      </dgm:t>
    </dgm:pt>
    <dgm:pt modelId="{A7E62354-CED4-47B6-9665-3E6B40F2CD12}">
      <dgm:prSet/>
      <dgm:spPr/>
      <dgm:t>
        <a:bodyPr/>
        <a:lstStyle/>
        <a:p>
          <a:r>
            <a:rPr lang="es-GT" dirty="0"/>
            <a:t>#4. </a:t>
          </a:r>
          <a:r>
            <a:rPr lang="es-GT" dirty="0" err="1"/>
            <a:t>Conduct</a:t>
          </a:r>
          <a:r>
            <a:rPr lang="es-GT" dirty="0"/>
            <a:t> Staff </a:t>
          </a:r>
          <a:r>
            <a:rPr lang="es-GT" dirty="0" err="1"/>
            <a:t>Assessment</a:t>
          </a:r>
          <a:endParaRPr lang="es-GT" dirty="0"/>
        </a:p>
      </dgm:t>
    </dgm:pt>
    <dgm:pt modelId="{1544103B-9BB2-43C9-8165-77AF5C003034}" type="parTrans" cxnId="{18E79B47-80C6-419A-90C1-FEF4755861E2}">
      <dgm:prSet/>
      <dgm:spPr/>
      <dgm:t>
        <a:bodyPr/>
        <a:lstStyle/>
        <a:p>
          <a:endParaRPr lang="es-GT"/>
        </a:p>
      </dgm:t>
    </dgm:pt>
    <dgm:pt modelId="{496B28B7-329E-42D5-85A2-9BEA5E945274}" type="sibTrans" cxnId="{18E79B47-80C6-419A-90C1-FEF4755861E2}">
      <dgm:prSet/>
      <dgm:spPr/>
      <dgm:t>
        <a:bodyPr/>
        <a:lstStyle/>
        <a:p>
          <a:endParaRPr lang="es-GT"/>
        </a:p>
      </dgm:t>
    </dgm:pt>
    <dgm:pt modelId="{41A49E7B-5E4A-4C65-B061-C0489818032C}">
      <dgm:prSet/>
      <dgm:spPr/>
      <dgm:t>
        <a:bodyPr/>
        <a:lstStyle/>
        <a:p>
          <a:r>
            <a:rPr lang="es-GT" dirty="0"/>
            <a:t>#5. </a:t>
          </a:r>
          <a:r>
            <a:rPr lang="es-GT" dirty="0" err="1"/>
            <a:t>Recommendations</a:t>
          </a:r>
          <a:r>
            <a:rPr lang="es-GT" dirty="0"/>
            <a:t> of Next Steps</a:t>
          </a:r>
        </a:p>
      </dgm:t>
    </dgm:pt>
    <dgm:pt modelId="{2FACC35A-F136-4DFD-9E47-E1F60AE99396}" type="parTrans" cxnId="{DB73DC4A-F7CC-4A01-A193-3F7F226AB03E}">
      <dgm:prSet/>
      <dgm:spPr/>
      <dgm:t>
        <a:bodyPr/>
        <a:lstStyle/>
        <a:p>
          <a:endParaRPr lang="es-GT"/>
        </a:p>
      </dgm:t>
    </dgm:pt>
    <dgm:pt modelId="{9F193987-6753-4218-A9E2-07C8ACC221C0}" type="sibTrans" cxnId="{DB73DC4A-F7CC-4A01-A193-3F7F226AB03E}">
      <dgm:prSet/>
      <dgm:spPr/>
      <dgm:t>
        <a:bodyPr/>
        <a:lstStyle/>
        <a:p>
          <a:endParaRPr lang="es-GT"/>
        </a:p>
      </dgm:t>
    </dgm:pt>
    <dgm:pt modelId="{10876882-1FE6-4BB5-8477-A1D5E429EEFF}">
      <dgm:prSet/>
      <dgm:spPr/>
      <dgm:t>
        <a:bodyPr/>
        <a:lstStyle/>
        <a:p>
          <a:r>
            <a:rPr lang="en-US" dirty="0"/>
            <a:t>#6.  Report and Launch of Accompaniment</a:t>
          </a:r>
          <a:endParaRPr lang="es-GT" dirty="0"/>
        </a:p>
      </dgm:t>
    </dgm:pt>
    <dgm:pt modelId="{4BEE8083-DAE9-498A-97FD-BAFE8ECC41B3}" type="parTrans" cxnId="{5A424300-4B79-4D60-BE76-643776C23A08}">
      <dgm:prSet/>
      <dgm:spPr/>
      <dgm:t>
        <a:bodyPr/>
        <a:lstStyle/>
        <a:p>
          <a:endParaRPr lang="es-GT"/>
        </a:p>
      </dgm:t>
    </dgm:pt>
    <dgm:pt modelId="{6D7A7F0D-A76A-442A-BBA4-C8EEE41FF3A2}" type="sibTrans" cxnId="{5A424300-4B79-4D60-BE76-643776C23A08}">
      <dgm:prSet/>
      <dgm:spPr/>
      <dgm:t>
        <a:bodyPr/>
        <a:lstStyle/>
        <a:p>
          <a:endParaRPr lang="es-GT"/>
        </a:p>
      </dgm:t>
    </dgm:pt>
    <dgm:pt modelId="{53495226-B722-4646-8DE5-CBA02C9D8B55}" type="pres">
      <dgm:prSet presAssocID="{01A278AC-7738-48D0-BA81-F088243D33EA}" presName="diagram" presStyleCnt="0">
        <dgm:presLayoutVars>
          <dgm:dir/>
          <dgm:resizeHandles val="exact"/>
        </dgm:presLayoutVars>
      </dgm:prSet>
      <dgm:spPr/>
      <dgm:t>
        <a:bodyPr/>
        <a:lstStyle/>
        <a:p>
          <a:endParaRPr lang="ru-RU"/>
        </a:p>
      </dgm:t>
    </dgm:pt>
    <dgm:pt modelId="{2D0A6F09-8CF3-47B6-81FD-96D8A76AED99}" type="pres">
      <dgm:prSet presAssocID="{036EB8E7-9DF0-443C-815E-3DE6F8EC131E}" presName="node" presStyleLbl="node1" presStyleIdx="0" presStyleCnt="6">
        <dgm:presLayoutVars>
          <dgm:bulletEnabled val="1"/>
        </dgm:presLayoutVars>
      </dgm:prSet>
      <dgm:spPr/>
      <dgm:t>
        <a:bodyPr/>
        <a:lstStyle/>
        <a:p>
          <a:endParaRPr lang="ru-RU"/>
        </a:p>
      </dgm:t>
    </dgm:pt>
    <dgm:pt modelId="{F7644531-D689-4F8C-AB53-48022E69DAA7}" type="pres">
      <dgm:prSet presAssocID="{760E59C8-5DA1-4487-A131-64626D806C91}" presName="sibTrans" presStyleLbl="sibTrans2D1" presStyleIdx="0" presStyleCnt="5"/>
      <dgm:spPr/>
      <dgm:t>
        <a:bodyPr/>
        <a:lstStyle/>
        <a:p>
          <a:endParaRPr lang="ru-RU"/>
        </a:p>
      </dgm:t>
    </dgm:pt>
    <dgm:pt modelId="{C85771D8-06D8-4D45-8462-04BABA9159EC}" type="pres">
      <dgm:prSet presAssocID="{760E59C8-5DA1-4487-A131-64626D806C91}" presName="connectorText" presStyleLbl="sibTrans2D1" presStyleIdx="0" presStyleCnt="5"/>
      <dgm:spPr/>
      <dgm:t>
        <a:bodyPr/>
        <a:lstStyle/>
        <a:p>
          <a:endParaRPr lang="ru-RU"/>
        </a:p>
      </dgm:t>
    </dgm:pt>
    <dgm:pt modelId="{63D33B31-CCF6-4443-976B-65D51A3939DF}" type="pres">
      <dgm:prSet presAssocID="{F3E963A9-6358-4AD6-B89D-2B533384862E}" presName="node" presStyleLbl="node1" presStyleIdx="1" presStyleCnt="6">
        <dgm:presLayoutVars>
          <dgm:bulletEnabled val="1"/>
        </dgm:presLayoutVars>
      </dgm:prSet>
      <dgm:spPr/>
      <dgm:t>
        <a:bodyPr/>
        <a:lstStyle/>
        <a:p>
          <a:endParaRPr lang="ru-RU"/>
        </a:p>
      </dgm:t>
    </dgm:pt>
    <dgm:pt modelId="{6AA84B8C-E65F-4510-BC31-D7B8FE96C227}" type="pres">
      <dgm:prSet presAssocID="{D817C75B-FFA7-4194-BBEB-E1357B4169AC}" presName="sibTrans" presStyleLbl="sibTrans2D1" presStyleIdx="1" presStyleCnt="5"/>
      <dgm:spPr/>
      <dgm:t>
        <a:bodyPr/>
        <a:lstStyle/>
        <a:p>
          <a:endParaRPr lang="ru-RU"/>
        </a:p>
      </dgm:t>
    </dgm:pt>
    <dgm:pt modelId="{F598F36B-C26F-44ED-8676-44774B382025}" type="pres">
      <dgm:prSet presAssocID="{D817C75B-FFA7-4194-BBEB-E1357B4169AC}" presName="connectorText" presStyleLbl="sibTrans2D1" presStyleIdx="1" presStyleCnt="5"/>
      <dgm:spPr/>
      <dgm:t>
        <a:bodyPr/>
        <a:lstStyle/>
        <a:p>
          <a:endParaRPr lang="ru-RU"/>
        </a:p>
      </dgm:t>
    </dgm:pt>
    <dgm:pt modelId="{3C6D029B-2605-49D4-84C3-5569D4B5CC3C}" type="pres">
      <dgm:prSet presAssocID="{1C9067A6-1EC4-4D25-AB0C-AD81414D2D34}" presName="node" presStyleLbl="node1" presStyleIdx="2" presStyleCnt="6">
        <dgm:presLayoutVars>
          <dgm:bulletEnabled val="1"/>
        </dgm:presLayoutVars>
      </dgm:prSet>
      <dgm:spPr/>
      <dgm:t>
        <a:bodyPr/>
        <a:lstStyle/>
        <a:p>
          <a:endParaRPr lang="ru-RU"/>
        </a:p>
      </dgm:t>
    </dgm:pt>
    <dgm:pt modelId="{F78EABD3-F4CA-4F64-B5DD-C162F1A8C7A9}" type="pres">
      <dgm:prSet presAssocID="{3D01BB70-42AF-4058-B6BA-4162DD293C44}" presName="sibTrans" presStyleLbl="sibTrans2D1" presStyleIdx="2" presStyleCnt="5"/>
      <dgm:spPr/>
      <dgm:t>
        <a:bodyPr/>
        <a:lstStyle/>
        <a:p>
          <a:endParaRPr lang="ru-RU"/>
        </a:p>
      </dgm:t>
    </dgm:pt>
    <dgm:pt modelId="{2A9B4F66-29A1-4258-9162-BE0F75B5EAF9}" type="pres">
      <dgm:prSet presAssocID="{3D01BB70-42AF-4058-B6BA-4162DD293C44}" presName="connectorText" presStyleLbl="sibTrans2D1" presStyleIdx="2" presStyleCnt="5"/>
      <dgm:spPr/>
      <dgm:t>
        <a:bodyPr/>
        <a:lstStyle/>
        <a:p>
          <a:endParaRPr lang="ru-RU"/>
        </a:p>
      </dgm:t>
    </dgm:pt>
    <dgm:pt modelId="{587D05A2-CF7F-4DCB-8319-90AFD78ADDE6}" type="pres">
      <dgm:prSet presAssocID="{A7E62354-CED4-47B6-9665-3E6B40F2CD12}" presName="node" presStyleLbl="node1" presStyleIdx="3" presStyleCnt="6">
        <dgm:presLayoutVars>
          <dgm:bulletEnabled val="1"/>
        </dgm:presLayoutVars>
      </dgm:prSet>
      <dgm:spPr/>
      <dgm:t>
        <a:bodyPr/>
        <a:lstStyle/>
        <a:p>
          <a:endParaRPr lang="ru-RU"/>
        </a:p>
      </dgm:t>
    </dgm:pt>
    <dgm:pt modelId="{38E966E0-F6DA-48DE-8BE3-2BC21BFBF7D2}" type="pres">
      <dgm:prSet presAssocID="{496B28B7-329E-42D5-85A2-9BEA5E945274}" presName="sibTrans" presStyleLbl="sibTrans2D1" presStyleIdx="3" presStyleCnt="5"/>
      <dgm:spPr/>
      <dgm:t>
        <a:bodyPr/>
        <a:lstStyle/>
        <a:p>
          <a:endParaRPr lang="ru-RU"/>
        </a:p>
      </dgm:t>
    </dgm:pt>
    <dgm:pt modelId="{743781AC-5443-4948-AE0E-249C6FC192F1}" type="pres">
      <dgm:prSet presAssocID="{496B28B7-329E-42D5-85A2-9BEA5E945274}" presName="connectorText" presStyleLbl="sibTrans2D1" presStyleIdx="3" presStyleCnt="5"/>
      <dgm:spPr/>
      <dgm:t>
        <a:bodyPr/>
        <a:lstStyle/>
        <a:p>
          <a:endParaRPr lang="ru-RU"/>
        </a:p>
      </dgm:t>
    </dgm:pt>
    <dgm:pt modelId="{80A434B1-940C-487E-B0B6-035CDC1AEB22}" type="pres">
      <dgm:prSet presAssocID="{41A49E7B-5E4A-4C65-B061-C0489818032C}" presName="node" presStyleLbl="node1" presStyleIdx="4" presStyleCnt="6" custLinFactNeighborX="-10" custLinFactNeighborY="-3294">
        <dgm:presLayoutVars>
          <dgm:bulletEnabled val="1"/>
        </dgm:presLayoutVars>
      </dgm:prSet>
      <dgm:spPr/>
      <dgm:t>
        <a:bodyPr/>
        <a:lstStyle/>
        <a:p>
          <a:endParaRPr lang="ru-RU"/>
        </a:p>
      </dgm:t>
    </dgm:pt>
    <dgm:pt modelId="{6A2DB475-1FD4-4541-805C-E0E0845EE200}" type="pres">
      <dgm:prSet presAssocID="{9F193987-6753-4218-A9E2-07C8ACC221C0}" presName="sibTrans" presStyleLbl="sibTrans2D1" presStyleIdx="4" presStyleCnt="5"/>
      <dgm:spPr/>
      <dgm:t>
        <a:bodyPr/>
        <a:lstStyle/>
        <a:p>
          <a:endParaRPr lang="ru-RU"/>
        </a:p>
      </dgm:t>
    </dgm:pt>
    <dgm:pt modelId="{AA346042-E96B-4AFC-91E9-8B11A153C077}" type="pres">
      <dgm:prSet presAssocID="{9F193987-6753-4218-A9E2-07C8ACC221C0}" presName="connectorText" presStyleLbl="sibTrans2D1" presStyleIdx="4" presStyleCnt="5"/>
      <dgm:spPr/>
      <dgm:t>
        <a:bodyPr/>
        <a:lstStyle/>
        <a:p>
          <a:endParaRPr lang="ru-RU"/>
        </a:p>
      </dgm:t>
    </dgm:pt>
    <dgm:pt modelId="{FA072ECC-EE00-4C5E-A2CD-B565F54D00F8}" type="pres">
      <dgm:prSet presAssocID="{10876882-1FE6-4BB5-8477-A1D5E429EEFF}" presName="node" presStyleLbl="node1" presStyleIdx="5" presStyleCnt="6">
        <dgm:presLayoutVars>
          <dgm:bulletEnabled val="1"/>
        </dgm:presLayoutVars>
      </dgm:prSet>
      <dgm:spPr/>
      <dgm:t>
        <a:bodyPr/>
        <a:lstStyle/>
        <a:p>
          <a:endParaRPr lang="ru-RU"/>
        </a:p>
      </dgm:t>
    </dgm:pt>
  </dgm:ptLst>
  <dgm:cxnLst>
    <dgm:cxn modelId="{EDAE8C26-1577-426C-9DD7-6BFD4304AECF}" srcId="{01A278AC-7738-48D0-BA81-F088243D33EA}" destId="{1C9067A6-1EC4-4D25-AB0C-AD81414D2D34}" srcOrd="2" destOrd="0" parTransId="{8EAB99BF-1184-44DF-B23C-F709B8055CF4}" sibTransId="{3D01BB70-42AF-4058-B6BA-4162DD293C44}"/>
    <dgm:cxn modelId="{41DF83F0-5852-4301-BF79-6D8259EE6493}" type="presOf" srcId="{D817C75B-FFA7-4194-BBEB-E1357B4169AC}" destId="{F598F36B-C26F-44ED-8676-44774B382025}" srcOrd="1" destOrd="0" presId="urn:microsoft.com/office/officeart/2005/8/layout/process5"/>
    <dgm:cxn modelId="{B5474F8B-2D3C-4420-88FE-917767BE2A7F}" srcId="{01A278AC-7738-48D0-BA81-F088243D33EA}" destId="{F3E963A9-6358-4AD6-B89D-2B533384862E}" srcOrd="1" destOrd="0" parTransId="{C8B7898E-3BDC-4B0C-A348-2030DAA97430}" sibTransId="{D817C75B-FFA7-4194-BBEB-E1357B4169AC}"/>
    <dgm:cxn modelId="{82BA0AC8-1667-4625-BA34-B4DBEC6133C8}" type="presOf" srcId="{760E59C8-5DA1-4487-A131-64626D806C91}" destId="{C85771D8-06D8-4D45-8462-04BABA9159EC}" srcOrd="1" destOrd="0" presId="urn:microsoft.com/office/officeart/2005/8/layout/process5"/>
    <dgm:cxn modelId="{423A5A24-4EA7-4ABB-A79D-59A071F04045}" type="presOf" srcId="{496B28B7-329E-42D5-85A2-9BEA5E945274}" destId="{38E966E0-F6DA-48DE-8BE3-2BC21BFBF7D2}" srcOrd="0" destOrd="0" presId="urn:microsoft.com/office/officeart/2005/8/layout/process5"/>
    <dgm:cxn modelId="{5125D03F-3091-4BFD-ADBB-B6DBC1DC4224}" type="presOf" srcId="{3D01BB70-42AF-4058-B6BA-4162DD293C44}" destId="{F78EABD3-F4CA-4F64-B5DD-C162F1A8C7A9}" srcOrd="0" destOrd="0" presId="urn:microsoft.com/office/officeart/2005/8/layout/process5"/>
    <dgm:cxn modelId="{FD42174A-71B5-4C19-A5CE-8AB30AAA2C3B}" type="presOf" srcId="{F3E963A9-6358-4AD6-B89D-2B533384862E}" destId="{63D33B31-CCF6-4443-976B-65D51A3939DF}" srcOrd="0" destOrd="0" presId="urn:microsoft.com/office/officeart/2005/8/layout/process5"/>
    <dgm:cxn modelId="{49233B3A-28BA-40A5-933A-FFDD8DC7A7EB}" srcId="{01A278AC-7738-48D0-BA81-F088243D33EA}" destId="{036EB8E7-9DF0-443C-815E-3DE6F8EC131E}" srcOrd="0" destOrd="0" parTransId="{6400A428-9E57-429C-A230-AED86C8A7ECC}" sibTransId="{760E59C8-5DA1-4487-A131-64626D806C91}"/>
    <dgm:cxn modelId="{69765211-F874-4F29-9C54-6FFB4C023311}" type="presOf" srcId="{9F193987-6753-4218-A9E2-07C8ACC221C0}" destId="{AA346042-E96B-4AFC-91E9-8B11A153C077}" srcOrd="1" destOrd="0" presId="urn:microsoft.com/office/officeart/2005/8/layout/process5"/>
    <dgm:cxn modelId="{DB73DC4A-F7CC-4A01-A193-3F7F226AB03E}" srcId="{01A278AC-7738-48D0-BA81-F088243D33EA}" destId="{41A49E7B-5E4A-4C65-B061-C0489818032C}" srcOrd="4" destOrd="0" parTransId="{2FACC35A-F136-4DFD-9E47-E1F60AE99396}" sibTransId="{9F193987-6753-4218-A9E2-07C8ACC221C0}"/>
    <dgm:cxn modelId="{89A89CF6-0DF6-432D-86CA-B532F67A4A64}" type="presOf" srcId="{496B28B7-329E-42D5-85A2-9BEA5E945274}" destId="{743781AC-5443-4948-AE0E-249C6FC192F1}" srcOrd="1" destOrd="0" presId="urn:microsoft.com/office/officeart/2005/8/layout/process5"/>
    <dgm:cxn modelId="{5A424300-4B79-4D60-BE76-643776C23A08}" srcId="{01A278AC-7738-48D0-BA81-F088243D33EA}" destId="{10876882-1FE6-4BB5-8477-A1D5E429EEFF}" srcOrd="5" destOrd="0" parTransId="{4BEE8083-DAE9-498A-97FD-BAFE8ECC41B3}" sibTransId="{6D7A7F0D-A76A-442A-BBA4-C8EEE41FF3A2}"/>
    <dgm:cxn modelId="{D9A9B52B-526F-4B9E-A3CB-5C149F28BFFD}" type="presOf" srcId="{036EB8E7-9DF0-443C-815E-3DE6F8EC131E}" destId="{2D0A6F09-8CF3-47B6-81FD-96D8A76AED99}" srcOrd="0" destOrd="0" presId="urn:microsoft.com/office/officeart/2005/8/layout/process5"/>
    <dgm:cxn modelId="{10885C83-563D-4D83-A4F4-A4892A50975D}" type="presOf" srcId="{3D01BB70-42AF-4058-B6BA-4162DD293C44}" destId="{2A9B4F66-29A1-4258-9162-BE0F75B5EAF9}" srcOrd="1" destOrd="0" presId="urn:microsoft.com/office/officeart/2005/8/layout/process5"/>
    <dgm:cxn modelId="{68C3B7A9-F80C-476B-A177-6CE970BAB449}" type="presOf" srcId="{01A278AC-7738-48D0-BA81-F088243D33EA}" destId="{53495226-B722-4646-8DE5-CBA02C9D8B55}" srcOrd="0" destOrd="0" presId="urn:microsoft.com/office/officeart/2005/8/layout/process5"/>
    <dgm:cxn modelId="{9D093A78-7325-42BA-B53F-9B075EA43E5D}" type="presOf" srcId="{9F193987-6753-4218-A9E2-07C8ACC221C0}" destId="{6A2DB475-1FD4-4541-805C-E0E0845EE200}" srcOrd="0" destOrd="0" presId="urn:microsoft.com/office/officeart/2005/8/layout/process5"/>
    <dgm:cxn modelId="{2050ED60-F92C-445C-B244-F6DEDB317C87}" type="presOf" srcId="{41A49E7B-5E4A-4C65-B061-C0489818032C}" destId="{80A434B1-940C-487E-B0B6-035CDC1AEB22}" srcOrd="0" destOrd="0" presId="urn:microsoft.com/office/officeart/2005/8/layout/process5"/>
    <dgm:cxn modelId="{71610F4A-8C94-4E9C-B29D-6BE717D1A224}" type="presOf" srcId="{10876882-1FE6-4BB5-8477-A1D5E429EEFF}" destId="{FA072ECC-EE00-4C5E-A2CD-B565F54D00F8}" srcOrd="0" destOrd="0" presId="urn:microsoft.com/office/officeart/2005/8/layout/process5"/>
    <dgm:cxn modelId="{23FAE0DF-A932-4AD4-BFBD-4328EEFE7FAA}" type="presOf" srcId="{A7E62354-CED4-47B6-9665-3E6B40F2CD12}" destId="{587D05A2-CF7F-4DCB-8319-90AFD78ADDE6}" srcOrd="0" destOrd="0" presId="urn:microsoft.com/office/officeart/2005/8/layout/process5"/>
    <dgm:cxn modelId="{44C9805B-E6A0-46C9-A3C2-FFA2C70EEA6E}" type="presOf" srcId="{760E59C8-5DA1-4487-A131-64626D806C91}" destId="{F7644531-D689-4F8C-AB53-48022E69DAA7}" srcOrd="0" destOrd="0" presId="urn:microsoft.com/office/officeart/2005/8/layout/process5"/>
    <dgm:cxn modelId="{01658B9A-824C-4862-A3C4-E08F08CB0554}" type="presOf" srcId="{D817C75B-FFA7-4194-BBEB-E1357B4169AC}" destId="{6AA84B8C-E65F-4510-BC31-D7B8FE96C227}" srcOrd="0" destOrd="0" presId="urn:microsoft.com/office/officeart/2005/8/layout/process5"/>
    <dgm:cxn modelId="{18E79B47-80C6-419A-90C1-FEF4755861E2}" srcId="{01A278AC-7738-48D0-BA81-F088243D33EA}" destId="{A7E62354-CED4-47B6-9665-3E6B40F2CD12}" srcOrd="3" destOrd="0" parTransId="{1544103B-9BB2-43C9-8165-77AF5C003034}" sibTransId="{496B28B7-329E-42D5-85A2-9BEA5E945274}"/>
    <dgm:cxn modelId="{1C0C0CFE-63B8-4353-B198-5460C93275E6}" type="presOf" srcId="{1C9067A6-1EC4-4D25-AB0C-AD81414D2D34}" destId="{3C6D029B-2605-49D4-84C3-5569D4B5CC3C}" srcOrd="0" destOrd="0" presId="urn:microsoft.com/office/officeart/2005/8/layout/process5"/>
    <dgm:cxn modelId="{A68CC901-420A-493C-88E3-67DDD9C63615}" type="presParOf" srcId="{53495226-B722-4646-8DE5-CBA02C9D8B55}" destId="{2D0A6F09-8CF3-47B6-81FD-96D8A76AED99}" srcOrd="0" destOrd="0" presId="urn:microsoft.com/office/officeart/2005/8/layout/process5"/>
    <dgm:cxn modelId="{37C8D6BC-B4E2-4E6C-B585-0ACCF29CD673}" type="presParOf" srcId="{53495226-B722-4646-8DE5-CBA02C9D8B55}" destId="{F7644531-D689-4F8C-AB53-48022E69DAA7}" srcOrd="1" destOrd="0" presId="urn:microsoft.com/office/officeart/2005/8/layout/process5"/>
    <dgm:cxn modelId="{79ED5F49-1231-4237-AD97-5FFC76CCC4C5}" type="presParOf" srcId="{F7644531-D689-4F8C-AB53-48022E69DAA7}" destId="{C85771D8-06D8-4D45-8462-04BABA9159EC}" srcOrd="0" destOrd="0" presId="urn:microsoft.com/office/officeart/2005/8/layout/process5"/>
    <dgm:cxn modelId="{B123135A-943C-4799-B31E-322672827128}" type="presParOf" srcId="{53495226-B722-4646-8DE5-CBA02C9D8B55}" destId="{63D33B31-CCF6-4443-976B-65D51A3939DF}" srcOrd="2" destOrd="0" presId="urn:microsoft.com/office/officeart/2005/8/layout/process5"/>
    <dgm:cxn modelId="{6448817E-F19D-4F1D-A476-E1363FA30086}" type="presParOf" srcId="{53495226-B722-4646-8DE5-CBA02C9D8B55}" destId="{6AA84B8C-E65F-4510-BC31-D7B8FE96C227}" srcOrd="3" destOrd="0" presId="urn:microsoft.com/office/officeart/2005/8/layout/process5"/>
    <dgm:cxn modelId="{EFF1D553-6DE3-4F66-8684-12B37B96D1EE}" type="presParOf" srcId="{6AA84B8C-E65F-4510-BC31-D7B8FE96C227}" destId="{F598F36B-C26F-44ED-8676-44774B382025}" srcOrd="0" destOrd="0" presId="urn:microsoft.com/office/officeart/2005/8/layout/process5"/>
    <dgm:cxn modelId="{89CFBC82-E0DC-4D51-B641-5DFB558E0138}" type="presParOf" srcId="{53495226-B722-4646-8DE5-CBA02C9D8B55}" destId="{3C6D029B-2605-49D4-84C3-5569D4B5CC3C}" srcOrd="4" destOrd="0" presId="urn:microsoft.com/office/officeart/2005/8/layout/process5"/>
    <dgm:cxn modelId="{3D922007-D3E0-469D-999B-646E84D910F3}" type="presParOf" srcId="{53495226-B722-4646-8DE5-CBA02C9D8B55}" destId="{F78EABD3-F4CA-4F64-B5DD-C162F1A8C7A9}" srcOrd="5" destOrd="0" presId="urn:microsoft.com/office/officeart/2005/8/layout/process5"/>
    <dgm:cxn modelId="{3B5A147E-5E78-4092-A920-A56EBE1C5F50}" type="presParOf" srcId="{F78EABD3-F4CA-4F64-B5DD-C162F1A8C7A9}" destId="{2A9B4F66-29A1-4258-9162-BE0F75B5EAF9}" srcOrd="0" destOrd="0" presId="urn:microsoft.com/office/officeart/2005/8/layout/process5"/>
    <dgm:cxn modelId="{8F7212F8-354E-4B34-AFD2-91612B736A3A}" type="presParOf" srcId="{53495226-B722-4646-8DE5-CBA02C9D8B55}" destId="{587D05A2-CF7F-4DCB-8319-90AFD78ADDE6}" srcOrd="6" destOrd="0" presId="urn:microsoft.com/office/officeart/2005/8/layout/process5"/>
    <dgm:cxn modelId="{1F4E9E1C-30DA-44A4-BB08-74E893AA1A03}" type="presParOf" srcId="{53495226-B722-4646-8DE5-CBA02C9D8B55}" destId="{38E966E0-F6DA-48DE-8BE3-2BC21BFBF7D2}" srcOrd="7" destOrd="0" presId="urn:microsoft.com/office/officeart/2005/8/layout/process5"/>
    <dgm:cxn modelId="{6A32E39A-96F1-4AA7-9394-A6D078DE408F}" type="presParOf" srcId="{38E966E0-F6DA-48DE-8BE3-2BC21BFBF7D2}" destId="{743781AC-5443-4948-AE0E-249C6FC192F1}" srcOrd="0" destOrd="0" presId="urn:microsoft.com/office/officeart/2005/8/layout/process5"/>
    <dgm:cxn modelId="{2F191BAA-702B-4F10-9205-4082DCC18B6D}" type="presParOf" srcId="{53495226-B722-4646-8DE5-CBA02C9D8B55}" destId="{80A434B1-940C-487E-B0B6-035CDC1AEB22}" srcOrd="8" destOrd="0" presId="urn:microsoft.com/office/officeart/2005/8/layout/process5"/>
    <dgm:cxn modelId="{59A659EB-DC93-4239-96D7-A1C96173CF2F}" type="presParOf" srcId="{53495226-B722-4646-8DE5-CBA02C9D8B55}" destId="{6A2DB475-1FD4-4541-805C-E0E0845EE200}" srcOrd="9" destOrd="0" presId="urn:microsoft.com/office/officeart/2005/8/layout/process5"/>
    <dgm:cxn modelId="{0034720D-F91E-4324-BED1-AF3DC0C3B5A3}" type="presParOf" srcId="{6A2DB475-1FD4-4541-805C-E0E0845EE200}" destId="{AA346042-E96B-4AFC-91E9-8B11A153C077}" srcOrd="0" destOrd="0" presId="urn:microsoft.com/office/officeart/2005/8/layout/process5"/>
    <dgm:cxn modelId="{EB683FCB-CEC4-4752-A09B-0D961C72B259}" type="presParOf" srcId="{53495226-B722-4646-8DE5-CBA02C9D8B55}" destId="{FA072ECC-EE00-4C5E-A2CD-B565F54D00F8}"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0A6F09-8CF3-47B6-81FD-96D8A76AED99}">
      <dsp:nvSpPr>
        <dsp:cNvPr id="0" name=""/>
        <dsp:cNvSpPr/>
      </dsp:nvSpPr>
      <dsp:spPr>
        <a:xfrm>
          <a:off x="8599" y="47318"/>
          <a:ext cx="2570148" cy="15420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#1.  NGO Leadership Team Consultation with Renewal Team Lead</a:t>
          </a:r>
          <a:endParaRPr lang="es-GT" sz="2200" kern="1200" dirty="0"/>
        </a:p>
      </dsp:txBody>
      <dsp:txXfrm>
        <a:off x="53765" y="92484"/>
        <a:ext cx="2479816" cy="1451757"/>
      </dsp:txXfrm>
    </dsp:sp>
    <dsp:sp modelId="{F7644531-D689-4F8C-AB53-48022E69DAA7}">
      <dsp:nvSpPr>
        <dsp:cNvPr id="0" name=""/>
        <dsp:cNvSpPr/>
      </dsp:nvSpPr>
      <dsp:spPr>
        <a:xfrm>
          <a:off x="2804920" y="499664"/>
          <a:ext cx="544871" cy="6373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GT" sz="1800" kern="1200"/>
        </a:p>
      </dsp:txBody>
      <dsp:txXfrm>
        <a:off x="2804920" y="627143"/>
        <a:ext cx="381410" cy="382438"/>
      </dsp:txXfrm>
    </dsp:sp>
    <dsp:sp modelId="{63D33B31-CCF6-4443-976B-65D51A3939DF}">
      <dsp:nvSpPr>
        <dsp:cNvPr id="0" name=""/>
        <dsp:cNvSpPr/>
      </dsp:nvSpPr>
      <dsp:spPr>
        <a:xfrm>
          <a:off x="3606807" y="47318"/>
          <a:ext cx="2570148" cy="15420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#2.  Contextual Analyses and Desk Research</a:t>
          </a:r>
          <a:endParaRPr lang="es-GT" sz="2200" kern="1200" dirty="0"/>
        </a:p>
      </dsp:txBody>
      <dsp:txXfrm>
        <a:off x="3651973" y="92484"/>
        <a:ext cx="2479816" cy="1451757"/>
      </dsp:txXfrm>
    </dsp:sp>
    <dsp:sp modelId="{6AA84B8C-E65F-4510-BC31-D7B8FE96C227}">
      <dsp:nvSpPr>
        <dsp:cNvPr id="0" name=""/>
        <dsp:cNvSpPr/>
      </dsp:nvSpPr>
      <dsp:spPr>
        <a:xfrm>
          <a:off x="6403128" y="499664"/>
          <a:ext cx="544871" cy="6373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GT" sz="1800" kern="1200"/>
        </a:p>
      </dsp:txBody>
      <dsp:txXfrm>
        <a:off x="6403128" y="627143"/>
        <a:ext cx="381410" cy="382438"/>
      </dsp:txXfrm>
    </dsp:sp>
    <dsp:sp modelId="{3C6D029B-2605-49D4-84C3-5569D4B5CC3C}">
      <dsp:nvSpPr>
        <dsp:cNvPr id="0" name=""/>
        <dsp:cNvSpPr/>
      </dsp:nvSpPr>
      <dsp:spPr>
        <a:xfrm>
          <a:off x="7205015" y="47318"/>
          <a:ext cx="2570148" cy="15420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GT" sz="2200" kern="1200" dirty="0"/>
            <a:t>#3.  </a:t>
          </a:r>
          <a:r>
            <a:rPr lang="es-GT" sz="2200" kern="1200" dirty="0" err="1"/>
            <a:t>Conduct</a:t>
          </a:r>
          <a:r>
            <a:rPr lang="es-GT" sz="2200" kern="1200" dirty="0"/>
            <a:t> </a:t>
          </a:r>
          <a:r>
            <a:rPr lang="es-GT" sz="2200" kern="1200" dirty="0" err="1"/>
            <a:t>External</a:t>
          </a:r>
          <a:r>
            <a:rPr lang="es-GT" sz="2200" kern="1200" dirty="0"/>
            <a:t> </a:t>
          </a:r>
          <a:r>
            <a:rPr lang="es-GT" sz="2200" kern="1200" dirty="0" err="1"/>
            <a:t>Assessment</a:t>
          </a:r>
          <a:endParaRPr lang="es-GT" sz="2200" kern="1200" dirty="0"/>
        </a:p>
      </dsp:txBody>
      <dsp:txXfrm>
        <a:off x="7250181" y="92484"/>
        <a:ext cx="2479816" cy="1451757"/>
      </dsp:txXfrm>
    </dsp:sp>
    <dsp:sp modelId="{F78EABD3-F4CA-4F64-B5DD-C162F1A8C7A9}">
      <dsp:nvSpPr>
        <dsp:cNvPr id="0" name=""/>
        <dsp:cNvSpPr/>
      </dsp:nvSpPr>
      <dsp:spPr>
        <a:xfrm rot="5400000">
          <a:off x="8217653" y="1769318"/>
          <a:ext cx="544871" cy="6373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GT" sz="1800" kern="1200"/>
        </a:p>
      </dsp:txBody>
      <dsp:txXfrm rot="-5400000">
        <a:off x="8298870" y="1815581"/>
        <a:ext cx="382438" cy="381410"/>
      </dsp:txXfrm>
    </dsp:sp>
    <dsp:sp modelId="{587D05A2-CF7F-4DCB-8319-90AFD78ADDE6}">
      <dsp:nvSpPr>
        <dsp:cNvPr id="0" name=""/>
        <dsp:cNvSpPr/>
      </dsp:nvSpPr>
      <dsp:spPr>
        <a:xfrm>
          <a:off x="7205015" y="2617467"/>
          <a:ext cx="2570148" cy="15420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GT" sz="2200" kern="1200" dirty="0"/>
            <a:t>#4. </a:t>
          </a:r>
          <a:r>
            <a:rPr lang="es-GT" sz="2200" kern="1200" dirty="0" err="1"/>
            <a:t>Conduct</a:t>
          </a:r>
          <a:r>
            <a:rPr lang="es-GT" sz="2200" kern="1200" dirty="0"/>
            <a:t> Staff </a:t>
          </a:r>
          <a:r>
            <a:rPr lang="es-GT" sz="2200" kern="1200" dirty="0" err="1"/>
            <a:t>Assessment</a:t>
          </a:r>
          <a:endParaRPr lang="es-GT" sz="2200" kern="1200" dirty="0"/>
        </a:p>
      </dsp:txBody>
      <dsp:txXfrm>
        <a:off x="7250181" y="2662633"/>
        <a:ext cx="2479816" cy="1451757"/>
      </dsp:txXfrm>
    </dsp:sp>
    <dsp:sp modelId="{38E966E0-F6DA-48DE-8BE3-2BC21BFBF7D2}">
      <dsp:nvSpPr>
        <dsp:cNvPr id="0" name=""/>
        <dsp:cNvSpPr/>
      </dsp:nvSpPr>
      <dsp:spPr>
        <a:xfrm rot="10848524">
          <a:off x="6433750" y="3044632"/>
          <a:ext cx="545062" cy="6373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GT" sz="1800" kern="1200"/>
        </a:p>
      </dsp:txBody>
      <dsp:txXfrm rot="10800000">
        <a:off x="6597261" y="3173265"/>
        <a:ext cx="381543" cy="382438"/>
      </dsp:txXfrm>
    </dsp:sp>
    <dsp:sp modelId="{80A434B1-940C-487E-B0B6-035CDC1AEB22}">
      <dsp:nvSpPr>
        <dsp:cNvPr id="0" name=""/>
        <dsp:cNvSpPr/>
      </dsp:nvSpPr>
      <dsp:spPr>
        <a:xfrm>
          <a:off x="3606550" y="2566670"/>
          <a:ext cx="2570148" cy="15420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GT" sz="2200" kern="1200" dirty="0"/>
            <a:t>#5. </a:t>
          </a:r>
          <a:r>
            <a:rPr lang="es-GT" sz="2200" kern="1200" dirty="0" err="1"/>
            <a:t>Recommendations</a:t>
          </a:r>
          <a:r>
            <a:rPr lang="es-GT" sz="2200" kern="1200" dirty="0"/>
            <a:t> of Next Steps</a:t>
          </a:r>
        </a:p>
      </dsp:txBody>
      <dsp:txXfrm>
        <a:off x="3651716" y="2611836"/>
        <a:ext cx="2479816" cy="1451757"/>
      </dsp:txXfrm>
    </dsp:sp>
    <dsp:sp modelId="{6A2DB475-1FD4-4541-805C-E0E0845EE200}">
      <dsp:nvSpPr>
        <dsp:cNvPr id="0" name=""/>
        <dsp:cNvSpPr/>
      </dsp:nvSpPr>
      <dsp:spPr>
        <a:xfrm rot="10751469">
          <a:off x="2835671" y="3044197"/>
          <a:ext cx="544789" cy="6373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GT" sz="1800" kern="1200"/>
        </a:p>
      </dsp:txBody>
      <dsp:txXfrm rot="10800000">
        <a:off x="2999100" y="3170522"/>
        <a:ext cx="381352" cy="382438"/>
      </dsp:txXfrm>
    </dsp:sp>
    <dsp:sp modelId="{FA072ECC-EE00-4C5E-A2CD-B565F54D00F8}">
      <dsp:nvSpPr>
        <dsp:cNvPr id="0" name=""/>
        <dsp:cNvSpPr/>
      </dsp:nvSpPr>
      <dsp:spPr>
        <a:xfrm>
          <a:off x="8599" y="2617467"/>
          <a:ext cx="2570148" cy="15420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#6.  Report and Launch of Accompaniment</a:t>
          </a:r>
          <a:endParaRPr lang="es-GT" sz="2200" kern="1200" dirty="0"/>
        </a:p>
      </dsp:txBody>
      <dsp:txXfrm>
        <a:off x="53765" y="2662633"/>
        <a:ext cx="2479816" cy="1451757"/>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95191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54411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smtClean="0"/>
              <a:t>6/13/2018</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0036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18482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smtClean="0"/>
              <a:pPr/>
              <a:t>6/13/2018</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4040247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6/13/2018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98591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6/13/2018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96268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6/13/2018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83734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6/13/2018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82210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6/13/2018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5431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6/13/2018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22314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smtClean="0"/>
              <a:pPr/>
              <a:t>6/13/2018</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83027753"/>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omments" Target="../comments/commen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9400" y="4279900"/>
            <a:ext cx="11633200" cy="1981200"/>
          </a:xfrm>
        </p:spPr>
        <p:txBody>
          <a:bodyPr anchor="ctr">
            <a:normAutofit fontScale="85000" lnSpcReduction="10000"/>
          </a:bodyPr>
          <a:lstStyle/>
          <a:p>
            <a:r>
              <a:rPr lang="en-US" sz="5200" b="1" dirty="0">
                <a:latin typeface="+mj-lt"/>
              </a:rPr>
              <a:t>Maintaining Organizational Resiliency in the 21</a:t>
            </a:r>
            <a:r>
              <a:rPr lang="en-US" sz="5200" b="1" baseline="30000" dirty="0">
                <a:latin typeface="+mj-lt"/>
              </a:rPr>
              <a:t>st</a:t>
            </a:r>
            <a:r>
              <a:rPr lang="en-US" sz="5200" b="1" dirty="0">
                <a:latin typeface="+mj-lt"/>
              </a:rPr>
              <a:t> Century Civic Space:  </a:t>
            </a:r>
          </a:p>
          <a:p>
            <a:r>
              <a:rPr lang="en-US" sz="4000" dirty="0"/>
              <a:t>Tailored Support to Build Civil Society Acumen and Transparency </a:t>
            </a:r>
            <a:endParaRPr lang="es-GT" sz="4000" dirty="0"/>
          </a:p>
        </p:txBody>
      </p:sp>
      <p:pic>
        <p:nvPicPr>
          <p:cNvPr id="6" name="Picture 5"/>
          <p:cNvPicPr>
            <a:picLocks noChangeAspect="1"/>
          </p:cNvPicPr>
          <p:nvPr/>
        </p:nvPicPr>
        <p:blipFill>
          <a:blip r:embed="rId2"/>
          <a:stretch>
            <a:fillRect/>
          </a:stretch>
        </p:blipFill>
        <p:spPr>
          <a:xfrm>
            <a:off x="2208948" y="2166364"/>
            <a:ext cx="7774104" cy="1283016"/>
          </a:xfrm>
          <a:prstGeom prst="rect">
            <a:avLst/>
          </a:prstGeom>
        </p:spPr>
      </p:pic>
    </p:spTree>
    <p:extLst>
      <p:ext uri="{BB962C8B-B14F-4D97-AF65-F5344CB8AC3E}">
        <p14:creationId xmlns:p14="http://schemas.microsoft.com/office/powerpoint/2010/main" val="1770838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84176"/>
            <a:ext cx="11214100" cy="1508760"/>
          </a:xfrm>
        </p:spPr>
        <p:txBody>
          <a:bodyPr>
            <a:normAutofit fontScale="90000"/>
          </a:bodyPr>
          <a:lstStyle/>
          <a:p>
            <a:pPr algn="ctr"/>
            <a:r>
              <a:rPr lang="en-US" b="1" dirty="0"/>
              <a:t>Phase 2:  </a:t>
            </a:r>
            <a:r>
              <a:rPr lang="en-US" dirty="0"/>
              <a:t/>
            </a:r>
            <a:br>
              <a:rPr lang="en-US" dirty="0"/>
            </a:br>
            <a:r>
              <a:rPr lang="en-US" dirty="0"/>
              <a:t>Renewal – Assessment and prescriptive interventions </a:t>
            </a:r>
            <a:endParaRPr lang="es-GT"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88131964"/>
              </p:ext>
            </p:extLst>
          </p:nvPr>
        </p:nvGraphicFramePr>
        <p:xfrm>
          <a:off x="1203325" y="2011363"/>
          <a:ext cx="9783763" cy="4206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7361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709" y="284176"/>
            <a:ext cx="10858499" cy="1508760"/>
          </a:xfrm>
        </p:spPr>
        <p:txBody>
          <a:bodyPr>
            <a:normAutofit fontScale="90000"/>
          </a:bodyPr>
          <a:lstStyle/>
          <a:p>
            <a:pPr algn="ctr"/>
            <a:r>
              <a:rPr lang="en-US" b="1" dirty="0"/>
              <a:t>Phase 3:  </a:t>
            </a:r>
            <a:r>
              <a:rPr lang="en-US" dirty="0"/>
              <a:t/>
            </a:r>
            <a:br>
              <a:rPr lang="en-US" dirty="0"/>
            </a:br>
            <a:r>
              <a:rPr lang="en-US" dirty="0"/>
              <a:t>Accompaniment and peer Follow-On Support</a:t>
            </a:r>
            <a:endParaRPr lang="es-GT" dirty="0"/>
          </a:p>
        </p:txBody>
      </p:sp>
      <p:sp>
        <p:nvSpPr>
          <p:cNvPr id="3" name="Content Placeholder 2"/>
          <p:cNvSpPr>
            <a:spLocks noGrp="1"/>
          </p:cNvSpPr>
          <p:nvPr>
            <p:ph idx="1"/>
          </p:nvPr>
        </p:nvSpPr>
        <p:spPr>
          <a:xfrm>
            <a:off x="665708" y="2011680"/>
            <a:ext cx="10858499" cy="4206240"/>
          </a:xfrm>
        </p:spPr>
        <p:txBody>
          <a:bodyPr anchor="ctr" anchorCtr="0">
            <a:normAutofit/>
          </a:bodyPr>
          <a:lstStyle/>
          <a:p>
            <a:r>
              <a:rPr lang="en-US" sz="2800" dirty="0"/>
              <a:t>Link staff to </a:t>
            </a:r>
            <a:r>
              <a:rPr lang="en-US" sz="2800" b="1" dirty="0" err="1"/>
              <a:t>Partners</a:t>
            </a:r>
            <a:r>
              <a:rPr lang="en-US" sz="2800" dirty="0" err="1"/>
              <a:t>Global</a:t>
            </a:r>
            <a:r>
              <a:rPr lang="en-US" sz="2800" dirty="0"/>
              <a:t> Network of peer mentors to assist with challenges related to implementation of “renewal action”</a:t>
            </a:r>
          </a:p>
          <a:p>
            <a:r>
              <a:rPr lang="en-US" sz="2800" dirty="0"/>
              <a:t>Develop timeline for check-ins with Renewal Team to support unanticipated challenges in implementing “renewal action”</a:t>
            </a:r>
          </a:p>
          <a:p>
            <a:r>
              <a:rPr lang="en-US" sz="2800" dirty="0"/>
              <a:t>Provide access to </a:t>
            </a:r>
            <a:r>
              <a:rPr lang="en-US" sz="2800" b="1" dirty="0" err="1"/>
              <a:t>Partners</a:t>
            </a:r>
            <a:r>
              <a:rPr lang="en-US" sz="2800" dirty="0" err="1"/>
              <a:t>Global</a:t>
            </a:r>
            <a:r>
              <a:rPr lang="en-US" sz="2800" dirty="0"/>
              <a:t> Organizational Strengthening Capacity Building Modules</a:t>
            </a:r>
          </a:p>
          <a:p>
            <a:r>
              <a:rPr lang="en-US" sz="2800" dirty="0"/>
              <a:t>Access Renewal Team as mediators in the even of conflict arising from Renewal process</a:t>
            </a:r>
            <a:endParaRPr lang="es-GT"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352800"/>
            <a:ext cx="1524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2745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284176"/>
            <a:ext cx="11468100" cy="1508760"/>
          </a:xfrm>
        </p:spPr>
        <p:txBody>
          <a:bodyPr>
            <a:normAutofit/>
          </a:bodyPr>
          <a:lstStyle/>
          <a:p>
            <a:pPr algn="ctr"/>
            <a:r>
              <a:rPr lang="en-US" sz="4800" dirty="0"/>
              <a:t>The </a:t>
            </a:r>
            <a:r>
              <a:rPr lang="en-US" sz="4800" b="1" dirty="0"/>
              <a:t>Partners </a:t>
            </a:r>
            <a:r>
              <a:rPr lang="en-US" sz="4800" dirty="0"/>
              <a:t>Network</a:t>
            </a:r>
            <a:endParaRPr lang="es-GT" sz="4800" dirty="0"/>
          </a:p>
        </p:txBody>
      </p:sp>
      <p:sp>
        <p:nvSpPr>
          <p:cNvPr id="3" name="Content Placeholder 2"/>
          <p:cNvSpPr>
            <a:spLocks noGrp="1"/>
          </p:cNvSpPr>
          <p:nvPr>
            <p:ph idx="1"/>
          </p:nvPr>
        </p:nvSpPr>
        <p:spPr>
          <a:xfrm>
            <a:off x="7340600" y="2075180"/>
            <a:ext cx="4724400" cy="4516120"/>
          </a:xfrm>
        </p:spPr>
        <p:txBody>
          <a:bodyPr anchor="ctr">
            <a:noAutofit/>
          </a:bodyPr>
          <a:lstStyle/>
          <a:p>
            <a:pPr marL="0" indent="0">
              <a:buNone/>
            </a:pPr>
            <a:r>
              <a:rPr lang="en-US" sz="2100" dirty="0"/>
              <a:t>Over the past 26 years, </a:t>
            </a:r>
            <a:r>
              <a:rPr lang="en-US" sz="2100" b="1" dirty="0" err="1"/>
              <a:t>Partners</a:t>
            </a:r>
            <a:r>
              <a:rPr lang="en-US" sz="2100" dirty="0" err="1"/>
              <a:t>Global</a:t>
            </a:r>
            <a:r>
              <a:rPr lang="en-US" sz="2100" dirty="0"/>
              <a:t> has worked as a driving force investing in and maintaining our 21 affiliate centers active in 54 countries around the world using a unique brand of entrepreneurial and sustainable development aimed at CSO’s and CSO networks.</a:t>
            </a:r>
          </a:p>
          <a:p>
            <a:pPr marL="0" indent="0">
              <a:buNone/>
            </a:pPr>
            <a:r>
              <a:rPr lang="en-US" sz="2100" dirty="0"/>
              <a:t>Our support to CSO longevity responds to needs at all stages of an organization’s lifecycle.  We recognize that CSO’s both benefit and thrive when they are able to incorporate basic building blocks of entrepreneurial thinking to build resiliency into their business models.  </a:t>
            </a:r>
          </a:p>
        </p:txBody>
      </p:sp>
      <p:pic>
        <p:nvPicPr>
          <p:cNvPr id="4" name="Picture 3"/>
          <p:cNvPicPr>
            <a:picLocks noChangeAspect="1"/>
          </p:cNvPicPr>
          <p:nvPr/>
        </p:nvPicPr>
        <p:blipFill>
          <a:blip r:embed="rId2"/>
          <a:stretch>
            <a:fillRect/>
          </a:stretch>
        </p:blipFill>
        <p:spPr>
          <a:xfrm>
            <a:off x="145680" y="2075180"/>
            <a:ext cx="7093320" cy="4516120"/>
          </a:xfrm>
          <a:prstGeom prst="rect">
            <a:avLst/>
          </a:prstGeom>
        </p:spPr>
      </p:pic>
    </p:spTree>
    <p:extLst>
      <p:ext uri="{BB962C8B-B14F-4D97-AF65-F5344CB8AC3E}">
        <p14:creationId xmlns:p14="http://schemas.microsoft.com/office/powerpoint/2010/main" val="1621729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3" name="Rectangle 142">
            <a:extLst>
              <a:ext uri="{FF2B5EF4-FFF2-40B4-BE49-F238E27FC236}">
                <a16:creationId xmlns:a16="http://schemas.microsoft.com/office/drawing/2014/main" xmlns="" id="{5FEE53ED-925B-49C1-B7A9-DFBD9991D2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5" name="Rectangle 144">
            <a:extLst>
              <a:ext uri="{FF2B5EF4-FFF2-40B4-BE49-F238E27FC236}">
                <a16:creationId xmlns:a16="http://schemas.microsoft.com/office/drawing/2014/main" xmlns="" id="{E96FC08F-E9E6-492C-951B-052826DD570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6888" y="0"/>
            <a:ext cx="4630994"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3074" name="Picture 2" descr="Image result for CIVICUS">
            <a:extLst>
              <a:ext uri="{FF2B5EF4-FFF2-40B4-BE49-F238E27FC236}">
                <a16:creationId xmlns:a16="http://schemas.microsoft.com/office/drawing/2014/main" xmlns="" id="{41E18FC7-0482-4D11-923C-71D3E0868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1164" y="820837"/>
            <a:ext cx="3374654" cy="252773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CIVICUS">
            <a:extLst>
              <a:ext uri="{FF2B5EF4-FFF2-40B4-BE49-F238E27FC236}">
                <a16:creationId xmlns:a16="http://schemas.microsoft.com/office/drawing/2014/main" xmlns="" id="{EFF53D22-847D-4950-B41E-03E12E25A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5839" y="3504370"/>
            <a:ext cx="2714327" cy="2762674"/>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Image result for CIVICUS">
            <a:extLst>
              <a:ext uri="{FF2B5EF4-FFF2-40B4-BE49-F238E27FC236}">
                <a16:creationId xmlns:a16="http://schemas.microsoft.com/office/drawing/2014/main" xmlns="" id="{6086C833-4B10-4FB8-9C13-C9CDF93AF44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CIVICUS">
            <a:extLst>
              <a:ext uri="{FF2B5EF4-FFF2-40B4-BE49-F238E27FC236}">
                <a16:creationId xmlns:a16="http://schemas.microsoft.com/office/drawing/2014/main" xmlns="" id="{33DEAAEA-A763-47D0-BD4B-55934E9265E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xmlns="" id="{FCAE0C4A-E1E2-4C95-9479-2C7737B177A2}"/>
              </a:ext>
            </a:extLst>
          </p:cNvPr>
          <p:cNvSpPr>
            <a:spLocks noGrp="1"/>
          </p:cNvSpPr>
          <p:nvPr>
            <p:ph type="title"/>
          </p:nvPr>
        </p:nvSpPr>
        <p:spPr>
          <a:xfrm>
            <a:off x="802641" y="284176"/>
            <a:ext cx="6522720" cy="1508760"/>
          </a:xfrm>
        </p:spPr>
        <p:txBody>
          <a:bodyPr vert="horz" lIns="91440" tIns="45720" rIns="91440" bIns="45720" rtlCol="0" anchor="ctr">
            <a:normAutofit/>
          </a:bodyPr>
          <a:lstStyle/>
          <a:p>
            <a:r>
              <a:rPr lang="en-US" dirty="0"/>
              <a:t>CIVICUS / Partners GLOBAL Alliance   </a:t>
            </a:r>
          </a:p>
        </p:txBody>
      </p:sp>
      <p:sp>
        <p:nvSpPr>
          <p:cNvPr id="4" name="Text Placeholder 3">
            <a:extLst>
              <a:ext uri="{FF2B5EF4-FFF2-40B4-BE49-F238E27FC236}">
                <a16:creationId xmlns:a16="http://schemas.microsoft.com/office/drawing/2014/main" xmlns="" id="{475875E1-0F35-4798-88F9-2CB06C0ACE56}"/>
              </a:ext>
            </a:extLst>
          </p:cNvPr>
          <p:cNvSpPr>
            <a:spLocks noGrp="1"/>
          </p:cNvSpPr>
          <p:nvPr>
            <p:ph type="body" sz="half" idx="2"/>
          </p:nvPr>
        </p:nvSpPr>
        <p:spPr>
          <a:xfrm>
            <a:off x="802641" y="2011680"/>
            <a:ext cx="6329679" cy="4206240"/>
          </a:xfrm>
        </p:spPr>
        <p:txBody>
          <a:bodyPr vert="horz" lIns="91440" tIns="45720" rIns="91440" bIns="45720" rtlCol="0">
            <a:normAutofit/>
          </a:bodyPr>
          <a:lstStyle/>
          <a:p>
            <a:pPr indent="-182880">
              <a:lnSpc>
                <a:spcPct val="90000"/>
              </a:lnSpc>
              <a:buFont typeface="Wingdings" pitchFamily="2" charset="2"/>
              <a:buChar char=""/>
            </a:pPr>
            <a:r>
              <a:rPr lang="en-US" dirty="0"/>
              <a:t>CIVICUS and </a:t>
            </a:r>
            <a:r>
              <a:rPr lang="en-US" b="1" dirty="0" err="1"/>
              <a:t>Partners</a:t>
            </a:r>
            <a:r>
              <a:rPr lang="en-US" dirty="0" err="1"/>
              <a:t>Global</a:t>
            </a:r>
            <a:r>
              <a:rPr lang="en-US" dirty="0"/>
              <a:t>  are “truth testing  a comprehensive civil society strengthening process to increase organizational resilience in the face of closing political spaces worldwide</a:t>
            </a:r>
          </a:p>
          <a:p>
            <a:pPr indent="-182880">
              <a:lnSpc>
                <a:spcPct val="90000"/>
              </a:lnSpc>
              <a:buFont typeface="Wingdings" pitchFamily="2" charset="2"/>
              <a:buChar char=""/>
            </a:pPr>
            <a:endParaRPr lang="en-US" dirty="0"/>
          </a:p>
          <a:p>
            <a:pPr indent="-182880">
              <a:lnSpc>
                <a:spcPct val="90000"/>
              </a:lnSpc>
              <a:buFont typeface="Wingdings" pitchFamily="2" charset="2"/>
              <a:buChar char=""/>
            </a:pPr>
            <a:r>
              <a:rPr lang="en-US" dirty="0"/>
              <a:t>Our initial intervention is focused within our combined Networks, with the idea of testing and refining a comprehensive process </a:t>
            </a:r>
          </a:p>
          <a:p>
            <a:pPr indent="-182880">
              <a:lnSpc>
                <a:spcPct val="90000"/>
              </a:lnSpc>
              <a:buFont typeface="Wingdings" pitchFamily="2" charset="2"/>
              <a:buChar char=""/>
            </a:pPr>
            <a:r>
              <a:rPr lang="en-US" dirty="0"/>
              <a:t> This design and testing phase will explore a variety of formats for the content and assets to be used, shared and disseminated</a:t>
            </a:r>
          </a:p>
        </p:txBody>
      </p:sp>
    </p:spTree>
    <p:extLst>
      <p:ext uri="{BB962C8B-B14F-4D97-AF65-F5344CB8AC3E}">
        <p14:creationId xmlns:p14="http://schemas.microsoft.com/office/powerpoint/2010/main" val="1808918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02" name="Rectangle 72">
            <a:extLst>
              <a:ext uri="{FF2B5EF4-FFF2-40B4-BE49-F238E27FC236}">
                <a16:creationId xmlns:a16="http://schemas.microsoft.com/office/drawing/2014/main" xmlns="" id="{5FEE53ED-925B-49C1-B7A9-DFBD9991D2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5" name="Rectangle 74">
            <a:extLst>
              <a:ext uri="{FF2B5EF4-FFF2-40B4-BE49-F238E27FC236}">
                <a16:creationId xmlns:a16="http://schemas.microsoft.com/office/drawing/2014/main" xmlns="" id="{494D45AE-1E70-46DE-8CEB-37E01B0804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43120" y="0"/>
            <a:ext cx="754888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xmlns="" id="{0C91C101-B43C-419E-8197-06D7E53B5C5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07284" y="4109826"/>
            <a:ext cx="4016442" cy="2748174"/>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xmlns="" id="{7EDEE670-2A62-4487-B887-E9EE5364401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084592" y="0"/>
            <a:ext cx="3107408" cy="2828913"/>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xmlns="" id="{DBAE892B-B008-4202-A3A4-E2280B0A084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099034" y="2989781"/>
            <a:ext cx="3092966" cy="38682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xmlns="" id="{C844AD36-4F46-4173-8A18-BA4C2267A9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07283" y="0"/>
            <a:ext cx="4027471" cy="394895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mage result for ORGANIZATIONAL LIFECYCLE">
            <a:extLst>
              <a:ext uri="{FF2B5EF4-FFF2-40B4-BE49-F238E27FC236}">
                <a16:creationId xmlns:a16="http://schemas.microsoft.com/office/drawing/2014/main" xmlns="" id="{AE648F27-DCF3-425E-A757-C5B405F0281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29017" y="1059344"/>
            <a:ext cx="3376964" cy="184888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CIVICUS MONITOR COLORS">
            <a:extLst>
              <a:ext uri="{FF2B5EF4-FFF2-40B4-BE49-F238E27FC236}">
                <a16:creationId xmlns:a16="http://schemas.microsoft.com/office/drawing/2014/main" xmlns="" id="{723F89A1-6469-4EF0-81F9-795644DD9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8918" y="3847172"/>
            <a:ext cx="2866702" cy="23707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67F096F3-EA19-4430-A016-5676FA3CC575}"/>
              </a:ext>
            </a:extLst>
          </p:cNvPr>
          <p:cNvSpPr>
            <a:spLocks noGrp="1"/>
          </p:cNvSpPr>
          <p:nvPr>
            <p:ph type="title"/>
          </p:nvPr>
        </p:nvSpPr>
        <p:spPr>
          <a:xfrm>
            <a:off x="522514" y="284176"/>
            <a:ext cx="3886199" cy="1508760"/>
          </a:xfrm>
        </p:spPr>
        <p:txBody>
          <a:bodyPr vert="horz" lIns="91440" tIns="45720" rIns="91440" bIns="45720" rtlCol="0" anchor="ctr">
            <a:normAutofit/>
          </a:bodyPr>
          <a:lstStyle/>
          <a:p>
            <a:r>
              <a:rPr lang="en-US"/>
              <a:t>21ST </a:t>
            </a:r>
            <a:r>
              <a:rPr lang="en-US" dirty="0"/>
              <a:t>CENTURY ACUMEN</a:t>
            </a:r>
          </a:p>
        </p:txBody>
      </p:sp>
      <p:sp>
        <p:nvSpPr>
          <p:cNvPr id="4" name="Text Placeholder 3">
            <a:extLst>
              <a:ext uri="{FF2B5EF4-FFF2-40B4-BE49-F238E27FC236}">
                <a16:creationId xmlns:a16="http://schemas.microsoft.com/office/drawing/2014/main" xmlns="" id="{56AFBC74-DF8D-4500-B841-7200B639B492}"/>
              </a:ext>
            </a:extLst>
          </p:cNvPr>
          <p:cNvSpPr>
            <a:spLocks noGrp="1"/>
          </p:cNvSpPr>
          <p:nvPr>
            <p:ph type="body" sz="half" idx="2"/>
          </p:nvPr>
        </p:nvSpPr>
        <p:spPr>
          <a:xfrm>
            <a:off x="522514" y="2011680"/>
            <a:ext cx="3945297" cy="4206240"/>
          </a:xfrm>
        </p:spPr>
        <p:txBody>
          <a:bodyPr vert="horz" lIns="91440" tIns="45720" rIns="91440" bIns="45720" rtlCol="0">
            <a:normAutofit/>
          </a:bodyPr>
          <a:lstStyle/>
          <a:p>
            <a:pPr>
              <a:lnSpc>
                <a:spcPct val="90000"/>
              </a:lnSpc>
            </a:pPr>
            <a:r>
              <a:rPr lang="en-US" sz="2000" dirty="0"/>
              <a:t>OUR FRAMEWORK COMBINES ADVANCED ORGANIZATIONAL STRENGTHENING ACROSS AN ORGANIZATION’S LIFECYLE</a:t>
            </a:r>
          </a:p>
          <a:p>
            <a:pPr algn="ctr">
              <a:lnSpc>
                <a:spcPct val="90000"/>
              </a:lnSpc>
            </a:pPr>
            <a:r>
              <a:rPr lang="en-US" sz="5400" dirty="0"/>
              <a:t>+</a:t>
            </a:r>
          </a:p>
          <a:p>
            <a:pPr>
              <a:lnSpc>
                <a:spcPct val="90000"/>
              </a:lnSpc>
            </a:pPr>
            <a:endParaRPr lang="en-US" sz="2000" dirty="0"/>
          </a:p>
          <a:p>
            <a:pPr>
              <a:lnSpc>
                <a:spcPct val="90000"/>
              </a:lnSpc>
            </a:pPr>
            <a:r>
              <a:rPr lang="en-US" sz="2000" dirty="0"/>
              <a:t>INTENSIVE, INTEGRATED TECHNIQUES , RESOURCES AND CONNECTIONS TO PREVENT AND COUNTERACT CLOSING CIVIC SPACE</a:t>
            </a:r>
          </a:p>
        </p:txBody>
      </p:sp>
    </p:spTree>
    <p:extLst>
      <p:ext uri="{BB962C8B-B14F-4D97-AF65-F5344CB8AC3E}">
        <p14:creationId xmlns:p14="http://schemas.microsoft.com/office/powerpoint/2010/main" val="2856391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3376"/>
            <a:ext cx="11099800" cy="1508760"/>
          </a:xfrm>
        </p:spPr>
        <p:txBody>
          <a:bodyPr/>
          <a:lstStyle/>
          <a:p>
            <a:pPr algn="ctr"/>
            <a:r>
              <a:rPr lang="en-US" dirty="0"/>
              <a:t>Organizational Resiliency for civil society under threat</a:t>
            </a:r>
            <a:endParaRPr lang="es-GT" dirty="0"/>
          </a:p>
        </p:txBody>
      </p:sp>
      <p:sp>
        <p:nvSpPr>
          <p:cNvPr id="3" name="Content Placeholder 2"/>
          <p:cNvSpPr>
            <a:spLocks noGrp="1"/>
          </p:cNvSpPr>
          <p:nvPr>
            <p:ph sz="half" idx="1"/>
          </p:nvPr>
        </p:nvSpPr>
        <p:spPr>
          <a:xfrm>
            <a:off x="279400" y="2011680"/>
            <a:ext cx="5600700" cy="4655820"/>
          </a:xfrm>
        </p:spPr>
        <p:txBody>
          <a:bodyPr anchor="ctr">
            <a:noAutofit/>
          </a:bodyPr>
          <a:lstStyle/>
          <a:p>
            <a:pPr marL="0" indent="0">
              <a:buNone/>
            </a:pPr>
            <a:r>
              <a:rPr lang="en-US" dirty="0"/>
              <a:t>There is growing trend to direct donor resources toward rising social movements and to reduce resources for well-established CSO’s.  Ironically, this shrinking of funding and space is occurring at a time CSO’s are most needed in their communities to defend democratic values.  </a:t>
            </a:r>
          </a:p>
          <a:p>
            <a:pPr marL="0" indent="0">
              <a:buNone/>
            </a:pPr>
            <a:r>
              <a:rPr lang="en-US" b="1" i="1" dirty="0">
                <a:solidFill>
                  <a:schemeClr val="accent1"/>
                </a:solidFill>
              </a:rPr>
              <a:t>Rather than limiting funding to civil society capacity building, donors have the opportunity to meet civil society where their needs are and provide new types of capacity building support, which includes programs to develop entrepreneurial thinking and resiliency.  </a:t>
            </a:r>
          </a:p>
        </p:txBody>
      </p:sp>
      <p:pic>
        <p:nvPicPr>
          <p:cNvPr id="5" name="Content Placeholder 4"/>
          <p:cNvPicPr>
            <a:picLocks noGrp="1" noChangeAspect="1"/>
          </p:cNvPicPr>
          <p:nvPr>
            <p:ph sz="half" idx="2"/>
          </p:nvPr>
        </p:nvPicPr>
        <p:blipFill>
          <a:blip r:embed="rId2"/>
          <a:stretch>
            <a:fillRect/>
          </a:stretch>
        </p:blipFill>
        <p:spPr>
          <a:xfrm>
            <a:off x="6245868" y="2059488"/>
            <a:ext cx="5681964" cy="4560203"/>
          </a:xfrm>
          <a:prstGeom prst="rect">
            <a:avLst/>
          </a:prstGeom>
        </p:spPr>
      </p:pic>
      <p:pic>
        <p:nvPicPr>
          <p:cNvPr id="6" name="Picture 2" descr="Image result for civil society resilience in closing space">
            <a:extLst>
              <a:ext uri="{FF2B5EF4-FFF2-40B4-BE49-F238E27FC236}">
                <a16:creationId xmlns:a16="http://schemas.microsoft.com/office/drawing/2014/main" xmlns="" id="{C94DFF37-1CE6-4E4F-9F90-16ADEB8C4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5868" y="2059488"/>
            <a:ext cx="5681964" cy="4560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484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4176"/>
            <a:ext cx="11404600" cy="1508760"/>
          </a:xfrm>
        </p:spPr>
        <p:txBody>
          <a:bodyPr>
            <a:normAutofit/>
          </a:bodyPr>
          <a:lstStyle/>
          <a:p>
            <a:pPr algn="ctr"/>
            <a:r>
              <a:rPr lang="en-US" dirty="0"/>
              <a:t>Revenue Diversification and Entrepreneurial Mindset development</a:t>
            </a:r>
            <a:endParaRPr lang="es-GT" dirty="0"/>
          </a:p>
        </p:txBody>
      </p:sp>
      <p:sp>
        <p:nvSpPr>
          <p:cNvPr id="3" name="Content Placeholder 2"/>
          <p:cNvSpPr>
            <a:spLocks noGrp="1"/>
          </p:cNvSpPr>
          <p:nvPr>
            <p:ph idx="1"/>
          </p:nvPr>
        </p:nvSpPr>
        <p:spPr>
          <a:xfrm>
            <a:off x="6743700" y="2049778"/>
            <a:ext cx="5257800" cy="4592320"/>
          </a:xfrm>
        </p:spPr>
        <p:txBody>
          <a:bodyPr anchor="ctr">
            <a:normAutofit/>
          </a:bodyPr>
          <a:lstStyle/>
          <a:p>
            <a:pPr marL="0" indent="0">
              <a:buNone/>
            </a:pPr>
            <a:r>
              <a:rPr lang="en-US" sz="2400" dirty="0"/>
              <a:t>According to our network affiliates, the most important factor for resiliency and long-term sustainability is </a:t>
            </a:r>
            <a:r>
              <a:rPr lang="en-US" sz="2400" dirty="0">
                <a:solidFill>
                  <a:schemeClr val="accent1"/>
                </a:solidFill>
              </a:rPr>
              <a:t>revenue diversification</a:t>
            </a:r>
            <a:r>
              <a:rPr lang="en-US" sz="2400" dirty="0"/>
              <a:t> </a:t>
            </a:r>
            <a:r>
              <a:rPr lang="en-US" sz="2400" dirty="0">
                <a:solidFill>
                  <a:schemeClr val="accent1"/>
                </a:solidFill>
              </a:rPr>
              <a:t>and the development of an entrepreneurial mindset </a:t>
            </a:r>
            <a:r>
              <a:rPr lang="en-US" sz="2400" dirty="0"/>
              <a:t>that supports the organization’s mission.</a:t>
            </a:r>
          </a:p>
          <a:p>
            <a:pPr marL="0" indent="0">
              <a:buNone/>
            </a:pPr>
            <a:r>
              <a:rPr lang="en-US" sz="2400" dirty="0"/>
              <a:t>Rather than changing a business model, CSO’s should work to establish an entrepreneurial mindset, which incorporates the refinement of valuable professional and life skills into their current model and focuses on a business-oriented approach. </a:t>
            </a:r>
            <a:endParaRPr lang="es-GT" sz="2400" dirty="0"/>
          </a:p>
        </p:txBody>
      </p:sp>
      <p:pic>
        <p:nvPicPr>
          <p:cNvPr id="4" name="Picture 3"/>
          <p:cNvPicPr>
            <a:picLocks noChangeAspect="1"/>
          </p:cNvPicPr>
          <p:nvPr/>
        </p:nvPicPr>
        <p:blipFill>
          <a:blip r:embed="rId2"/>
          <a:stretch>
            <a:fillRect/>
          </a:stretch>
        </p:blipFill>
        <p:spPr>
          <a:xfrm>
            <a:off x="190500" y="2227395"/>
            <a:ext cx="6425741" cy="4237087"/>
          </a:xfrm>
          <a:prstGeom prst="rect">
            <a:avLst/>
          </a:prstGeom>
        </p:spPr>
      </p:pic>
    </p:spTree>
    <p:extLst>
      <p:ext uri="{BB962C8B-B14F-4D97-AF65-F5344CB8AC3E}">
        <p14:creationId xmlns:p14="http://schemas.microsoft.com/office/powerpoint/2010/main" val="1646568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284176"/>
            <a:ext cx="11176000" cy="1508760"/>
          </a:xfrm>
        </p:spPr>
        <p:txBody>
          <a:bodyPr>
            <a:normAutofit fontScale="90000"/>
          </a:bodyPr>
          <a:lstStyle/>
          <a:p>
            <a:pPr algn="ctr"/>
            <a:r>
              <a:rPr lang="en-US" sz="4800" dirty="0"/>
              <a:t>The </a:t>
            </a:r>
            <a:r>
              <a:rPr lang="en-US" sz="4800" b="1" dirty="0"/>
              <a:t>Partners </a:t>
            </a:r>
            <a:r>
              <a:rPr lang="en-US" sz="4800" dirty="0"/>
              <a:t>Approach:  Organizational Support Interventions</a:t>
            </a:r>
            <a:endParaRPr lang="es-GT" sz="4800" dirty="0"/>
          </a:p>
        </p:txBody>
      </p:sp>
      <p:sp>
        <p:nvSpPr>
          <p:cNvPr id="3" name="Content Placeholder 2"/>
          <p:cNvSpPr>
            <a:spLocks noGrp="1"/>
          </p:cNvSpPr>
          <p:nvPr>
            <p:ph sz="half" idx="1"/>
          </p:nvPr>
        </p:nvSpPr>
        <p:spPr>
          <a:xfrm>
            <a:off x="393700" y="1892299"/>
            <a:ext cx="6261100" cy="4826000"/>
          </a:xfrm>
        </p:spPr>
        <p:txBody>
          <a:bodyPr anchor="ctr">
            <a:noAutofit/>
          </a:bodyPr>
          <a:lstStyle/>
          <a:p>
            <a:pPr marL="0" indent="0">
              <a:buNone/>
            </a:pPr>
            <a:r>
              <a:rPr lang="en-US" dirty="0"/>
              <a:t>Organizational Resiliency requires a sustained long-term customized relationship between peer leaders and their CSO clients to periodically assess and diagnose threats, nurture innovation and maintain trust in our sector.</a:t>
            </a:r>
          </a:p>
          <a:p>
            <a:pPr marL="0" indent="0">
              <a:buNone/>
            </a:pPr>
            <a:r>
              <a:rPr lang="en-US" dirty="0"/>
              <a:t>Our approach embodies a set of cross-functional life and professional skills that open up new paths for CSO’s to see and seize opportunities, marshal resources efficiently and create value as they develop an entrepreneurial mindset.  Our team of experts, all existing or past NGO leaders, works directly with leaders and organizations to put entrepreneurial skills into practice to enhance their capacity to be strong, successful and resilient.  </a:t>
            </a:r>
          </a:p>
        </p:txBody>
      </p:sp>
      <p:graphicFrame>
        <p:nvGraphicFramePr>
          <p:cNvPr id="4" name="Diagram 3">
            <a:extLst>
              <a:ext uri="{FF2B5EF4-FFF2-40B4-BE49-F238E27FC236}">
                <a16:creationId xmlns:a16="http://schemas.microsoft.com/office/drawing/2014/main" xmlns="" id="{B26E6DF4-74FB-4210-9445-B0C6DF695D80}"/>
              </a:ext>
            </a:extLst>
          </p:cNvPr>
          <p:cNvGraphicFramePr/>
          <p:nvPr>
            <p:extLst>
              <p:ext uri="{D42A27DB-BD31-4B8C-83A1-F6EECF244321}">
                <p14:modId xmlns:p14="http://schemas.microsoft.com/office/powerpoint/2010/main" val="4238583230"/>
              </p:ext>
            </p:extLst>
          </p:nvPr>
        </p:nvGraphicFramePr>
        <p:xfrm>
          <a:off x="5720576" y="1792936"/>
          <a:ext cx="7040796" cy="4918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6">
            <a:extLst>
              <a:ext uri="{FF2B5EF4-FFF2-40B4-BE49-F238E27FC236}">
                <a16:creationId xmlns:a16="http://schemas.microsoft.com/office/drawing/2014/main" xmlns="" id="{62C5199D-76D0-4F4E-8234-28BD272D82B3}"/>
              </a:ext>
            </a:extLst>
          </p:cNvPr>
          <p:cNvSpPr>
            <a:spLocks noGrp="1"/>
          </p:cNvSpPr>
          <p:nvPr>
            <p:ph sz="half" idx="2"/>
          </p:nvPr>
        </p:nvSpPr>
        <p:spPr>
          <a:xfrm flipH="1">
            <a:off x="5917043" y="2921620"/>
            <a:ext cx="45719" cy="3524188"/>
          </a:xfrm>
        </p:spPr>
        <p:txBody>
          <a:bodyPr/>
          <a:lstStyle/>
          <a:p>
            <a:endParaRPr lang="en-US" dirty="0"/>
          </a:p>
        </p:txBody>
      </p:sp>
    </p:spTree>
    <p:extLst>
      <p:ext uri="{BB962C8B-B14F-4D97-AF65-F5344CB8AC3E}">
        <p14:creationId xmlns:p14="http://schemas.microsoft.com/office/powerpoint/2010/main" val="4138847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duotone>
              <a:prstClr val="black"/>
              <a:schemeClr val="tx2">
                <a:tint val="45000"/>
                <a:satMod val="400000"/>
              </a:schemeClr>
            </a:duotone>
            <a:alphaModFix amt="35000"/>
            <a:extLst/>
          </a:blip>
          <a:srcRect l="1500" t="25187" b="25938"/>
          <a:stretch/>
        </p:blipFill>
        <p:spPr>
          <a:xfrm>
            <a:off x="308610" y="1815796"/>
            <a:ext cx="12009120" cy="5065054"/>
          </a:xfrm>
          <a:prstGeom prst="rect">
            <a:avLst/>
          </a:prstGeom>
        </p:spPr>
      </p:pic>
      <p:sp>
        <p:nvSpPr>
          <p:cNvPr id="2" name="Title 1"/>
          <p:cNvSpPr>
            <a:spLocks noGrp="1"/>
          </p:cNvSpPr>
          <p:nvPr>
            <p:ph type="title"/>
          </p:nvPr>
        </p:nvSpPr>
        <p:spPr/>
        <p:txBody>
          <a:bodyPr>
            <a:normAutofit/>
          </a:bodyPr>
          <a:lstStyle/>
          <a:p>
            <a:r>
              <a:rPr lang="en-US" b="1" dirty="0"/>
              <a:t>Partners</a:t>
            </a:r>
            <a:r>
              <a:rPr lang="en-US" dirty="0"/>
              <a:t>Global </a:t>
            </a:r>
            <a:r>
              <a:rPr lang="en-US" b="1" dirty="0">
                <a:solidFill>
                  <a:srgbClr val="00B0F0"/>
                </a:solidFill>
              </a:rPr>
              <a:t>RESILIENCY +</a:t>
            </a:r>
            <a:r>
              <a:rPr lang="en-US" sz="5300" dirty="0">
                <a:solidFill>
                  <a:srgbClr val="00B0F0"/>
                </a:solidFill>
              </a:rPr>
              <a:t> </a:t>
            </a:r>
            <a:r>
              <a:rPr lang="en-US" sz="7200" dirty="0">
                <a:solidFill>
                  <a:srgbClr val="00B0F0"/>
                </a:solidFill>
              </a:rPr>
              <a:t/>
            </a:r>
            <a:br>
              <a:rPr lang="en-US" sz="7200" dirty="0">
                <a:solidFill>
                  <a:srgbClr val="00B0F0"/>
                </a:solidFill>
              </a:rPr>
            </a:br>
            <a:r>
              <a:rPr lang="en-US" sz="2200" dirty="0"/>
              <a:t>Entrepreneurial Acumen for 21</a:t>
            </a:r>
            <a:r>
              <a:rPr lang="en-US" sz="2200" baseline="30000" dirty="0"/>
              <a:t>st</a:t>
            </a:r>
            <a:r>
              <a:rPr lang="en-US" sz="2200" dirty="0"/>
              <a:t> Century Civic Action</a:t>
            </a:r>
          </a:p>
        </p:txBody>
      </p:sp>
      <p:sp>
        <p:nvSpPr>
          <p:cNvPr id="12" name="Content Placeholder 11"/>
          <p:cNvSpPr>
            <a:spLocks noGrp="1"/>
          </p:cNvSpPr>
          <p:nvPr>
            <p:ph sz="half" idx="2"/>
          </p:nvPr>
        </p:nvSpPr>
        <p:spPr>
          <a:xfrm>
            <a:off x="1207897" y="2427964"/>
            <a:ext cx="4754880" cy="3566160"/>
          </a:xfrm>
        </p:spPr>
        <p:txBody>
          <a:bodyPr>
            <a:normAutofit lnSpcReduction="10000"/>
          </a:bodyPr>
          <a:lstStyle/>
          <a:p>
            <a:pPr marL="0" indent="0">
              <a:lnSpc>
                <a:spcPct val="100000"/>
              </a:lnSpc>
              <a:spcBef>
                <a:spcPts val="200"/>
              </a:spcBef>
              <a:buNone/>
            </a:pPr>
            <a:r>
              <a:rPr lang="en-US" sz="2400" b="1" dirty="0"/>
              <a:t>ADAPTABILITY</a:t>
            </a:r>
          </a:p>
          <a:p>
            <a:pPr marL="0" indent="0">
              <a:lnSpc>
                <a:spcPct val="100000"/>
              </a:lnSpc>
              <a:spcBef>
                <a:spcPts val="200"/>
              </a:spcBef>
              <a:buNone/>
            </a:pPr>
            <a:r>
              <a:rPr lang="en-US" sz="1600" dirty="0">
                <a:solidFill>
                  <a:srgbClr val="00B0F0"/>
                </a:solidFill>
              </a:rPr>
              <a:t>to a rapidly changing environment</a:t>
            </a:r>
          </a:p>
          <a:p>
            <a:pPr marL="0" indent="0">
              <a:lnSpc>
                <a:spcPct val="100000"/>
              </a:lnSpc>
              <a:spcBef>
                <a:spcPts val="200"/>
              </a:spcBef>
              <a:buNone/>
            </a:pPr>
            <a:endParaRPr lang="en-US" sz="1600" dirty="0"/>
          </a:p>
          <a:p>
            <a:pPr marL="0" indent="0">
              <a:lnSpc>
                <a:spcPct val="100000"/>
              </a:lnSpc>
              <a:spcBef>
                <a:spcPts val="200"/>
              </a:spcBef>
              <a:buNone/>
            </a:pPr>
            <a:r>
              <a:rPr lang="en-US" sz="2400" b="1" dirty="0"/>
              <a:t>INNOVATION</a:t>
            </a:r>
          </a:p>
          <a:p>
            <a:pPr marL="0" indent="0">
              <a:lnSpc>
                <a:spcPct val="100000"/>
              </a:lnSpc>
              <a:spcBef>
                <a:spcPts val="200"/>
              </a:spcBef>
              <a:buNone/>
            </a:pPr>
            <a:r>
              <a:rPr lang="en-US" sz="1600" dirty="0">
                <a:solidFill>
                  <a:srgbClr val="00B0F0"/>
                </a:solidFill>
              </a:rPr>
              <a:t>in programming</a:t>
            </a:r>
          </a:p>
          <a:p>
            <a:pPr marL="0" indent="0">
              <a:lnSpc>
                <a:spcPct val="100000"/>
              </a:lnSpc>
              <a:spcBef>
                <a:spcPts val="200"/>
              </a:spcBef>
              <a:buNone/>
            </a:pPr>
            <a:endParaRPr lang="en-US" sz="1600" dirty="0">
              <a:solidFill>
                <a:srgbClr val="00B0F0"/>
              </a:solidFill>
            </a:endParaRPr>
          </a:p>
          <a:p>
            <a:pPr marL="0" indent="0">
              <a:lnSpc>
                <a:spcPct val="100000"/>
              </a:lnSpc>
              <a:spcBef>
                <a:spcPts val="200"/>
              </a:spcBef>
              <a:buNone/>
            </a:pPr>
            <a:r>
              <a:rPr lang="en-US" sz="2400" b="1" dirty="0"/>
              <a:t>LEADERSHIP</a:t>
            </a:r>
          </a:p>
          <a:p>
            <a:pPr marL="0" indent="0">
              <a:lnSpc>
                <a:spcPct val="100000"/>
              </a:lnSpc>
              <a:spcBef>
                <a:spcPts val="200"/>
              </a:spcBef>
              <a:buNone/>
            </a:pPr>
            <a:r>
              <a:rPr lang="en-US" sz="1600" dirty="0">
                <a:solidFill>
                  <a:srgbClr val="00B0F0"/>
                </a:solidFill>
              </a:rPr>
              <a:t>accompaniment and care</a:t>
            </a:r>
          </a:p>
          <a:p>
            <a:pPr marL="0" indent="0">
              <a:lnSpc>
                <a:spcPct val="100000"/>
              </a:lnSpc>
              <a:spcBef>
                <a:spcPts val="200"/>
              </a:spcBef>
              <a:buNone/>
            </a:pPr>
            <a:endParaRPr lang="en-US" sz="1600" dirty="0">
              <a:solidFill>
                <a:srgbClr val="00B0F0"/>
              </a:solidFill>
            </a:endParaRPr>
          </a:p>
          <a:p>
            <a:pPr marL="0" indent="0">
              <a:lnSpc>
                <a:spcPct val="100000"/>
              </a:lnSpc>
              <a:spcBef>
                <a:spcPts val="200"/>
              </a:spcBef>
              <a:buNone/>
            </a:pPr>
            <a:r>
              <a:rPr lang="en-US" sz="2400" b="1" dirty="0"/>
              <a:t>RADICAL TRANSPARENCY</a:t>
            </a:r>
          </a:p>
          <a:p>
            <a:pPr marL="0" indent="0">
              <a:lnSpc>
                <a:spcPct val="100000"/>
              </a:lnSpc>
              <a:spcBef>
                <a:spcPts val="200"/>
              </a:spcBef>
              <a:buNone/>
            </a:pPr>
            <a:r>
              <a:rPr lang="en-US" sz="1600" dirty="0">
                <a:solidFill>
                  <a:srgbClr val="00B0F0"/>
                </a:solidFill>
              </a:rPr>
              <a:t>to increase trust</a:t>
            </a:r>
            <a:endParaRPr lang="fr-FR" sz="1600" dirty="0">
              <a:solidFill>
                <a:srgbClr val="00B0F0"/>
              </a:solidFill>
            </a:endParaRPr>
          </a:p>
        </p:txBody>
      </p:sp>
      <p:sp>
        <p:nvSpPr>
          <p:cNvPr id="14" name="Content Placeholder 13"/>
          <p:cNvSpPr>
            <a:spLocks noGrp="1"/>
          </p:cNvSpPr>
          <p:nvPr>
            <p:ph sz="quarter" idx="4"/>
          </p:nvPr>
        </p:nvSpPr>
        <p:spPr>
          <a:xfrm>
            <a:off x="6232119" y="2427962"/>
            <a:ext cx="4754880" cy="3566160"/>
          </a:xfrm>
        </p:spPr>
        <p:txBody>
          <a:bodyPr>
            <a:normAutofit lnSpcReduction="10000"/>
          </a:bodyPr>
          <a:lstStyle/>
          <a:p>
            <a:pPr marL="0" indent="0">
              <a:lnSpc>
                <a:spcPct val="100000"/>
              </a:lnSpc>
              <a:spcBef>
                <a:spcPts val="200"/>
              </a:spcBef>
              <a:buNone/>
            </a:pPr>
            <a:r>
              <a:rPr lang="en-US" sz="2400" b="1" dirty="0"/>
              <a:t>PARTNERSHIP</a:t>
            </a:r>
          </a:p>
          <a:p>
            <a:pPr marL="0" indent="0">
              <a:lnSpc>
                <a:spcPct val="100000"/>
              </a:lnSpc>
              <a:spcBef>
                <a:spcPts val="200"/>
              </a:spcBef>
              <a:buNone/>
            </a:pPr>
            <a:r>
              <a:rPr lang="en-US" sz="1600" dirty="0">
                <a:solidFill>
                  <a:srgbClr val="00B0F0"/>
                </a:solidFill>
              </a:rPr>
              <a:t>strategies for leverage</a:t>
            </a:r>
          </a:p>
          <a:p>
            <a:pPr marL="0" indent="0">
              <a:lnSpc>
                <a:spcPct val="100000"/>
              </a:lnSpc>
              <a:spcBef>
                <a:spcPts val="200"/>
              </a:spcBef>
              <a:buNone/>
            </a:pPr>
            <a:endParaRPr lang="en-US" sz="1600" dirty="0">
              <a:solidFill>
                <a:srgbClr val="00B0F0"/>
              </a:solidFill>
            </a:endParaRPr>
          </a:p>
          <a:p>
            <a:pPr marL="0" indent="0">
              <a:lnSpc>
                <a:spcPct val="100000"/>
              </a:lnSpc>
              <a:spcBef>
                <a:spcPts val="200"/>
              </a:spcBef>
              <a:buNone/>
            </a:pPr>
            <a:r>
              <a:rPr lang="en-US" sz="2400" b="1" dirty="0"/>
              <a:t>BUSINESS MODELLING</a:t>
            </a:r>
          </a:p>
          <a:p>
            <a:pPr marL="0" indent="0">
              <a:lnSpc>
                <a:spcPct val="100000"/>
              </a:lnSpc>
              <a:spcBef>
                <a:spcPts val="200"/>
              </a:spcBef>
              <a:buNone/>
            </a:pPr>
            <a:r>
              <a:rPr lang="en-US" sz="1600" dirty="0">
                <a:solidFill>
                  <a:srgbClr val="00B0F0"/>
                </a:solidFill>
              </a:rPr>
              <a:t>for independence</a:t>
            </a:r>
          </a:p>
          <a:p>
            <a:pPr marL="0" indent="0">
              <a:lnSpc>
                <a:spcPct val="100000"/>
              </a:lnSpc>
              <a:spcBef>
                <a:spcPts val="200"/>
              </a:spcBef>
              <a:buNone/>
            </a:pPr>
            <a:endParaRPr lang="en-US" sz="1600" dirty="0">
              <a:solidFill>
                <a:srgbClr val="00B0F0"/>
              </a:solidFill>
            </a:endParaRPr>
          </a:p>
          <a:p>
            <a:pPr marL="0" indent="0">
              <a:lnSpc>
                <a:spcPct val="100000"/>
              </a:lnSpc>
              <a:spcBef>
                <a:spcPts val="200"/>
              </a:spcBef>
              <a:buNone/>
            </a:pPr>
            <a:r>
              <a:rPr lang="en-US" sz="2400" b="1" dirty="0"/>
              <a:t>COLLECTIVE ACTION</a:t>
            </a:r>
          </a:p>
          <a:p>
            <a:pPr marL="0" indent="0">
              <a:lnSpc>
                <a:spcPct val="100000"/>
              </a:lnSpc>
              <a:spcBef>
                <a:spcPts val="200"/>
              </a:spcBef>
              <a:buNone/>
            </a:pPr>
            <a:r>
              <a:rPr lang="en-US" sz="1600" dirty="0">
                <a:solidFill>
                  <a:srgbClr val="00B0F0"/>
                </a:solidFill>
              </a:rPr>
              <a:t>through sophisticated tools</a:t>
            </a:r>
          </a:p>
          <a:p>
            <a:pPr marL="0" indent="0">
              <a:lnSpc>
                <a:spcPct val="100000"/>
              </a:lnSpc>
              <a:spcBef>
                <a:spcPts val="200"/>
              </a:spcBef>
              <a:buNone/>
            </a:pPr>
            <a:endParaRPr lang="en-US" sz="1600" dirty="0">
              <a:solidFill>
                <a:srgbClr val="00B0F0"/>
              </a:solidFill>
            </a:endParaRPr>
          </a:p>
          <a:p>
            <a:pPr marL="0" indent="0">
              <a:lnSpc>
                <a:spcPct val="100000"/>
              </a:lnSpc>
              <a:spcBef>
                <a:spcPts val="200"/>
              </a:spcBef>
              <a:buNone/>
            </a:pPr>
            <a:r>
              <a:rPr lang="en-US" sz="2400" b="1" dirty="0"/>
              <a:t>LEGACY ORGANIZATION</a:t>
            </a:r>
          </a:p>
          <a:p>
            <a:pPr marL="0" indent="0">
              <a:lnSpc>
                <a:spcPct val="100000"/>
              </a:lnSpc>
              <a:spcBef>
                <a:spcPts val="200"/>
              </a:spcBef>
              <a:buNone/>
            </a:pPr>
            <a:r>
              <a:rPr lang="en-US" sz="1600" dirty="0">
                <a:solidFill>
                  <a:srgbClr val="00B0F0"/>
                </a:solidFill>
              </a:rPr>
              <a:t>accompaniment – field office to local NGO</a:t>
            </a:r>
            <a:endParaRPr lang="fr-FR" sz="1600" dirty="0"/>
          </a:p>
        </p:txBody>
      </p:sp>
    </p:spTree>
    <p:extLst>
      <p:ext uri="{BB962C8B-B14F-4D97-AF65-F5344CB8AC3E}">
        <p14:creationId xmlns:p14="http://schemas.microsoft.com/office/powerpoint/2010/main" val="2481464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Phase 1:  </a:t>
            </a:r>
            <a:r>
              <a:rPr lang="en-US" dirty="0"/>
              <a:t/>
            </a:r>
            <a:br>
              <a:rPr lang="en-US" dirty="0"/>
            </a:br>
            <a:r>
              <a:rPr lang="en-US" dirty="0"/>
              <a:t>Awareness</a:t>
            </a:r>
            <a:endParaRPr lang="es-GT" dirty="0"/>
          </a:p>
        </p:txBody>
      </p:sp>
      <p:sp>
        <p:nvSpPr>
          <p:cNvPr id="3" name="Content Placeholder 2"/>
          <p:cNvSpPr>
            <a:spLocks noGrp="1"/>
          </p:cNvSpPr>
          <p:nvPr>
            <p:ph idx="1"/>
          </p:nvPr>
        </p:nvSpPr>
        <p:spPr>
          <a:xfrm>
            <a:off x="330200" y="2011680"/>
            <a:ext cx="11544300" cy="4206240"/>
          </a:xfrm>
        </p:spPr>
        <p:txBody>
          <a:bodyPr anchor="ctr"/>
          <a:lstStyle/>
          <a:p>
            <a:pPr marL="0" indent="0">
              <a:buNone/>
            </a:pPr>
            <a:r>
              <a:rPr lang="en-US" sz="3200" dirty="0"/>
              <a:t>This phase includes orientation to the NGO Renewal and Turn-Around Process in which perspective NGO clients learn about methodology, engagement principles and goals in order to succeed as an organization. </a:t>
            </a:r>
          </a:p>
          <a:p>
            <a:pPr marL="0" indent="0">
              <a:buNone/>
            </a:pPr>
            <a:endParaRPr lang="en-US" sz="100" dirty="0"/>
          </a:p>
          <a:p>
            <a:pPr lvl="3"/>
            <a:r>
              <a:rPr lang="en-US" sz="2800" b="1" dirty="0" err="1"/>
              <a:t>Partners</a:t>
            </a:r>
            <a:r>
              <a:rPr lang="en-US" sz="2800" dirty="0" err="1"/>
              <a:t>Global</a:t>
            </a:r>
            <a:r>
              <a:rPr lang="en-US" sz="2800" dirty="0"/>
              <a:t> presents the organizational lifecycle</a:t>
            </a:r>
            <a:endParaRPr lang="es-GT" sz="2800" b="1" dirty="0"/>
          </a:p>
          <a:p>
            <a:pPr lvl="3"/>
            <a:r>
              <a:rPr lang="en-US" sz="2800" dirty="0"/>
              <a:t>Participants complete a preliminary self-assessment</a:t>
            </a:r>
          </a:p>
          <a:p>
            <a:pPr lvl="3"/>
            <a:r>
              <a:rPr lang="en-US" sz="2800" dirty="0"/>
              <a:t>Case studies are shared from </a:t>
            </a:r>
            <a:r>
              <a:rPr lang="en-US" sz="2800" b="1" dirty="0" err="1"/>
              <a:t>Partners</a:t>
            </a:r>
            <a:r>
              <a:rPr lang="en-US" sz="2800" dirty="0" err="1"/>
              <a:t>Global</a:t>
            </a:r>
            <a:r>
              <a:rPr lang="en-US" sz="2800" dirty="0"/>
              <a:t> Network Turn-Around interventions</a:t>
            </a:r>
          </a:p>
        </p:txBody>
      </p:sp>
    </p:spTree>
    <p:extLst>
      <p:ext uri="{BB962C8B-B14F-4D97-AF65-F5344CB8AC3E}">
        <p14:creationId xmlns:p14="http://schemas.microsoft.com/office/powerpoint/2010/main" val="18843688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TM03090430[[fn=Banded]]</Template>
  <TotalTime>497</TotalTime>
  <Words>738</Words>
  <Application>Microsoft Office PowerPoint</Application>
  <PresentationFormat>Произвольный</PresentationFormat>
  <Paragraphs>73</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Banded</vt:lpstr>
      <vt:lpstr>Презентация PowerPoint</vt:lpstr>
      <vt:lpstr>The Partners Network</vt:lpstr>
      <vt:lpstr>CIVICUS / Partners GLOBAL Alliance   </vt:lpstr>
      <vt:lpstr>21ST CENTURY ACUMEN</vt:lpstr>
      <vt:lpstr>Organizational Resiliency for civil society under threat</vt:lpstr>
      <vt:lpstr>Revenue Diversification and Entrepreneurial Mindset development</vt:lpstr>
      <vt:lpstr>The Partners Approach:  Organizational Support Interventions</vt:lpstr>
      <vt:lpstr>PartnersGlobal RESILIENCY +  Entrepreneurial Acumen for 21st Century Civic Action</vt:lpstr>
      <vt:lpstr>Phase 1:   Awareness</vt:lpstr>
      <vt:lpstr>Phase 2:   Renewal – Assessment and prescriptive interventions </vt:lpstr>
      <vt:lpstr>Phase 3:   Accompaniment and peer Follow-On Support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LAC Intern</dc:creator>
  <cp:lastModifiedBy>User</cp:lastModifiedBy>
  <cp:revision>37</cp:revision>
  <dcterms:created xsi:type="dcterms:W3CDTF">2017-03-29T13:31:27Z</dcterms:created>
  <dcterms:modified xsi:type="dcterms:W3CDTF">2018-06-13T05:39:13Z</dcterms:modified>
</cp:coreProperties>
</file>