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5"/>
  </p:notesMasterIdLst>
  <p:sldIdLst>
    <p:sldId id="256" r:id="rId2"/>
    <p:sldId id="358" r:id="rId3"/>
    <p:sldId id="363" r:id="rId4"/>
    <p:sldId id="328" r:id="rId5"/>
    <p:sldId id="326" r:id="rId6"/>
    <p:sldId id="366" r:id="rId7"/>
    <p:sldId id="336" r:id="rId8"/>
    <p:sldId id="370" r:id="rId9"/>
    <p:sldId id="372" r:id="rId10"/>
    <p:sldId id="355" r:id="rId11"/>
    <p:sldId id="357" r:id="rId12"/>
    <p:sldId id="306" r:id="rId13"/>
    <p:sldId id="354" r:id="rId14"/>
  </p:sldIdLst>
  <p:sldSz cx="9144000" cy="5143500" type="screen16x9"/>
  <p:notesSz cx="6858000" cy="9144000"/>
  <p:custDataLst>
    <p:tags r:id="rId16"/>
  </p:custDataLst>
  <p:defaultTextStyle>
    <a:defPPr>
      <a:defRPr lang="en-US"/>
    </a:defPPr>
    <a:lvl1pPr marL="0" algn="l" defTabSz="779252" rtl="0" eaLnBrk="1" latinLnBrk="0" hangingPunct="1">
      <a:defRPr sz="1534" kern="1200">
        <a:solidFill>
          <a:schemeClr val="tx1"/>
        </a:solidFill>
        <a:latin typeface="+mn-lt"/>
        <a:ea typeface="+mn-ea"/>
        <a:cs typeface="+mn-cs"/>
      </a:defRPr>
    </a:lvl1pPr>
    <a:lvl2pPr marL="389626" algn="l" defTabSz="779252" rtl="0" eaLnBrk="1" latinLnBrk="0" hangingPunct="1">
      <a:defRPr sz="1534" kern="1200">
        <a:solidFill>
          <a:schemeClr val="tx1"/>
        </a:solidFill>
        <a:latin typeface="+mn-lt"/>
        <a:ea typeface="+mn-ea"/>
        <a:cs typeface="+mn-cs"/>
      </a:defRPr>
    </a:lvl2pPr>
    <a:lvl3pPr marL="779252" algn="l" defTabSz="779252" rtl="0" eaLnBrk="1" latinLnBrk="0" hangingPunct="1">
      <a:defRPr sz="1534" kern="1200">
        <a:solidFill>
          <a:schemeClr val="tx1"/>
        </a:solidFill>
        <a:latin typeface="+mn-lt"/>
        <a:ea typeface="+mn-ea"/>
        <a:cs typeface="+mn-cs"/>
      </a:defRPr>
    </a:lvl3pPr>
    <a:lvl4pPr marL="1168878" algn="l" defTabSz="779252" rtl="0" eaLnBrk="1" latinLnBrk="0" hangingPunct="1">
      <a:defRPr sz="1534" kern="1200">
        <a:solidFill>
          <a:schemeClr val="tx1"/>
        </a:solidFill>
        <a:latin typeface="+mn-lt"/>
        <a:ea typeface="+mn-ea"/>
        <a:cs typeface="+mn-cs"/>
      </a:defRPr>
    </a:lvl4pPr>
    <a:lvl5pPr marL="1558503" algn="l" defTabSz="779252" rtl="0" eaLnBrk="1" latinLnBrk="0" hangingPunct="1">
      <a:defRPr sz="1534" kern="1200">
        <a:solidFill>
          <a:schemeClr val="tx1"/>
        </a:solidFill>
        <a:latin typeface="+mn-lt"/>
        <a:ea typeface="+mn-ea"/>
        <a:cs typeface="+mn-cs"/>
      </a:defRPr>
    </a:lvl5pPr>
    <a:lvl6pPr marL="1948129" algn="l" defTabSz="779252" rtl="0" eaLnBrk="1" latinLnBrk="0" hangingPunct="1">
      <a:defRPr sz="1534" kern="1200">
        <a:solidFill>
          <a:schemeClr val="tx1"/>
        </a:solidFill>
        <a:latin typeface="+mn-lt"/>
        <a:ea typeface="+mn-ea"/>
        <a:cs typeface="+mn-cs"/>
      </a:defRPr>
    </a:lvl6pPr>
    <a:lvl7pPr marL="2337755" algn="l" defTabSz="779252" rtl="0" eaLnBrk="1" latinLnBrk="0" hangingPunct="1">
      <a:defRPr sz="1534" kern="1200">
        <a:solidFill>
          <a:schemeClr val="tx1"/>
        </a:solidFill>
        <a:latin typeface="+mn-lt"/>
        <a:ea typeface="+mn-ea"/>
        <a:cs typeface="+mn-cs"/>
      </a:defRPr>
    </a:lvl7pPr>
    <a:lvl8pPr marL="2727381" algn="l" defTabSz="779252" rtl="0" eaLnBrk="1" latinLnBrk="0" hangingPunct="1">
      <a:defRPr sz="1534" kern="1200">
        <a:solidFill>
          <a:schemeClr val="tx1"/>
        </a:solidFill>
        <a:latin typeface="+mn-lt"/>
        <a:ea typeface="+mn-ea"/>
        <a:cs typeface="+mn-cs"/>
      </a:defRPr>
    </a:lvl8pPr>
    <a:lvl9pPr marL="3117007" algn="l" defTabSz="779252" rtl="0" eaLnBrk="1" latinLnBrk="0" hangingPunct="1">
      <a:defRPr sz="153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uraeva Galina" initials="NG" lastIdx="1" clrIdx="0"/>
  <p:cmAuthor id="1" name="Olga Kiryukhina" initials="D" lastIdx="11" clrIdx="1">
    <p:extLst>
      <p:ext uri="{19B8F6BF-5375-455C-9EA6-DF929625EA0E}">
        <p15:presenceInfo xmlns:p15="http://schemas.microsoft.com/office/powerpoint/2012/main" userId="Olga Kiryukh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91A"/>
    <a:srgbClr val="4D4D4D"/>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8" autoAdjust="0"/>
    <p:restoredTop sz="81565" autoAdjust="0"/>
  </p:normalViewPr>
  <p:slideViewPr>
    <p:cSldViewPr snapToGrid="0" snapToObjects="1" showGuides="1">
      <p:cViewPr varScale="1">
        <p:scale>
          <a:sx n="128" d="100"/>
          <a:sy n="128" d="100"/>
        </p:scale>
        <p:origin x="1080" y="16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75A6CE-42F9-4E01-AD14-17456ACECB09}" type="datetimeFigureOut">
              <a:rPr lang="en-US" smtClean="0"/>
              <a:pPr/>
              <a:t>6/13/18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1C575A-FA3C-4170-BDE2-E20A38399392}" type="slidenum">
              <a:rPr lang="en-US" smtClean="0"/>
              <a:pPr/>
              <a:t>‹#›</a:t>
            </a:fld>
            <a:endParaRPr lang="en-US"/>
          </a:p>
        </p:txBody>
      </p:sp>
    </p:spTree>
    <p:extLst>
      <p:ext uri="{BB962C8B-B14F-4D97-AF65-F5344CB8AC3E}">
        <p14:creationId xmlns:p14="http://schemas.microsoft.com/office/powerpoint/2010/main" val="1923294640"/>
      </p:ext>
    </p:extLst>
  </p:cSld>
  <p:clrMap bg1="lt1" tx1="dk1" bg2="lt2" tx2="dk2" accent1="accent1" accent2="accent2" accent3="accent3" accent4="accent4" accent5="accent5" accent6="accent6" hlink="hlink" folHlink="folHlink"/>
  <p:notesStyle>
    <a:lvl1pPr marL="0" algn="l" defTabSz="779252" rtl="0" eaLnBrk="1" latinLnBrk="0" hangingPunct="1">
      <a:defRPr sz="1023" kern="1200">
        <a:solidFill>
          <a:schemeClr val="tx1"/>
        </a:solidFill>
        <a:latin typeface="+mn-lt"/>
        <a:ea typeface="+mn-ea"/>
        <a:cs typeface="+mn-cs"/>
      </a:defRPr>
    </a:lvl1pPr>
    <a:lvl2pPr marL="389626" algn="l" defTabSz="779252" rtl="0" eaLnBrk="1" latinLnBrk="0" hangingPunct="1">
      <a:defRPr sz="1023" kern="1200">
        <a:solidFill>
          <a:schemeClr val="tx1"/>
        </a:solidFill>
        <a:latin typeface="+mn-lt"/>
        <a:ea typeface="+mn-ea"/>
        <a:cs typeface="+mn-cs"/>
      </a:defRPr>
    </a:lvl2pPr>
    <a:lvl3pPr marL="779252" algn="l" defTabSz="779252" rtl="0" eaLnBrk="1" latinLnBrk="0" hangingPunct="1">
      <a:defRPr sz="1023" kern="1200">
        <a:solidFill>
          <a:schemeClr val="tx1"/>
        </a:solidFill>
        <a:latin typeface="+mn-lt"/>
        <a:ea typeface="+mn-ea"/>
        <a:cs typeface="+mn-cs"/>
      </a:defRPr>
    </a:lvl3pPr>
    <a:lvl4pPr marL="1168878" algn="l" defTabSz="779252" rtl="0" eaLnBrk="1" latinLnBrk="0" hangingPunct="1">
      <a:defRPr sz="1023" kern="1200">
        <a:solidFill>
          <a:schemeClr val="tx1"/>
        </a:solidFill>
        <a:latin typeface="+mn-lt"/>
        <a:ea typeface="+mn-ea"/>
        <a:cs typeface="+mn-cs"/>
      </a:defRPr>
    </a:lvl4pPr>
    <a:lvl5pPr marL="1558503" algn="l" defTabSz="779252" rtl="0" eaLnBrk="1" latinLnBrk="0" hangingPunct="1">
      <a:defRPr sz="1023" kern="1200">
        <a:solidFill>
          <a:schemeClr val="tx1"/>
        </a:solidFill>
        <a:latin typeface="+mn-lt"/>
        <a:ea typeface="+mn-ea"/>
        <a:cs typeface="+mn-cs"/>
      </a:defRPr>
    </a:lvl5pPr>
    <a:lvl6pPr marL="1948129" algn="l" defTabSz="779252" rtl="0" eaLnBrk="1" latinLnBrk="0" hangingPunct="1">
      <a:defRPr sz="1023" kern="1200">
        <a:solidFill>
          <a:schemeClr val="tx1"/>
        </a:solidFill>
        <a:latin typeface="+mn-lt"/>
        <a:ea typeface="+mn-ea"/>
        <a:cs typeface="+mn-cs"/>
      </a:defRPr>
    </a:lvl6pPr>
    <a:lvl7pPr marL="2337755" algn="l" defTabSz="779252" rtl="0" eaLnBrk="1" latinLnBrk="0" hangingPunct="1">
      <a:defRPr sz="1023" kern="1200">
        <a:solidFill>
          <a:schemeClr val="tx1"/>
        </a:solidFill>
        <a:latin typeface="+mn-lt"/>
        <a:ea typeface="+mn-ea"/>
        <a:cs typeface="+mn-cs"/>
      </a:defRPr>
    </a:lvl7pPr>
    <a:lvl8pPr marL="2727381" algn="l" defTabSz="779252" rtl="0" eaLnBrk="1" latinLnBrk="0" hangingPunct="1">
      <a:defRPr sz="1023" kern="1200">
        <a:solidFill>
          <a:schemeClr val="tx1"/>
        </a:solidFill>
        <a:latin typeface="+mn-lt"/>
        <a:ea typeface="+mn-ea"/>
        <a:cs typeface="+mn-cs"/>
      </a:defRPr>
    </a:lvl8pPr>
    <a:lvl9pPr marL="3117007" algn="l" defTabSz="779252" rtl="0" eaLnBrk="1" latinLnBrk="0" hangingPunct="1">
      <a:defRPr sz="10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pPr/>
              <a:t>0</a:t>
            </a:fld>
            <a:endParaRPr lang="en-US"/>
          </a:p>
        </p:txBody>
      </p:sp>
    </p:spTree>
    <p:extLst>
      <p:ext uri="{BB962C8B-B14F-4D97-AF65-F5344CB8AC3E}">
        <p14:creationId xmlns:p14="http://schemas.microsoft.com/office/powerpoint/2010/main" val="1731289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1C575A-FA3C-4170-BDE2-E20A38399392}" type="slidenum">
              <a:rPr lang="en-US" smtClean="0">
                <a:cs typeface="Arial"/>
              </a:rPr>
              <a:pPr/>
              <a:t>1</a:t>
            </a:fld>
            <a:endParaRPr lang="en-US">
              <a:cs typeface="Arial"/>
            </a:endParaRPr>
          </a:p>
        </p:txBody>
      </p:sp>
    </p:spTree>
    <p:extLst>
      <p:ext uri="{BB962C8B-B14F-4D97-AF65-F5344CB8AC3E}">
        <p14:creationId xmlns:p14="http://schemas.microsoft.com/office/powerpoint/2010/main" val="1598555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1C575A-FA3C-4170-BDE2-E20A38399392}" type="slidenum">
              <a:rPr lang="en-US" smtClean="0"/>
              <a:pPr/>
              <a:t>2</a:t>
            </a:fld>
            <a:endParaRPr lang="en-US"/>
          </a:p>
        </p:txBody>
      </p:sp>
    </p:spTree>
    <p:extLst>
      <p:ext uri="{BB962C8B-B14F-4D97-AF65-F5344CB8AC3E}">
        <p14:creationId xmlns:p14="http://schemas.microsoft.com/office/powerpoint/2010/main" val="18921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290914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198879" y="1730212"/>
            <a:ext cx="8166340" cy="2994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ack Cover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229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ack Cover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72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9"/>
            </p:custDataLst>
            <p:extLst>
              <p:ext uri="{D42A27DB-BD31-4B8C-83A1-F6EECF244321}">
                <p14:modId xmlns:p14="http://schemas.microsoft.com/office/powerpoint/2010/main" val="341983766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212" name="think-cell Slide" r:id="rId11" imgW="360" imgH="360" progId="TCLayout.ActiveDocument.1">
                  <p:embed/>
                </p:oleObj>
              </mc:Choice>
              <mc:Fallback>
                <p:oleObj name="think-cell Slide" r:id="rId11" imgW="360" imgH="360" progId="TCLayout.ActiveDocument.1">
                  <p:embed/>
                  <p:pic>
                    <p:nvPicPr>
                      <p:cNvPr id="0" name="Picture 16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198879" y="121500"/>
            <a:ext cx="5365898" cy="623700"/>
          </a:xfrm>
          <a:prstGeom prst="rect">
            <a:avLst/>
          </a:prstGeom>
        </p:spPr>
        <p:txBody>
          <a:bodyPr vert="horz" lIns="0" tIns="45720" rIns="0" bIns="45720" rtlCol="0" anchor="t" anchorCtr="0">
            <a:noAutofit/>
          </a:bodyPr>
          <a:lstStyle/>
          <a:p>
            <a:r>
              <a:rPr lang="en-US" noProof="0"/>
              <a:t>Click to edit Master title style</a:t>
            </a:r>
          </a:p>
        </p:txBody>
      </p:sp>
      <p:sp>
        <p:nvSpPr>
          <p:cNvPr id="10" name="TextBox 9"/>
          <p:cNvSpPr txBox="1"/>
          <p:nvPr userDrawn="1"/>
        </p:nvSpPr>
        <p:spPr>
          <a:xfrm>
            <a:off x="8712549" y="4977075"/>
            <a:ext cx="175846" cy="95250"/>
          </a:xfrm>
          <a:prstGeom prst="rect">
            <a:avLst/>
          </a:prstGeom>
          <a:noFill/>
          <a:ln/>
          <a:effectLst/>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53E389-1311-4796-9190-1F74A8EADEA2}" type="slidenum">
              <a:rPr kumimoji="0" lang="en-US" sz="9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31" name="Text Placeholder 2"/>
          <p:cNvSpPr>
            <a:spLocks noGrp="1"/>
          </p:cNvSpPr>
          <p:nvPr>
            <p:ph type="body" idx="1"/>
          </p:nvPr>
        </p:nvSpPr>
        <p:spPr>
          <a:xfrm>
            <a:off x="198879" y="1730212"/>
            <a:ext cx="8166340" cy="2994188"/>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7" r:id="rId5"/>
    <p:sldLayoutId id="2147483656" r:id="rId6"/>
  </p:sldLayoutIdLst>
  <p:hf hdr="0" ftr="0" dt="0"/>
  <p:txStyles>
    <p:titleStyle>
      <a:lvl1pPr algn="l" defTabSz="914400" rtl="0" eaLnBrk="1" latinLnBrk="0" hangingPunct="1">
        <a:spcBef>
          <a:spcPct val="0"/>
        </a:spcBef>
        <a:buNone/>
        <a:defRPr sz="2200" b="0"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spcBef>
          <a:spcPct val="20000"/>
        </a:spcBef>
        <a:buFontTx/>
        <a:buNone/>
        <a:defRPr sz="1200" b="0" kern="1200">
          <a:solidFill>
            <a:schemeClr val="tx1"/>
          </a:solidFill>
          <a:latin typeface="Calibri" panose="020F0502020204030204" pitchFamily="34" charset="0"/>
          <a:ea typeface="+mn-ea"/>
          <a:cs typeface="+mn-cs"/>
        </a:defRPr>
      </a:lvl1pPr>
      <a:lvl2pPr marL="457200" indent="-228600" algn="l" defTabSz="914400" rtl="0" eaLnBrk="1" latinLnBrk="0" hangingPunct="1">
        <a:spcBef>
          <a:spcPct val="20000"/>
        </a:spcBef>
        <a:buClr>
          <a:srgbClr val="EE5A2A"/>
        </a:buClr>
        <a:buFont typeface="Arial" pitchFamily="34" charset="0"/>
        <a:buChar char="•"/>
        <a:defRPr sz="1200" b="0" kern="1200">
          <a:solidFill>
            <a:schemeClr val="tx1"/>
          </a:solidFill>
          <a:latin typeface="Calibri" panose="020F0502020204030204" pitchFamily="34" charset="0"/>
          <a:ea typeface="+mn-ea"/>
          <a:cs typeface="+mn-cs"/>
        </a:defRPr>
      </a:lvl2pPr>
      <a:lvl3pPr marL="914400" indent="-228600" algn="l" defTabSz="914400" rtl="0" eaLnBrk="1" latinLnBrk="0" hangingPunct="1">
        <a:spcBef>
          <a:spcPct val="20000"/>
        </a:spcBef>
        <a:buClr>
          <a:srgbClr val="EE5A2A"/>
        </a:buClr>
        <a:buFont typeface="Arial" pitchFamily="34" charset="0"/>
        <a:buChar char="–"/>
        <a:defRPr sz="1200" b="0" kern="1200">
          <a:solidFill>
            <a:schemeClr val="tx1"/>
          </a:solidFill>
          <a:latin typeface="Calibri" panose="020F0502020204030204" pitchFamily="34" charset="0"/>
          <a:ea typeface="+mn-ea"/>
          <a:cs typeface="+mn-cs"/>
        </a:defRPr>
      </a:lvl3pPr>
      <a:lvl4pPr marL="1376363" indent="-233362" algn="l" defTabSz="914400" rtl="0" eaLnBrk="1" latinLnBrk="0" hangingPunct="1">
        <a:spcBef>
          <a:spcPct val="20000"/>
        </a:spcBef>
        <a:buClr>
          <a:srgbClr val="EE5A2A"/>
        </a:buClr>
        <a:buFont typeface="Arial" pitchFamily="34" charset="0"/>
        <a:buChar char="–"/>
        <a:defRPr sz="1200" b="0" kern="1200">
          <a:solidFill>
            <a:schemeClr val="tx1"/>
          </a:solidFill>
          <a:latin typeface="Calibri" panose="020F0502020204030204" pitchFamily="34" charset="0"/>
          <a:ea typeface="+mn-ea"/>
          <a:cs typeface="+mn-cs"/>
        </a:defRPr>
      </a:lvl4pPr>
      <a:lvl5pPr marL="2058988" indent="-230188" algn="l" defTabSz="914400" rtl="0" eaLnBrk="1" latinLnBrk="0" hangingPunct="1">
        <a:spcBef>
          <a:spcPct val="20000"/>
        </a:spcBef>
        <a:buClr>
          <a:srgbClr val="EE5A2A"/>
        </a:buClr>
        <a:buFont typeface="Arial" pitchFamily="34" charset="0"/>
        <a:buChar char="–"/>
        <a:defRPr sz="1200" b="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8.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0.png"/><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image" Target="../media/image59.png"/><Relationship Id="rId5" Type="http://schemas.openxmlformats.org/officeDocument/2006/relationships/image" Target="../media/image49.e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8.png"/><Relationship Id="rId3" Type="http://schemas.microsoft.com/office/2007/relationships/hdphoto" Target="../media/hdphoto1.wdp"/><Relationship Id="rId7" Type="http://schemas.openxmlformats.org/officeDocument/2006/relationships/image" Target="../media/image64.jpeg"/><Relationship Id="rId12" Type="http://schemas.microsoft.com/office/2007/relationships/hdphoto" Target="../media/hdphoto4.wdp"/><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3.jpeg"/><Relationship Id="rId11" Type="http://schemas.openxmlformats.org/officeDocument/2006/relationships/image" Target="../media/image67.png"/><Relationship Id="rId5" Type="http://schemas.microsoft.com/office/2007/relationships/hdphoto" Target="../media/hdphoto2.wdp"/><Relationship Id="rId10" Type="http://schemas.openxmlformats.org/officeDocument/2006/relationships/image" Target="../media/image66.jpeg"/><Relationship Id="rId4" Type="http://schemas.openxmlformats.org/officeDocument/2006/relationships/image" Target="../media/image62.png"/><Relationship Id="rId9" Type="http://schemas.microsoft.com/office/2007/relationships/hdphoto" Target="../media/hdphoto3.wdp"/><Relationship Id="rId14" Type="http://schemas.microsoft.com/office/2007/relationships/hdphoto" Target="../media/hdphoto5.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11" Type="http://schemas.openxmlformats.org/officeDocument/2006/relationships/image" Target="../media/image10.jpeg"/><Relationship Id="rId5" Type="http://schemas.openxmlformats.org/officeDocument/2006/relationships/oleObject" Target="../embeddings/oleObject3.bin"/><Relationship Id="rId10" Type="http://schemas.openxmlformats.org/officeDocument/2006/relationships/image" Target="../media/image9.png"/><Relationship Id="rId4" Type="http://schemas.openxmlformats.org/officeDocument/2006/relationships/notesSlide" Target="../notesSlides/notesSlide2.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tiff"/><Relationship Id="rId18" Type="http://schemas.openxmlformats.org/officeDocument/2006/relationships/image" Target="../media/image25.tiff"/><Relationship Id="rId3" Type="http://schemas.openxmlformats.org/officeDocument/2006/relationships/slideLayout" Target="../slideLayouts/slideLayout3.xml"/><Relationship Id="rId21" Type="http://schemas.openxmlformats.org/officeDocument/2006/relationships/image" Target="../media/image28.tiff"/><Relationship Id="rId7" Type="http://schemas.openxmlformats.org/officeDocument/2006/relationships/image" Target="../media/image14.jpeg"/><Relationship Id="rId12" Type="http://schemas.openxmlformats.org/officeDocument/2006/relationships/image" Target="../media/image19.tiff"/><Relationship Id="rId17" Type="http://schemas.openxmlformats.org/officeDocument/2006/relationships/image" Target="../media/image24.tiff"/><Relationship Id="rId2" Type="http://schemas.openxmlformats.org/officeDocument/2006/relationships/tags" Target="../tags/tag7.xml"/><Relationship Id="rId16" Type="http://schemas.openxmlformats.org/officeDocument/2006/relationships/image" Target="../media/image23.tiff"/><Relationship Id="rId20" Type="http://schemas.openxmlformats.org/officeDocument/2006/relationships/image" Target="../media/image27.tiff"/><Relationship Id="rId1" Type="http://schemas.openxmlformats.org/officeDocument/2006/relationships/vmlDrawing" Target="../drawings/vmlDrawing5.vml"/><Relationship Id="rId6" Type="http://schemas.openxmlformats.org/officeDocument/2006/relationships/image" Target="../media/image13.tiff"/><Relationship Id="rId11" Type="http://schemas.openxmlformats.org/officeDocument/2006/relationships/image" Target="../media/image18.tiff"/><Relationship Id="rId24" Type="http://schemas.openxmlformats.org/officeDocument/2006/relationships/image" Target="../media/image31.png"/><Relationship Id="rId5" Type="http://schemas.openxmlformats.org/officeDocument/2006/relationships/image" Target="../media/image1.emf"/><Relationship Id="rId15" Type="http://schemas.openxmlformats.org/officeDocument/2006/relationships/image" Target="../media/image22.tiff"/><Relationship Id="rId23" Type="http://schemas.openxmlformats.org/officeDocument/2006/relationships/image" Target="../media/image30.png"/><Relationship Id="rId10" Type="http://schemas.openxmlformats.org/officeDocument/2006/relationships/image" Target="../media/image17.tiff"/><Relationship Id="rId19" Type="http://schemas.openxmlformats.org/officeDocument/2006/relationships/image" Target="../media/image26.tiff"/><Relationship Id="rId4" Type="http://schemas.openxmlformats.org/officeDocument/2006/relationships/oleObject" Target="../embeddings/oleObject5.bin"/><Relationship Id="rId9" Type="http://schemas.openxmlformats.org/officeDocument/2006/relationships/image" Target="../media/image16.tiff"/><Relationship Id="rId14" Type="http://schemas.openxmlformats.org/officeDocument/2006/relationships/image" Target="../media/image21.tiff"/><Relationship Id="rId22" Type="http://schemas.openxmlformats.org/officeDocument/2006/relationships/image" Target="../media/image29.tiff"/></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jpeg"/><Relationship Id="rId12" Type="http://schemas.openxmlformats.org/officeDocument/2006/relationships/image" Target="../media/image42.png"/><Relationship Id="rId2" Type="http://schemas.openxmlformats.org/officeDocument/2006/relationships/image" Target="../media/image32.jpeg"/><Relationship Id="rId16"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gif"/><Relationship Id="rId9" Type="http://schemas.openxmlformats.org/officeDocument/2006/relationships/image" Target="../media/image39.jpeg"/><Relationship Id="rId1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8.png"/><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47.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1.jpeg"/><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50.jpeg"/><Relationship Id="rId5" Type="http://schemas.openxmlformats.org/officeDocument/2006/relationships/image" Target="../media/image49.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3.xml"/><Relationship Id="rId7" Type="http://schemas.openxmlformats.org/officeDocument/2006/relationships/hyperlink" Target="http://www.google.de/url?sa=i&amp;rct=j&amp;q=&amp;esrc=s&amp;source=images&amp;cd=&amp;cad=rja&amp;uact=8&amp;ved=0ahUKEwi9tLek2OrSAhWDzxQKHeX5A4oQjRwIBw&amp;url=http://www.janssen.com/russia/&amp;psig=AFQjCNEBz0rIuZjoTJL8DbDQJtaVl9i8IA&amp;ust=1490291876051709" TargetMode="External"/><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52.jpeg"/><Relationship Id="rId11" Type="http://schemas.openxmlformats.org/officeDocument/2006/relationships/image" Target="../media/image56.png"/><Relationship Id="rId5" Type="http://schemas.openxmlformats.org/officeDocument/2006/relationships/image" Target="../media/image49.emf"/><Relationship Id="rId10" Type="http://schemas.openxmlformats.org/officeDocument/2006/relationships/image" Target="../media/image55.gif"/><Relationship Id="rId4" Type="http://schemas.openxmlformats.org/officeDocument/2006/relationships/oleObject" Target="../embeddings/oleObject9.bin"/><Relationship Id="rId9"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34322974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0" name="think-cell Slide" r:id="rId6" imgW="360" imgH="360" progId="TCLayout.ActiveDocument.1">
                  <p:embed/>
                </p:oleObj>
              </mc:Choice>
              <mc:Fallback>
                <p:oleObj name="think-cell Slide" r:id="rId6" imgW="360" imgH="360" progId="TCLayout.ActiveDocument.1">
                  <p:embed/>
                  <p:pic>
                    <p:nvPicPr>
                      <p:cNvPr id="0" name="Picture 1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bwMode="auto">
          <a:xfrm>
            <a:off x="4289425" y="994050"/>
            <a:ext cx="3473450" cy="196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Calibri" panose="020F0502020204030204" pitchFamily="34" charset="0"/>
              </a:rPr>
              <a:t>Todogood – an intellectual volunteering platform</a:t>
            </a:r>
          </a:p>
          <a:p>
            <a:endParaRPr lang="en-US" sz="1800" b="1" dirty="0">
              <a:solidFill>
                <a:schemeClr val="bg1"/>
              </a:solidFill>
              <a:latin typeface="Calibri" panose="020F0502020204030204" pitchFamily="34" charset="0"/>
            </a:endParaRPr>
          </a:p>
          <a:p>
            <a:r>
              <a:rPr lang="en-US" sz="2800" i="1" dirty="0">
                <a:solidFill>
                  <a:schemeClr val="bg1"/>
                </a:solidFill>
                <a:latin typeface="Calibri" panose="020F0502020204030204" pitchFamily="34" charset="0"/>
              </a:rPr>
              <a:t>Join us!</a:t>
            </a:r>
            <a:br/>
            <a:endParaRPr lang="en-US" sz="2800" b="1" dirty="0">
              <a:solidFill>
                <a:schemeClr val="bg1"/>
              </a:solidFill>
              <a:latin typeface="Calibri" panose="020F0502020204030204" pitchFamily="34" charset="0"/>
            </a:endParaRPr>
          </a:p>
        </p:txBody>
      </p:sp>
      <p:sp>
        <p:nvSpPr>
          <p:cNvPr id="5" name="Rectangle 4"/>
          <p:cNvSpPr/>
          <p:nvPr/>
        </p:nvSpPr>
        <p:spPr bwMode="auto">
          <a:xfrm>
            <a:off x="4289425" y="3385350"/>
            <a:ext cx="3473450" cy="37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solidFill>
              <a:latin typeface="Calibri" panose="020F0502020204030204" pitchFamily="34" charset="0"/>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2419" y="3314734"/>
            <a:ext cx="2040574" cy="1826653"/>
          </a:xfrm>
          <a:prstGeom prst="rect">
            <a:avLst/>
          </a:prstGeom>
          <a:noFill/>
          <a:ln w="19050">
            <a:noFill/>
          </a:ln>
        </p:spPr>
        <p:txBody>
          <a:bodyPr wrap="square" lIns="0" tIns="67500" bIns="67500" rtlCol="0" anchor="t">
            <a:spAutoFit/>
          </a:bodyPr>
          <a:lstStyle/>
          <a:p>
            <a:pPr>
              <a:spcBef>
                <a:spcPct val="0"/>
              </a:spcBef>
              <a:buClr>
                <a:srgbClr val="177B57"/>
              </a:buClr>
            </a:pPr>
            <a:r>
              <a:rPr lang="en-US" sz="1050" b="1" dirty="0">
                <a:solidFill>
                  <a:srgbClr val="000000"/>
                </a:solidFill>
              </a:rPr>
              <a:t>Nikolai Mukhin </a:t>
            </a:r>
            <a:r>
              <a:rPr lang="en-US" sz="1050" dirty="0">
                <a:solidFill>
                  <a:srgbClr val="000000"/>
                </a:solidFill>
              </a:rPr>
              <a:t> (Team Leader) </a:t>
            </a:r>
            <a:r>
              <a:rPr lang="en-US" dirty="0"/>
              <a:t> </a:t>
            </a:r>
            <a:endParaRPr lang="en-US" sz="1050" b="1" dirty="0">
              <a:solidFill>
                <a:srgbClr val="000000"/>
              </a:solidFill>
              <a:cs typeface="Arial"/>
            </a:endParaRPr>
          </a:p>
          <a:p>
            <a:pPr>
              <a:spcBef>
                <a:spcPct val="0"/>
              </a:spcBef>
              <a:buClr>
                <a:srgbClr val="177B57"/>
              </a:buClr>
            </a:pPr>
            <a:r>
              <a:rPr lang="en-US" sz="1050" i="1" dirty="0">
                <a:solidFill>
                  <a:srgbClr val="000000"/>
                </a:solidFill>
              </a:rPr>
              <a:t>Director, IR, VTB Bank</a:t>
            </a:r>
            <a:endParaRPr lang="en-US" sz="1050" i="1" dirty="0">
              <a:solidFill>
                <a:srgbClr val="000000"/>
              </a:solidFill>
              <a:cs typeface="Arial"/>
            </a:endParaRPr>
          </a:p>
          <a:p>
            <a:pPr>
              <a:spcBef>
                <a:spcPct val="0"/>
              </a:spcBef>
              <a:buClr>
                <a:srgbClr val="177B57"/>
              </a:buClr>
            </a:pPr>
            <a:r>
              <a:rPr lang="en-US" sz="1050" b="1" dirty="0">
                <a:solidFill>
                  <a:srgbClr val="000000"/>
                </a:solidFill>
              </a:rPr>
              <a:t>Anna Tishchenko</a:t>
            </a:r>
            <a:endParaRPr lang="en-US" sz="1050" dirty="0">
              <a:solidFill>
                <a:srgbClr val="000000"/>
              </a:solidFill>
              <a:cs typeface="Arial"/>
            </a:endParaRPr>
          </a:p>
          <a:p>
            <a:pPr>
              <a:spcBef>
                <a:spcPct val="0"/>
              </a:spcBef>
              <a:buClr>
                <a:srgbClr val="177B57"/>
              </a:buClr>
            </a:pPr>
            <a:r>
              <a:rPr lang="en-US" sz="1050" i="1" dirty="0">
                <a:solidFill>
                  <a:srgbClr val="000000"/>
                </a:solidFill>
              </a:rPr>
              <a:t>Chief Marketing and Communications </a:t>
            </a:r>
          </a:p>
          <a:p>
            <a:pPr>
              <a:spcBef>
                <a:spcPct val="0"/>
              </a:spcBef>
              <a:buClr>
                <a:srgbClr val="177B57"/>
              </a:buClr>
            </a:pPr>
            <a:r>
              <a:rPr lang="en-US" sz="1050" i="1" dirty="0">
                <a:solidFill>
                  <a:srgbClr val="000000"/>
                </a:solidFill>
              </a:rPr>
              <a:t>Officer, YADRO</a:t>
            </a:r>
            <a:endParaRPr lang="en-US" sz="1050" i="1" dirty="0">
              <a:solidFill>
                <a:srgbClr val="000000"/>
              </a:solidFill>
              <a:cs typeface="Arial"/>
            </a:endParaRPr>
          </a:p>
          <a:p>
            <a:pPr>
              <a:spcBef>
                <a:spcPct val="0"/>
              </a:spcBef>
              <a:buClr>
                <a:srgbClr val="177B57"/>
              </a:buClr>
            </a:pPr>
            <a:r>
              <a:rPr lang="en-US" sz="1050" b="1" dirty="0">
                <a:solidFill>
                  <a:srgbClr val="000000"/>
                </a:solidFill>
              </a:rPr>
              <a:t>Elena Ustinova</a:t>
            </a:r>
            <a:endParaRPr lang="en-US" sz="1050" dirty="0">
              <a:solidFill>
                <a:srgbClr val="000000"/>
              </a:solidFill>
              <a:cs typeface="Arial"/>
            </a:endParaRPr>
          </a:p>
          <a:p>
            <a:pPr>
              <a:spcBef>
                <a:spcPct val="0"/>
              </a:spcBef>
              <a:buClr>
                <a:srgbClr val="177B57"/>
              </a:buClr>
            </a:pPr>
            <a:r>
              <a:rPr lang="en-US" sz="1050" i="1" dirty="0">
                <a:solidFill>
                  <a:srgbClr val="000000"/>
                </a:solidFill>
              </a:rPr>
              <a:t>ССС Manager, Philips</a:t>
            </a:r>
            <a:endParaRPr lang="en-US" sz="1050" i="1" dirty="0">
              <a:solidFill>
                <a:srgbClr val="000000"/>
              </a:solidFill>
              <a:cs typeface="Arial"/>
            </a:endParaRPr>
          </a:p>
          <a:p>
            <a:pPr>
              <a:spcBef>
                <a:spcPct val="0"/>
              </a:spcBef>
              <a:buClr>
                <a:srgbClr val="177B57"/>
              </a:buClr>
            </a:pPr>
            <a:r>
              <a:rPr lang="en-US" sz="1050" b="1" dirty="0">
                <a:solidFill>
                  <a:srgbClr val="000000"/>
                </a:solidFill>
              </a:rPr>
              <a:t>Nikita Zhilin</a:t>
            </a:r>
          </a:p>
          <a:p>
            <a:pPr>
              <a:spcBef>
                <a:spcPct val="0"/>
              </a:spcBef>
              <a:buClr>
                <a:srgbClr val="177B57"/>
              </a:buClr>
            </a:pPr>
            <a:r>
              <a:rPr lang="en-US" sz="1050" i="1" dirty="0">
                <a:solidFill>
                  <a:srgbClr val="000000"/>
                </a:solidFill>
              </a:rPr>
              <a:t>Founder, Homeapp </a:t>
            </a:r>
          </a:p>
        </p:txBody>
      </p:sp>
      <p:sp>
        <p:nvSpPr>
          <p:cNvPr id="23" name="Прямоугольник 22"/>
          <p:cNvSpPr/>
          <p:nvPr/>
        </p:nvSpPr>
        <p:spPr>
          <a:xfrm>
            <a:off x="181768" y="1194058"/>
            <a:ext cx="2510296" cy="230832"/>
          </a:xfrm>
          <a:prstGeom prst="rect">
            <a:avLst/>
          </a:prstGeom>
        </p:spPr>
        <p:txBody>
          <a:bodyPr wrap="square">
            <a:spAutoFit/>
          </a:bodyPr>
          <a:lstStyle/>
          <a:p>
            <a:endParaRPr lang="en-US" sz="900" dirty="0">
              <a:cs typeface="Arial"/>
            </a:endParaRPr>
          </a:p>
        </p:txBody>
      </p:sp>
      <p:sp>
        <p:nvSpPr>
          <p:cNvPr id="25" name="Прямоугольник 24"/>
          <p:cNvSpPr/>
          <p:nvPr/>
        </p:nvSpPr>
        <p:spPr>
          <a:xfrm>
            <a:off x="5013657" y="1166683"/>
            <a:ext cx="3627423" cy="1869743"/>
          </a:xfrm>
          <a:prstGeom prst="rect">
            <a:avLst/>
          </a:prstGeom>
        </p:spPr>
        <p:txBody>
          <a:bodyPr wrap="square">
            <a:spAutoFit/>
          </a:bodyPr>
          <a:lstStyle/>
          <a:p>
            <a:pPr marL="228600" indent="-228600">
              <a:buClr>
                <a:srgbClr val="E69C7F"/>
              </a:buClr>
              <a:buFont typeface="+mj-lt"/>
              <a:buAutoNum type="arabicPeriod"/>
            </a:pPr>
            <a:r>
              <a:rPr lang="en-US" sz="1050" b="1" dirty="0">
                <a:solidFill>
                  <a:srgbClr val="000000"/>
                </a:solidFill>
              </a:rPr>
              <a:t>Twofold increase in charitable contributions</a:t>
            </a:r>
          </a:p>
          <a:p>
            <a:pPr>
              <a:buClr>
                <a:srgbClr val="E69C7F"/>
              </a:buClr>
            </a:pPr>
            <a:r>
              <a:rPr lang="en-US" sz="1050" b="1" dirty="0">
                <a:solidFill>
                  <a:srgbClr val="000000"/>
                </a:solidFill>
              </a:rPr>
              <a:t> (from RUB 50M to 100M) in 2017 as a result of: </a:t>
            </a:r>
          </a:p>
          <a:p>
            <a:endParaRPr lang="en-US" sz="1050" dirty="0">
              <a:solidFill>
                <a:srgbClr val="000000"/>
              </a:solidFill>
              <a:cs typeface="Arial"/>
            </a:endParaRPr>
          </a:p>
          <a:p>
            <a:pPr marL="128588" indent="-128588">
              <a:buFont typeface="Wingdings" panose="05000000000000000000" pitchFamily="2" charset="2"/>
              <a:buChar char="ü"/>
            </a:pPr>
            <a:r>
              <a:rPr lang="en-US" sz="1050" dirty="0">
                <a:solidFill>
                  <a:srgbClr val="000000"/>
                </a:solidFill>
              </a:rPr>
              <a:t>Complete restructuring of the Fund's work with corporate partners,</a:t>
            </a:r>
          </a:p>
          <a:p>
            <a:pPr marL="128588" indent="-128588">
              <a:buFont typeface="Wingdings" panose="05000000000000000000" pitchFamily="2" charset="2"/>
              <a:buChar char="ü"/>
            </a:pPr>
            <a:r>
              <a:rPr lang="en-US" sz="1050" dirty="0">
                <a:solidFill>
                  <a:srgbClr val="000000"/>
                </a:solidFill>
              </a:rPr>
              <a:t>Optimization of the Fund's work with private donors,</a:t>
            </a:r>
          </a:p>
          <a:p>
            <a:pPr marL="128588" indent="-128588">
              <a:buFont typeface="Wingdings" panose="05000000000000000000" pitchFamily="2" charset="2"/>
              <a:buChar char="ü"/>
            </a:pPr>
            <a:r>
              <a:rPr lang="en-US" sz="1050" dirty="0">
                <a:solidFill>
                  <a:srgbClr val="000000"/>
                </a:solidFill>
              </a:rPr>
              <a:t> Introduction of two new members to the Fund's Supervisory Board upon recommendations;</a:t>
            </a:r>
          </a:p>
          <a:p>
            <a:endParaRPr lang="en-US" sz="1050" b="1" dirty="0">
              <a:solidFill>
                <a:srgbClr val="000000"/>
              </a:solidFill>
              <a:cs typeface="Arial"/>
            </a:endParaRPr>
          </a:p>
          <a:p>
            <a:pPr marL="171450" indent="-171450">
              <a:buClr>
                <a:srgbClr val="E69C7F"/>
              </a:buClr>
              <a:buFont typeface="+mj-lt"/>
              <a:buAutoNum type="arabicPeriod" startAt="2"/>
            </a:pPr>
            <a:r>
              <a:rPr lang="en-US" sz="1050" b="1" dirty="0">
                <a:solidFill>
                  <a:srgbClr val="000000"/>
                </a:solidFill>
              </a:rPr>
              <a:t>Building up professional reputation as a cornerstone of future development</a:t>
            </a:r>
          </a:p>
        </p:txBody>
      </p:sp>
      <p:pic>
        <p:nvPicPr>
          <p:cNvPr id="15" name="Picture 2" descr="F:\logo_с подписью_ru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3646" y="0"/>
            <a:ext cx="679292" cy="57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Прямоугольник 16"/>
          <p:cNvSpPr/>
          <p:nvPr/>
        </p:nvSpPr>
        <p:spPr>
          <a:xfrm>
            <a:off x="274995" y="3660964"/>
            <a:ext cx="2234153" cy="482312"/>
          </a:xfrm>
          <a:prstGeom prst="rect">
            <a:avLst/>
          </a:prstGeom>
          <a:ln w="19050">
            <a:solidFill>
              <a:schemeClr val="tx2"/>
            </a:solidFill>
          </a:ln>
        </p:spPr>
        <p:txBody>
          <a:bodyPr wrap="square">
            <a:spAutoFit/>
          </a:bodyPr>
          <a:lstStyle/>
          <a:p>
            <a:pPr algn="ctr">
              <a:spcBef>
                <a:spcPct val="0"/>
              </a:spcBef>
              <a:buClr>
                <a:srgbClr val="177B57"/>
              </a:buClr>
            </a:pPr>
            <a:r>
              <a:rPr lang="en-US" sz="1000" b="1" dirty="0">
                <a:solidFill>
                  <a:srgbClr val="000000"/>
                </a:solidFill>
              </a:rPr>
              <a:t>Project duration:</a:t>
            </a:r>
            <a:r>
              <a:rPr lang="en-US" dirty="0"/>
              <a:t> </a:t>
            </a:r>
          </a:p>
          <a:p>
            <a:pPr algn="ctr">
              <a:spcBef>
                <a:spcPct val="0"/>
              </a:spcBef>
              <a:buClr>
                <a:srgbClr val="177B57"/>
              </a:buClr>
            </a:pPr>
            <a:r>
              <a:rPr lang="en-US" sz="1000" dirty="0">
                <a:solidFill>
                  <a:srgbClr val="000000"/>
                </a:solidFill>
              </a:rPr>
              <a:t>15 weeks</a:t>
            </a:r>
          </a:p>
        </p:txBody>
      </p:sp>
      <p:sp>
        <p:nvSpPr>
          <p:cNvPr id="26" name="Прямоугольник 25"/>
          <p:cNvSpPr/>
          <p:nvPr/>
        </p:nvSpPr>
        <p:spPr>
          <a:xfrm>
            <a:off x="152399" y="1266937"/>
            <a:ext cx="2356749" cy="2159566"/>
          </a:xfrm>
          <a:prstGeom prst="rect">
            <a:avLst/>
          </a:prstGeom>
        </p:spPr>
        <p:txBody>
          <a:bodyPr wrap="square">
            <a:spAutoFit/>
          </a:bodyPr>
          <a:lstStyle/>
          <a:p>
            <a:pPr marL="128588" indent="-128588">
              <a:spcBef>
                <a:spcPts val="450"/>
              </a:spcBef>
              <a:buFont typeface="Arial" panose="020B0604020202020204" pitchFamily="34" charset="0"/>
              <a:buChar char="•"/>
            </a:pPr>
            <a:r>
              <a:rPr lang="en-US" sz="1050" dirty="0"/>
              <a:t>A Fund for targeted care for children with oncology diseases in the Russian Federation and CIS and their families, as well as project assistance to RAMS Blokhin Russian Cancer Research Center Hospital</a:t>
            </a:r>
            <a:endParaRPr lang="en-US" sz="1050" dirty="0">
              <a:cs typeface="Arial"/>
            </a:endParaRPr>
          </a:p>
          <a:p>
            <a:pPr marL="128588" indent="-128588">
              <a:spcBef>
                <a:spcPts val="450"/>
              </a:spcBef>
              <a:buFont typeface="Arial" panose="020B0604020202020204" pitchFamily="34" charset="0"/>
              <a:buChar char="•"/>
            </a:pPr>
            <a:r>
              <a:rPr lang="en-US" sz="1050" dirty="0"/>
              <a:t>Unstable dynamics of attracting charitable contributions, the need for a liquidity "cushion"</a:t>
            </a:r>
          </a:p>
          <a:p>
            <a:pPr marL="128588" indent="-128588">
              <a:spcBef>
                <a:spcPts val="450"/>
              </a:spcBef>
              <a:buFont typeface="Arial" panose="020B0604020202020204" pitchFamily="34" charset="0"/>
              <a:buChar char="•"/>
            </a:pPr>
            <a:r>
              <a:rPr lang="en-US" sz="1050" dirty="0"/>
              <a:t>Sporadic operational activities, lack of streamlined business processes and a KPI system</a:t>
            </a:r>
          </a:p>
        </p:txBody>
      </p:sp>
      <p:sp>
        <p:nvSpPr>
          <p:cNvPr id="28" name="Прямоугольник 27"/>
          <p:cNvSpPr/>
          <p:nvPr/>
        </p:nvSpPr>
        <p:spPr>
          <a:xfrm>
            <a:off x="2692064" y="1170698"/>
            <a:ext cx="2138678" cy="1900520"/>
          </a:xfrm>
          <a:prstGeom prst="rect">
            <a:avLst/>
          </a:prstGeom>
        </p:spPr>
        <p:txBody>
          <a:bodyPr wrap="square">
            <a:spAutoFit/>
          </a:bodyPr>
          <a:lstStyle/>
          <a:p>
            <a:pPr marL="128588" indent="-128588">
              <a:spcBef>
                <a:spcPts val="450"/>
              </a:spcBef>
              <a:buFont typeface="Arial" panose="020B0604020202020204" pitchFamily="34" charset="0"/>
              <a:buChar char="•"/>
            </a:pPr>
            <a:r>
              <a:rPr lang="en-US" sz="1050" dirty="0">
                <a:solidFill>
                  <a:srgbClr val="000000"/>
                </a:solidFill>
              </a:rPr>
              <a:t>Fundraising strategy adapted to the needs of the Fund, and a phased plan for attracting charitable contributions</a:t>
            </a:r>
          </a:p>
          <a:p>
            <a:pPr marL="128588" indent="-128588">
              <a:spcBef>
                <a:spcPts val="450"/>
              </a:spcBef>
              <a:buFont typeface="Arial" panose="020B0604020202020204" pitchFamily="34" charset="0"/>
              <a:buChar char="•"/>
            </a:pPr>
            <a:r>
              <a:rPr lang="en-US" sz="1050" dirty="0">
                <a:solidFill>
                  <a:srgbClr val="000000"/>
                </a:solidFill>
              </a:rPr>
              <a:t>Guidelines for priority donor category management</a:t>
            </a:r>
          </a:p>
          <a:p>
            <a:pPr marL="128588" indent="-128588">
              <a:spcBef>
                <a:spcPts val="450"/>
              </a:spcBef>
              <a:buFont typeface="Arial" panose="020B0604020202020204" pitchFamily="34" charset="0"/>
              <a:buChar char="•"/>
            </a:pPr>
            <a:r>
              <a:rPr lang="en-US" sz="1050" dirty="0">
                <a:solidFill>
                  <a:srgbClr val="000000"/>
                </a:solidFill>
              </a:rPr>
              <a:t>External presentation for corporate partners</a:t>
            </a:r>
          </a:p>
          <a:p>
            <a:pPr marL="128588" indent="-128588">
              <a:spcBef>
                <a:spcPts val="450"/>
              </a:spcBef>
              <a:buFont typeface="Arial" panose="020B0604020202020204" pitchFamily="34" charset="0"/>
              <a:buChar char="•"/>
            </a:pPr>
            <a:r>
              <a:rPr lang="en-US" sz="1050" dirty="0">
                <a:solidFill>
                  <a:srgbClr val="000000"/>
                </a:solidFill>
              </a:rPr>
              <a:t>Budgeting model</a:t>
            </a:r>
          </a:p>
        </p:txBody>
      </p:sp>
      <p:pic>
        <p:nvPicPr>
          <p:cNvPr id="2" name="Рисунок 1"/>
          <p:cNvPicPr>
            <a:picLocks noChangeAspect="1"/>
          </p:cNvPicPr>
          <p:nvPr/>
        </p:nvPicPr>
        <p:blipFill>
          <a:blip r:embed="rId4" cstate="print"/>
          <a:stretch>
            <a:fillRect/>
          </a:stretch>
        </p:blipFill>
        <p:spPr>
          <a:xfrm>
            <a:off x="2769003" y="3354552"/>
            <a:ext cx="2186466" cy="1684095"/>
          </a:xfrm>
          <a:prstGeom prst="rect">
            <a:avLst/>
          </a:prstGeom>
          <a:effectLst>
            <a:outerShdw blurRad="50800" dist="38100" dir="2700000" algn="tl" rotWithShape="0">
              <a:prstClr val="black">
                <a:alpha val="40000"/>
              </a:prstClr>
            </a:outerShdw>
          </a:effectLst>
        </p:spPr>
      </p:pic>
      <p:sp>
        <p:nvSpPr>
          <p:cNvPr id="18" name="ColumnHeader"/>
          <p:cNvSpPr>
            <a:spLocks noChangeArrowheads="1"/>
          </p:cNvSpPr>
          <p:nvPr/>
        </p:nvSpPr>
        <p:spPr bwMode="gray">
          <a:xfrm>
            <a:off x="283868" y="800337"/>
            <a:ext cx="2234153" cy="32316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68580" bIns="68580" anchor="b">
            <a:spAutoFit/>
          </a:bodyPr>
          <a:lstStyle/>
          <a:p>
            <a:pPr algn="ctr"/>
            <a:r>
              <a:rPr lang="en-US" sz="1200" b="1" dirty="0"/>
              <a:t>Project context </a:t>
            </a:r>
          </a:p>
        </p:txBody>
      </p:sp>
      <p:sp>
        <p:nvSpPr>
          <p:cNvPr id="19" name="ColumnHeader"/>
          <p:cNvSpPr>
            <a:spLocks noChangeArrowheads="1"/>
          </p:cNvSpPr>
          <p:nvPr/>
        </p:nvSpPr>
        <p:spPr bwMode="gray">
          <a:xfrm>
            <a:off x="2692064" y="800337"/>
            <a:ext cx="2212942" cy="32316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68580" bIns="68580" anchor="b">
            <a:spAutoFit/>
          </a:bodyPr>
          <a:lstStyle/>
          <a:p>
            <a:pPr algn="ctr"/>
            <a:r>
              <a:rPr lang="en-US" sz="1200" b="1" dirty="0"/>
              <a:t>What we did</a:t>
            </a:r>
          </a:p>
        </p:txBody>
      </p:sp>
      <p:sp>
        <p:nvSpPr>
          <p:cNvPr id="20" name="ColumnHeader"/>
          <p:cNvSpPr>
            <a:spLocks noChangeArrowheads="1"/>
          </p:cNvSpPr>
          <p:nvPr/>
        </p:nvSpPr>
        <p:spPr bwMode="gray">
          <a:xfrm>
            <a:off x="5013658" y="802699"/>
            <a:ext cx="3231182" cy="32316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68580" bIns="68580" anchor="b">
            <a:spAutoFit/>
          </a:bodyPr>
          <a:lstStyle/>
          <a:p>
            <a:pPr algn="ctr"/>
            <a:r>
              <a:rPr lang="en-US" sz="1200" b="1" dirty="0">
                <a:solidFill>
                  <a:srgbClr val="000000"/>
                </a:solidFill>
              </a:rPr>
              <a:t>Expected results</a:t>
            </a:r>
            <a:endParaRPr lang="en-US" sz="1200" b="1" dirty="0">
              <a:solidFill>
                <a:srgbClr val="000000"/>
              </a:solidFill>
              <a:cs typeface="Arial"/>
            </a:endParaRPr>
          </a:p>
        </p:txBody>
      </p:sp>
      <p:sp>
        <p:nvSpPr>
          <p:cNvPr id="30" name="Rectangle 6"/>
          <p:cNvSpPr>
            <a:spLocks noChangeArrowheads="1"/>
          </p:cNvSpPr>
          <p:nvPr/>
        </p:nvSpPr>
        <p:spPr bwMode="gray">
          <a:xfrm>
            <a:off x="5076402" y="3152125"/>
            <a:ext cx="3168438" cy="230832"/>
          </a:xfrm>
          <a:prstGeom prst="rect">
            <a:avLst/>
          </a:prstGeom>
          <a:solidFill>
            <a:schemeClr val="bg1"/>
          </a:solidFill>
          <a:ln w="9525" algn="ctr">
            <a:noFill/>
            <a:miter lim="800000"/>
            <a:headEnd/>
            <a:tailEnd/>
          </a:ln>
          <a:effectLst>
            <a:outerShdw dist="25400" dir="5400000" algn="ctr" rotWithShape="0">
              <a:schemeClr val="tx2"/>
            </a:outerShdw>
          </a:effectLst>
        </p:spPr>
        <p:txBody>
          <a:bodyPr wrap="square" lIns="0" tIns="68580" bIns="0" anchor="b">
            <a:spAutoFit/>
          </a:bodyPr>
          <a:lstStyle/>
          <a:p>
            <a:pPr algn="ctr">
              <a:spcBef>
                <a:spcPct val="0"/>
              </a:spcBef>
            </a:pPr>
            <a:r>
              <a:rPr lang="en-US" sz="1050" b="1" dirty="0">
                <a:solidFill>
                  <a:srgbClr val="000000"/>
                </a:solidFill>
              </a:rPr>
              <a:t>Volunteers</a:t>
            </a:r>
            <a:endParaRPr lang="en-US" sz="1050" b="1" dirty="0">
              <a:solidFill>
                <a:srgbClr val="000000"/>
              </a:solidFill>
              <a:cs typeface="Arial"/>
            </a:endParaRPr>
          </a:p>
        </p:txBody>
      </p:sp>
      <p:sp>
        <p:nvSpPr>
          <p:cNvPr id="22" name="Title 16"/>
          <p:cNvSpPr>
            <a:spLocks noGrp="1"/>
          </p:cNvSpPr>
          <p:nvPr>
            <p:ph type="title"/>
          </p:nvPr>
        </p:nvSpPr>
        <p:spPr>
          <a:xfrm>
            <a:off x="198878" y="121500"/>
            <a:ext cx="7615073" cy="623700"/>
          </a:xfrm>
        </p:spPr>
        <p:txBody>
          <a:bodyPr/>
          <a:lstStyle/>
          <a:p>
            <a:r>
              <a:rPr lang="en-US"/>
              <a:t>Case study: </a:t>
            </a:r>
            <a:br/>
            <a:r>
              <a:rPr lang="en-US" sz="1600" dirty="0">
                <a:solidFill>
                  <a:srgbClr val="DC6E00"/>
                </a:solidFill>
              </a:rPr>
              <a:t>Fund-raising strategy development</a:t>
            </a:r>
            <a:endParaRPr lang="en-US" dirty="0"/>
          </a:p>
        </p:txBody>
      </p:sp>
    </p:spTree>
    <p:extLst>
      <p:ext uri="{BB962C8B-B14F-4D97-AF65-F5344CB8AC3E}">
        <p14:creationId xmlns:p14="http://schemas.microsoft.com/office/powerpoint/2010/main" val="3694894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858441" y="1192"/>
          <a:ext cx="1190" cy="1190"/>
        </p:xfrm>
        <a:graphic>
          <a:graphicData uri="http://schemas.openxmlformats.org/presentationml/2006/ole">
            <mc:AlternateContent xmlns:mc="http://schemas.openxmlformats.org/markup-compatibility/2006">
              <mc:Choice xmlns:v="urn:schemas-microsoft-com:vml" Requires="v">
                <p:oleObj spid="_x0000_s47130" name="think-cell Slide" r:id="rId4" imgW="360" imgH="360" progId="TCLayout.ActiveDocument.1">
                  <p:embed/>
                </p:oleObj>
              </mc:Choice>
              <mc:Fallback>
                <p:oleObj name="think-cell Slide" r:id="rId4" imgW="360" imgH="360" progId="TCLayout.ActiveDocument.1">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441" y="1192"/>
                        <a:ext cx="1190"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lumnHeader"/>
          <p:cNvSpPr>
            <a:spLocks noChangeArrowheads="1"/>
          </p:cNvSpPr>
          <p:nvPr/>
        </p:nvSpPr>
        <p:spPr bwMode="gray">
          <a:xfrm>
            <a:off x="283535" y="965672"/>
            <a:ext cx="2234153" cy="32316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68580" bIns="68580" anchor="b">
            <a:spAutoFit/>
          </a:bodyPr>
          <a:lstStyle/>
          <a:p>
            <a:pPr algn="ctr"/>
            <a:r>
              <a:rPr lang="en-US" sz="1200" b="1" dirty="0"/>
              <a:t>Project context </a:t>
            </a:r>
          </a:p>
        </p:txBody>
      </p:sp>
      <p:sp>
        <p:nvSpPr>
          <p:cNvPr id="4" name="TextColumnContent"/>
          <p:cNvSpPr>
            <a:spLocks noChangeArrowheads="1"/>
          </p:cNvSpPr>
          <p:nvPr/>
        </p:nvSpPr>
        <p:spPr bwMode="gray">
          <a:xfrm>
            <a:off x="209300" y="1347044"/>
            <a:ext cx="2308388" cy="2705100"/>
          </a:xfrm>
          <a:prstGeom prst="rect">
            <a:avLst/>
          </a:prstGeom>
          <a:noFill/>
          <a:ln w="9525" algn="ctr">
            <a:noFill/>
            <a:miter lim="800000"/>
            <a:headEnd type="none" w="lg" len="lg"/>
            <a:tailEnd type="none" w="lg" len="lg"/>
          </a:ln>
          <a:effectLst/>
        </p:spPr>
        <p:txBody>
          <a:bodyPr tIns="68580" bIns="68580"/>
          <a:lstStyle/>
          <a:p>
            <a:pPr marL="171450" indent="-171450">
              <a:buFont typeface="Arial" panose="020B0604020202020204" pitchFamily="34" charset="0"/>
              <a:buChar char="•"/>
            </a:pPr>
            <a:r>
              <a:rPr lang="en-US" sz="1050" dirty="0"/>
              <a:t>The largest Russian fund for project and targeted assistance for the elderly and disabled people</a:t>
            </a:r>
          </a:p>
          <a:p>
            <a:pPr marL="171450" indent="-171450">
              <a:buFont typeface="Arial" panose="020B0604020202020204" pitchFamily="34" charset="0"/>
              <a:buChar char="•"/>
            </a:pPr>
            <a:r>
              <a:rPr lang="en-US" sz="1050" dirty="0"/>
              <a:t>The past 5 years have seen a growth in the volume of funds raised (~ 70% per annum), however the inflow of funds is unsystematic and unsustainable</a:t>
            </a:r>
          </a:p>
          <a:p>
            <a:pPr marL="171450" indent="-171450">
              <a:buFont typeface="Arial" panose="020B0604020202020204" pitchFamily="34" charset="0"/>
              <a:buChar char="•"/>
            </a:pPr>
            <a:r>
              <a:rPr lang="en-US" sz="1050" dirty="0"/>
              <a:t>Absence of any fundraising strategy, KPI system or well-established business processes; the operating activity is spontaneous</a:t>
            </a:r>
          </a:p>
          <a:p>
            <a:endParaRPr lang="en-US" sz="1000" dirty="0">
              <a:solidFill>
                <a:srgbClr val="000000"/>
              </a:solidFill>
              <a:latin typeface="Arial"/>
              <a:ea typeface="Verdana" panose="020B0604030504040204" pitchFamily="34" charset="0"/>
              <a:cs typeface="Verdana" panose="020B0604030504040204" pitchFamily="34" charset="0"/>
            </a:endParaRPr>
          </a:p>
        </p:txBody>
      </p:sp>
      <p:sp>
        <p:nvSpPr>
          <p:cNvPr id="5" name="ColumnHeader"/>
          <p:cNvSpPr>
            <a:spLocks noChangeArrowheads="1"/>
          </p:cNvSpPr>
          <p:nvPr/>
        </p:nvSpPr>
        <p:spPr bwMode="gray">
          <a:xfrm>
            <a:off x="2574248" y="965672"/>
            <a:ext cx="2954681" cy="32316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68580" bIns="68580" anchor="b">
            <a:spAutoFit/>
          </a:bodyPr>
          <a:lstStyle/>
          <a:p>
            <a:pPr algn="ctr"/>
            <a:r>
              <a:rPr lang="en-US" sz="1200" b="1" dirty="0"/>
              <a:t>What we did</a:t>
            </a:r>
          </a:p>
        </p:txBody>
      </p:sp>
      <p:sp>
        <p:nvSpPr>
          <p:cNvPr id="6" name="TextColumnContent"/>
          <p:cNvSpPr>
            <a:spLocks noChangeArrowheads="1"/>
          </p:cNvSpPr>
          <p:nvPr/>
        </p:nvSpPr>
        <p:spPr bwMode="gray">
          <a:xfrm>
            <a:off x="2574248" y="1347043"/>
            <a:ext cx="2954681" cy="1755791"/>
          </a:xfrm>
          <a:prstGeom prst="rect">
            <a:avLst/>
          </a:prstGeom>
          <a:noFill/>
          <a:ln w="9525" algn="ctr">
            <a:noFill/>
            <a:miter lim="800000"/>
            <a:headEnd type="none" w="lg" len="lg"/>
            <a:tailEnd type="none" w="lg" len="lg"/>
          </a:ln>
          <a:effectLst/>
        </p:spPr>
        <p:txBody>
          <a:bodyPr tIns="68580" bIns="68580"/>
          <a:lstStyle/>
          <a:p>
            <a:pPr marL="171450" indent="-171450">
              <a:buFont typeface="Arial" panose="020B0604020202020204" pitchFamily="34" charset="0"/>
              <a:buChar char="•"/>
            </a:pPr>
            <a:r>
              <a:rPr lang="en-US" sz="1050" dirty="0">
                <a:solidFill>
                  <a:srgbClr val="000000"/>
                </a:solidFill>
              </a:rPr>
              <a:t>Segmentation of donors, passports for priority </a:t>
            </a:r>
            <a:r>
              <a:rPr lang="en-US" sz="1050" b="1" dirty="0">
                <a:solidFill>
                  <a:srgbClr val="000000"/>
                </a:solidFill>
              </a:rPr>
              <a:t> categories (</a:t>
            </a:r>
            <a:r>
              <a:rPr lang="en-US" sz="1050" b="1" dirty="0"/>
              <a:t>big companies, </a:t>
            </a:r>
            <a:r>
              <a:rPr lang="en-US" sz="1050" dirty="0"/>
              <a:t> mass individual donors, wealthy individual donors) </a:t>
            </a:r>
            <a:endParaRPr lang="en-US" sz="1050" dirty="0">
              <a:solidFill>
                <a:srgbClr val="000000"/>
              </a:solidFill>
            </a:endParaRPr>
          </a:p>
          <a:p>
            <a:pPr marL="171450" indent="-171450">
              <a:buFont typeface="Arial" panose="020B0604020202020204" pitchFamily="34" charset="0"/>
              <a:buChar char="•"/>
            </a:pPr>
            <a:r>
              <a:rPr lang="en-US" sz="1050" dirty="0">
                <a:solidFill>
                  <a:srgbClr val="000000"/>
                </a:solidFill>
              </a:rPr>
              <a:t>A roadmap and fundraising strategy implementation tools, including: </a:t>
            </a:r>
            <a:r>
              <a:rPr lang="en-US" sz="1050" dirty="0"/>
              <a:t>a database of companies, presentation materials, KPI system metrics, commercial offer templates</a:t>
            </a:r>
          </a:p>
          <a:p>
            <a:pPr marL="171450" indent="-171450">
              <a:buFont typeface="Arial" panose="020B0604020202020204" pitchFamily="34" charset="0"/>
              <a:buChar char="•"/>
            </a:pPr>
            <a:r>
              <a:rPr lang="en-US" sz="1050" dirty="0"/>
              <a:t>A development plan for the fund-raising function</a:t>
            </a:r>
          </a:p>
          <a:p>
            <a:pPr marL="171450" indent="-171450">
              <a:buFont typeface="Arial" panose="020B0604020202020204" pitchFamily="34" charset="0"/>
              <a:buChar char="•"/>
            </a:pPr>
            <a:r>
              <a:rPr lang="en-US" sz="1050" dirty="0">
                <a:solidFill>
                  <a:srgbClr val="000000"/>
                </a:solidFill>
              </a:rPr>
              <a:t>A report on the Fund’s sustainable development</a:t>
            </a:r>
          </a:p>
          <a:p>
            <a:pPr marL="216694" lvl="1" indent="-130969">
              <a:buClr>
                <a:srgbClr val="E69C7F"/>
              </a:buClr>
              <a:buSzPct val="100000"/>
              <a:buFont typeface="Arial"/>
              <a:buChar char="•"/>
            </a:pPr>
            <a:endParaRPr lang="en-US" sz="900" dirty="0">
              <a:solidFill>
                <a:srgbClr val="000000"/>
              </a:solidFill>
              <a:latin typeface="Arial"/>
              <a:ea typeface="Verdana" panose="020B0604030504040204" pitchFamily="34" charset="0"/>
              <a:cs typeface="Verdana" panose="020B0604030504040204" pitchFamily="34" charset="0"/>
              <a:sym typeface="Arial"/>
            </a:endParaRPr>
          </a:p>
        </p:txBody>
      </p:sp>
      <p:sp>
        <p:nvSpPr>
          <p:cNvPr id="7" name="ColumnHeader"/>
          <p:cNvSpPr>
            <a:spLocks noChangeArrowheads="1"/>
          </p:cNvSpPr>
          <p:nvPr/>
        </p:nvSpPr>
        <p:spPr bwMode="gray">
          <a:xfrm>
            <a:off x="5647069" y="968281"/>
            <a:ext cx="2613821" cy="323165"/>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tIns="68580" bIns="68580" anchor="b">
            <a:spAutoFit/>
          </a:bodyPr>
          <a:lstStyle/>
          <a:p>
            <a:pPr algn="ctr"/>
            <a:r>
              <a:rPr lang="en-US" sz="1200" b="1" dirty="0">
                <a:solidFill>
                  <a:srgbClr val="000000"/>
                </a:solidFill>
              </a:rPr>
              <a:t>Expected results</a:t>
            </a:r>
            <a:endParaRPr lang="en-US" sz="1200" b="1" dirty="0">
              <a:solidFill>
                <a:srgbClr val="000000"/>
              </a:solidFill>
              <a:cs typeface="Arial"/>
            </a:endParaRPr>
          </a:p>
        </p:txBody>
      </p:sp>
      <p:sp>
        <p:nvSpPr>
          <p:cNvPr id="8" name="TextColumnContent"/>
          <p:cNvSpPr>
            <a:spLocks noChangeArrowheads="1"/>
          </p:cNvSpPr>
          <p:nvPr/>
        </p:nvSpPr>
        <p:spPr bwMode="gray">
          <a:xfrm>
            <a:off x="5573487" y="1347043"/>
            <a:ext cx="2847702" cy="1755791"/>
          </a:xfrm>
          <a:prstGeom prst="rect">
            <a:avLst/>
          </a:prstGeom>
          <a:noFill/>
          <a:ln w="9525" algn="ctr">
            <a:noFill/>
            <a:miter lim="800000"/>
            <a:headEnd type="none" w="lg" len="lg"/>
            <a:tailEnd type="none" w="lg" len="lg"/>
          </a:ln>
          <a:effectLst/>
        </p:spPr>
        <p:txBody>
          <a:bodyPr tIns="68580" bIns="68580"/>
          <a:lstStyle/>
          <a:p>
            <a:pPr marL="228600" indent="-228600">
              <a:buFont typeface="+mj-lt"/>
              <a:buAutoNum type="arabicPeriod"/>
            </a:pPr>
            <a:r>
              <a:rPr lang="en-US" sz="1050" b="1" dirty="0">
                <a:solidFill>
                  <a:srgbClr val="000000"/>
                </a:solidFill>
              </a:rPr>
              <a:t>Achievement of sustainable development and improvement of fund-raising figures</a:t>
            </a:r>
            <a:r>
              <a:rPr lang="en-US" sz="1050" dirty="0">
                <a:solidFill>
                  <a:srgbClr val="000000"/>
                </a:solidFill>
              </a:rPr>
              <a:t> based on the Fund’s development strategy (~ RUB 41M in 2015, RUB 64M in 2016,  RUB ?M in 2017)</a:t>
            </a:r>
          </a:p>
          <a:p>
            <a:pPr marL="228600" indent="-228600">
              <a:buFont typeface="+mj-lt"/>
              <a:buAutoNum type="arabicPeriod"/>
            </a:pPr>
            <a:r>
              <a:rPr lang="en-US" sz="1050" b="1" dirty="0">
                <a:solidFill>
                  <a:srgbClr val="000000"/>
                </a:solidFill>
              </a:rPr>
              <a:t>Implementation of operating activity tools</a:t>
            </a:r>
            <a:r>
              <a:rPr lang="en-US" sz="1050" dirty="0">
                <a:solidFill>
                  <a:srgbClr val="000000"/>
                </a:solidFill>
              </a:rPr>
              <a:t>, including:  a KPI system, a CRM system, templates of materials and reports.</a:t>
            </a:r>
          </a:p>
        </p:txBody>
      </p:sp>
      <p:sp>
        <p:nvSpPr>
          <p:cNvPr id="15" name="Rectangle 6"/>
          <p:cNvSpPr>
            <a:spLocks noChangeArrowheads="1"/>
          </p:cNvSpPr>
          <p:nvPr/>
        </p:nvSpPr>
        <p:spPr bwMode="gray">
          <a:xfrm>
            <a:off x="5647068" y="3301700"/>
            <a:ext cx="2613821" cy="238527"/>
          </a:xfrm>
          <a:prstGeom prst="rect">
            <a:avLst/>
          </a:prstGeom>
          <a:solidFill>
            <a:schemeClr val="bg1"/>
          </a:solidFill>
          <a:ln w="9525" algn="ctr">
            <a:noFill/>
            <a:miter lim="800000"/>
            <a:headEnd/>
            <a:tailEnd/>
          </a:ln>
          <a:effectLst>
            <a:outerShdw dist="25400" dir="5400000" algn="ctr" rotWithShape="0">
              <a:schemeClr val="tx2"/>
            </a:outerShdw>
          </a:effectLst>
        </p:spPr>
        <p:txBody>
          <a:bodyPr wrap="square" lIns="0" tIns="68580" bIns="0" anchor="b">
            <a:spAutoFit/>
          </a:bodyPr>
          <a:lstStyle/>
          <a:p>
            <a:pPr algn="ctr">
              <a:spcBef>
                <a:spcPct val="0"/>
              </a:spcBef>
            </a:pPr>
            <a:r>
              <a:rPr lang="en-US" sz="1100" b="1" dirty="0">
                <a:solidFill>
                  <a:srgbClr val="000000"/>
                </a:solidFill>
              </a:rPr>
              <a:t>Volunteers:</a:t>
            </a:r>
            <a:endParaRPr lang="en-US" sz="1100" b="1" dirty="0">
              <a:solidFill>
                <a:srgbClr val="000000"/>
              </a:solidFill>
              <a:cs typeface="Arial"/>
            </a:endParaRPr>
          </a:p>
        </p:txBody>
      </p:sp>
      <p:pic>
        <p:nvPicPr>
          <p:cNvPr id="18" name="Рисунок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8942" y="121500"/>
            <a:ext cx="812286" cy="40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5647069" y="3467559"/>
            <a:ext cx="3044085" cy="1590563"/>
          </a:xfrm>
          <a:prstGeom prst="rect">
            <a:avLst/>
          </a:prstGeom>
          <a:noFill/>
          <a:ln w="19050">
            <a:noFill/>
          </a:ln>
        </p:spPr>
        <p:txBody>
          <a:bodyPr wrap="square" tIns="67500" bIns="67500" rtlCol="0" anchor="t">
            <a:spAutoFit/>
          </a:bodyPr>
          <a:lstStyle/>
          <a:p>
            <a:pPr>
              <a:spcBef>
                <a:spcPct val="0"/>
              </a:spcBef>
              <a:buClr>
                <a:srgbClr val="177B57"/>
              </a:buClr>
            </a:pPr>
            <a:r>
              <a:rPr lang="en-US" sz="1050" b="1" dirty="0">
                <a:solidFill>
                  <a:srgbClr val="000000"/>
                </a:solidFill>
              </a:rPr>
              <a:t>Valentin Lavrentiev (Team Leader)</a:t>
            </a:r>
            <a:r>
              <a:rPr lang="en-US" dirty="0"/>
              <a:t> </a:t>
            </a:r>
            <a:endParaRPr lang="en-US" sz="1050" b="1" dirty="0">
              <a:solidFill>
                <a:srgbClr val="000000"/>
              </a:solidFill>
              <a:cs typeface="Arial"/>
            </a:endParaRPr>
          </a:p>
          <a:p>
            <a:pPr>
              <a:spcBef>
                <a:spcPct val="0"/>
              </a:spcBef>
              <a:buClr>
                <a:srgbClr val="177B57"/>
              </a:buClr>
            </a:pPr>
            <a:r>
              <a:rPr lang="en-US" sz="1050" i="1" dirty="0">
                <a:solidFill>
                  <a:srgbClr val="000000"/>
                </a:solidFill>
              </a:rPr>
              <a:t>Senior BCG consultant</a:t>
            </a:r>
          </a:p>
          <a:p>
            <a:pPr>
              <a:spcBef>
                <a:spcPct val="0"/>
              </a:spcBef>
              <a:buClr>
                <a:srgbClr val="177B57"/>
              </a:buClr>
            </a:pPr>
            <a:r>
              <a:rPr lang="en-US" sz="1050" b="1" dirty="0">
                <a:solidFill>
                  <a:srgbClr val="000000"/>
                </a:solidFill>
              </a:rPr>
              <a:t>Georgy Roppelt</a:t>
            </a:r>
            <a:endParaRPr lang="en-US" sz="1050" dirty="0">
              <a:solidFill>
                <a:srgbClr val="000000"/>
              </a:solidFill>
              <a:cs typeface="Arial"/>
            </a:endParaRPr>
          </a:p>
          <a:p>
            <a:pPr>
              <a:spcBef>
                <a:spcPct val="0"/>
              </a:spcBef>
              <a:buClr>
                <a:srgbClr val="177B57"/>
              </a:buClr>
            </a:pPr>
            <a:r>
              <a:rPr lang="en-US" sz="1050" i="1" dirty="0">
                <a:solidFill>
                  <a:srgbClr val="000000"/>
                </a:solidFill>
              </a:rPr>
              <a:t>McKinsey</a:t>
            </a:r>
            <a:r>
              <a:rPr lang="en-US" dirty="0"/>
              <a:t> </a:t>
            </a:r>
            <a:r>
              <a:rPr lang="en-US" sz="1050" i="1" dirty="0">
                <a:solidFill>
                  <a:srgbClr val="000000"/>
                </a:solidFill>
              </a:rPr>
              <a:t>&amp; Company consultant</a:t>
            </a:r>
            <a:endParaRPr lang="en-US" sz="1050" i="1" dirty="0">
              <a:solidFill>
                <a:srgbClr val="000000"/>
              </a:solidFill>
              <a:cs typeface="Arial"/>
            </a:endParaRPr>
          </a:p>
          <a:p>
            <a:pPr>
              <a:spcBef>
                <a:spcPct val="0"/>
              </a:spcBef>
              <a:buClr>
                <a:srgbClr val="177B57"/>
              </a:buClr>
            </a:pPr>
            <a:r>
              <a:rPr lang="en-US" sz="1050" b="1" dirty="0">
                <a:solidFill>
                  <a:srgbClr val="000000"/>
                </a:solidFill>
              </a:rPr>
              <a:t>Anna Baryshnikova</a:t>
            </a:r>
            <a:endParaRPr lang="en-US" sz="1050" dirty="0">
              <a:solidFill>
                <a:srgbClr val="000000"/>
              </a:solidFill>
              <a:cs typeface="Arial"/>
            </a:endParaRPr>
          </a:p>
          <a:p>
            <a:pPr>
              <a:spcBef>
                <a:spcPct val="0"/>
              </a:spcBef>
              <a:buClr>
                <a:srgbClr val="177B57"/>
              </a:buClr>
            </a:pPr>
            <a:r>
              <a:rPr lang="en-US" sz="1050" i="1" dirty="0">
                <a:solidFill>
                  <a:srgbClr val="000000"/>
                </a:solidFill>
              </a:rPr>
              <a:t>Specialist in registration and certification </a:t>
            </a:r>
          </a:p>
          <a:p>
            <a:pPr>
              <a:spcBef>
                <a:spcPct val="0"/>
              </a:spcBef>
              <a:buClr>
                <a:srgbClr val="177B57"/>
              </a:buClr>
            </a:pPr>
            <a:r>
              <a:rPr lang="en-US" sz="1050" i="1" dirty="0">
                <a:solidFill>
                  <a:srgbClr val="000000"/>
                </a:solidFill>
              </a:rPr>
              <a:t>of Philips medical products</a:t>
            </a:r>
            <a:endParaRPr lang="en-US" sz="1050" i="1" dirty="0">
              <a:solidFill>
                <a:srgbClr val="000000"/>
              </a:solidFill>
              <a:cs typeface="Arial"/>
            </a:endParaRPr>
          </a:p>
          <a:p>
            <a:pPr>
              <a:spcBef>
                <a:spcPct val="0"/>
              </a:spcBef>
              <a:buClr>
                <a:srgbClr val="177B57"/>
              </a:buClr>
            </a:pPr>
            <a:r>
              <a:rPr lang="en-US" sz="1050" b="1" dirty="0">
                <a:solidFill>
                  <a:srgbClr val="000000"/>
                </a:solidFill>
              </a:rPr>
              <a:t>Ekaterina Tumanova</a:t>
            </a:r>
            <a:endParaRPr lang="en-US" sz="1050" dirty="0">
              <a:solidFill>
                <a:srgbClr val="000000"/>
              </a:solidFill>
              <a:cs typeface="Arial"/>
            </a:endParaRPr>
          </a:p>
          <a:p>
            <a:pPr>
              <a:spcBef>
                <a:spcPct val="0"/>
              </a:spcBef>
              <a:buClr>
                <a:srgbClr val="177B57"/>
              </a:buClr>
            </a:pPr>
            <a:r>
              <a:rPr lang="en-US" sz="1050" i="1" dirty="0">
                <a:solidFill>
                  <a:srgbClr val="000000"/>
                </a:solidFill>
              </a:rPr>
              <a:t>BCG </a:t>
            </a:r>
            <a:r>
              <a:rPr lang="en-US" sz="1050" i="1" dirty="0"/>
              <a:t>Recruitment Department </a:t>
            </a:r>
            <a:r>
              <a:rPr lang="en-US" sz="1050" i="1" dirty="0">
                <a:solidFill>
                  <a:srgbClr val="000000"/>
                </a:solidFill>
              </a:rPr>
              <a:t>coordinator </a:t>
            </a:r>
          </a:p>
        </p:txBody>
      </p:sp>
      <p:sp>
        <p:nvSpPr>
          <p:cNvPr id="20" name="Прямоугольник 19"/>
          <p:cNvSpPr/>
          <p:nvPr/>
        </p:nvSpPr>
        <p:spPr>
          <a:xfrm>
            <a:off x="342604" y="3553284"/>
            <a:ext cx="2113213" cy="369332"/>
          </a:xfrm>
          <a:prstGeom prst="rect">
            <a:avLst/>
          </a:prstGeom>
          <a:ln w="19050">
            <a:solidFill>
              <a:schemeClr val="tx2"/>
            </a:solidFill>
          </a:ln>
        </p:spPr>
        <p:txBody>
          <a:bodyPr wrap="square">
            <a:spAutoFit/>
          </a:bodyPr>
          <a:lstStyle/>
          <a:p>
            <a:pPr algn="ctr">
              <a:spcBef>
                <a:spcPct val="0"/>
              </a:spcBef>
              <a:buClr>
                <a:srgbClr val="177B57"/>
              </a:buClr>
            </a:pPr>
            <a:r>
              <a:rPr lang="en-US" sz="900" b="1" dirty="0">
                <a:solidFill>
                  <a:srgbClr val="000000"/>
                </a:solidFill>
              </a:rPr>
              <a:t>Project duration:</a:t>
            </a:r>
          </a:p>
          <a:p>
            <a:pPr algn="ctr">
              <a:spcBef>
                <a:spcPct val="0"/>
              </a:spcBef>
              <a:buClr>
                <a:srgbClr val="177B57"/>
              </a:buClr>
            </a:pPr>
            <a:r>
              <a:rPr lang="en-US" sz="900" dirty="0">
                <a:solidFill>
                  <a:srgbClr val="000000"/>
                </a:solidFill>
              </a:rPr>
              <a:t>08.08.16 – 28.10.16 (12 weeks)</a:t>
            </a:r>
          </a:p>
        </p:txBody>
      </p:sp>
      <p:pic>
        <p:nvPicPr>
          <p:cNvPr id="14" name="Рисунок 13"/>
          <p:cNvPicPr>
            <a:picLocks noChangeAspect="1"/>
          </p:cNvPicPr>
          <p:nvPr/>
        </p:nvPicPr>
        <p:blipFill>
          <a:blip r:embed="rId7" cstate="print"/>
          <a:stretch>
            <a:fillRect/>
          </a:stretch>
        </p:blipFill>
        <p:spPr>
          <a:xfrm>
            <a:off x="2703281" y="3540227"/>
            <a:ext cx="2825648" cy="1542820"/>
          </a:xfrm>
          <a:prstGeom prst="rect">
            <a:avLst/>
          </a:prstGeom>
        </p:spPr>
      </p:pic>
      <p:sp>
        <p:nvSpPr>
          <p:cNvPr id="17" name="Title 16"/>
          <p:cNvSpPr>
            <a:spLocks noGrp="1"/>
          </p:cNvSpPr>
          <p:nvPr>
            <p:ph type="title"/>
          </p:nvPr>
        </p:nvSpPr>
        <p:spPr>
          <a:xfrm>
            <a:off x="198878" y="121500"/>
            <a:ext cx="7615073" cy="623700"/>
          </a:xfrm>
        </p:spPr>
        <p:txBody>
          <a:bodyPr/>
          <a:lstStyle/>
          <a:p>
            <a:r>
              <a:rPr lang="en-US"/>
              <a:t>Case study: </a:t>
            </a:r>
            <a:br/>
            <a:r>
              <a:rPr lang="en-US" sz="1600" dirty="0">
                <a:solidFill>
                  <a:srgbClr val="DC6E00"/>
                </a:solidFill>
              </a:rPr>
              <a:t>Development of operational improvements and elaboration of a fund-raising development strategy</a:t>
            </a:r>
            <a:endParaRPr lang="en-US" dirty="0"/>
          </a:p>
        </p:txBody>
      </p:sp>
    </p:spTree>
    <p:extLst>
      <p:ext uri="{BB962C8B-B14F-4D97-AF65-F5344CB8AC3E}">
        <p14:creationId xmlns:p14="http://schemas.microsoft.com/office/powerpoint/2010/main" val="160740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Oval 113">
            <a:extLst>
              <a:ext uri="{FF2B5EF4-FFF2-40B4-BE49-F238E27FC236}">
                <a16:creationId xmlns:a16="http://schemas.microsoft.com/office/drawing/2014/main" id="{ABFE4C98-F34D-4FA6-A093-335E41BD88D1}"/>
              </a:ext>
            </a:extLst>
          </p:cNvPr>
          <p:cNvSpPr/>
          <p:nvPr/>
        </p:nvSpPr>
        <p:spPr>
          <a:xfrm>
            <a:off x="6414755" y="4754440"/>
            <a:ext cx="264181" cy="264181"/>
          </a:xfrm>
          <a:prstGeom prst="ellipse">
            <a:avLst/>
          </a:prstGeom>
          <a:solidFill>
            <a:srgbClr val="BCC1AB"/>
          </a:solid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133" name="Oval 113">
            <a:extLst>
              <a:ext uri="{FF2B5EF4-FFF2-40B4-BE49-F238E27FC236}">
                <a16:creationId xmlns:a16="http://schemas.microsoft.com/office/drawing/2014/main" id="{AA8033EA-CA09-476A-9DBF-3E212945B467}"/>
              </a:ext>
            </a:extLst>
          </p:cNvPr>
          <p:cNvSpPr/>
          <p:nvPr/>
        </p:nvSpPr>
        <p:spPr>
          <a:xfrm>
            <a:off x="7607721" y="4712318"/>
            <a:ext cx="264181" cy="264181"/>
          </a:xfrm>
          <a:prstGeom prst="ellipse">
            <a:avLst/>
          </a:prstGeom>
          <a:solidFill>
            <a:srgbClr val="BCC1AB"/>
          </a:solid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121" name="Oval 62">
            <a:extLst>
              <a:ext uri="{FF2B5EF4-FFF2-40B4-BE49-F238E27FC236}">
                <a16:creationId xmlns:a16="http://schemas.microsoft.com/office/drawing/2014/main" id="{83EE25F5-1805-475C-BEB1-4AAA1C47F557}"/>
              </a:ext>
            </a:extLst>
          </p:cNvPr>
          <p:cNvSpPr/>
          <p:nvPr/>
        </p:nvSpPr>
        <p:spPr>
          <a:xfrm>
            <a:off x="5502623" y="2882332"/>
            <a:ext cx="264181" cy="264181"/>
          </a:xfrm>
          <a:prstGeom prst="ellipse">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115" name="Oval 78">
            <a:extLst>
              <a:ext uri="{FF2B5EF4-FFF2-40B4-BE49-F238E27FC236}">
                <a16:creationId xmlns:a16="http://schemas.microsoft.com/office/drawing/2014/main" id="{A35AAF56-F4F6-4C45-95DB-E637F5CDAC3D}"/>
              </a:ext>
            </a:extLst>
          </p:cNvPr>
          <p:cNvSpPr/>
          <p:nvPr/>
        </p:nvSpPr>
        <p:spPr>
          <a:xfrm>
            <a:off x="6656719" y="2888154"/>
            <a:ext cx="264181" cy="264181"/>
          </a:xfrm>
          <a:prstGeom prst="ellipse">
            <a:avLst/>
          </a:prstGeom>
          <a:solidFill>
            <a:srgbClr val="E7F0F9"/>
          </a:solid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2" name="Заголовок 1"/>
          <p:cNvSpPr>
            <a:spLocks noGrp="1"/>
          </p:cNvSpPr>
          <p:nvPr>
            <p:ph type="title"/>
          </p:nvPr>
        </p:nvSpPr>
        <p:spPr>
          <a:xfrm>
            <a:off x="198879" y="121500"/>
            <a:ext cx="5365898" cy="623700"/>
          </a:xfrm>
        </p:spPr>
        <p:txBody>
          <a:bodyPr vert="horz" lIns="0" tIns="45720" rIns="0" bIns="45720" rtlCol="0" anchor="t" anchorCtr="0">
            <a:noAutofit/>
          </a:bodyPr>
          <a:lstStyle/>
          <a:p>
            <a:r>
              <a:rPr lang="en-US" noProof="1"/>
              <a:t>Todogood Team</a:t>
            </a:r>
          </a:p>
        </p:txBody>
      </p:sp>
      <p:sp>
        <p:nvSpPr>
          <p:cNvPr id="7" name="Rectangle 6"/>
          <p:cNvSpPr/>
          <p:nvPr/>
        </p:nvSpPr>
        <p:spPr>
          <a:xfrm>
            <a:off x="4900170" y="4214321"/>
            <a:ext cx="1116768" cy="657563"/>
          </a:xfrm>
          <a:prstGeom prst="rect">
            <a:avLst/>
          </a:prstGeom>
          <a:solidFill>
            <a:schemeClr val="bg1">
              <a:alpha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0000"/>
              </a:lnSpc>
            </a:pPr>
            <a:r>
              <a:rPr lang="en-US" sz="800" b="1" noProof="1">
                <a:solidFill>
                  <a:srgbClr val="000000"/>
                </a:solidFill>
              </a:rPr>
              <a:t>Leysen Shayakhmetova,</a:t>
            </a:r>
            <a:br>
              <a:rPr dirty="0"/>
            </a:br>
            <a:r>
              <a:rPr lang="en-US" sz="800" noProof="1">
                <a:solidFill>
                  <a:schemeClr val="tx2"/>
                </a:solidFill>
              </a:rPr>
              <a:t>Corporate programs, </a:t>
            </a:r>
          </a:p>
          <a:p>
            <a:pPr algn="ctr">
              <a:lnSpc>
                <a:spcPct val="90000"/>
              </a:lnSpc>
            </a:pPr>
            <a:r>
              <a:rPr lang="en-US" sz="800" noProof="1">
                <a:solidFill>
                  <a:schemeClr val="tx2"/>
                </a:solidFill>
              </a:rPr>
              <a:t>L&amp;D Coach &amp; Designer</a:t>
            </a:r>
          </a:p>
        </p:txBody>
      </p:sp>
      <p:sp>
        <p:nvSpPr>
          <p:cNvPr id="8" name="Rectangle 7"/>
          <p:cNvSpPr/>
          <p:nvPr/>
        </p:nvSpPr>
        <p:spPr>
          <a:xfrm>
            <a:off x="3781387" y="4199599"/>
            <a:ext cx="1025578" cy="557251"/>
          </a:xfrm>
          <a:prstGeom prst="rect">
            <a:avLst/>
          </a:prstGeom>
          <a:solidFill>
            <a:schemeClr val="bg1">
              <a:alpha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0000"/>
              </a:lnSpc>
            </a:pPr>
            <a:r>
              <a:rPr lang="en-US" sz="800" b="1" noProof="1">
                <a:solidFill>
                  <a:srgbClr val="000000"/>
                </a:solidFill>
              </a:rPr>
              <a:t>Oleg Chirkov, </a:t>
            </a:r>
            <a:br>
              <a:rPr dirty="0"/>
            </a:br>
            <a:r>
              <a:rPr lang="en-US" sz="800" noProof="1">
                <a:solidFill>
                  <a:schemeClr val="tx2"/>
                </a:solidFill>
              </a:rPr>
              <a:t>MGIMO</a:t>
            </a:r>
          </a:p>
          <a:p>
            <a:pPr algn="ctr">
              <a:lnSpc>
                <a:spcPct val="90000"/>
              </a:lnSpc>
            </a:pPr>
            <a:r>
              <a:rPr lang="en-US" sz="800" noProof="1">
                <a:solidFill>
                  <a:schemeClr val="tx2"/>
                </a:solidFill>
              </a:rPr>
              <a:t>L&amp;D Coach &amp; Designer Soft Skills Trainer</a:t>
            </a:r>
          </a:p>
        </p:txBody>
      </p:sp>
      <p:sp>
        <p:nvSpPr>
          <p:cNvPr id="9" name="Rectangle 8"/>
          <p:cNvSpPr/>
          <p:nvPr/>
        </p:nvSpPr>
        <p:spPr>
          <a:xfrm>
            <a:off x="3817865" y="2328855"/>
            <a:ext cx="1085609" cy="657563"/>
          </a:xfrm>
          <a:prstGeom prst="rect">
            <a:avLst/>
          </a:prstGeom>
          <a:solidFill>
            <a:schemeClr val="bg1">
              <a:alpha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0000"/>
              </a:lnSpc>
            </a:pPr>
            <a:r>
              <a:rPr lang="en-US" sz="800" b="1" noProof="1">
                <a:solidFill>
                  <a:srgbClr val="000000"/>
                </a:solidFill>
              </a:rPr>
              <a:t>Anna Tishchenko,</a:t>
            </a:r>
            <a:r>
              <a:rPr lang="en-US" dirty="0"/>
              <a:t> </a:t>
            </a:r>
            <a:br>
              <a:rPr dirty="0"/>
            </a:br>
            <a:r>
              <a:rPr lang="en-US" sz="800" noProof="1">
                <a:solidFill>
                  <a:schemeClr val="tx2"/>
                </a:solidFill>
              </a:rPr>
              <a:t>Marketing &amp; communications</a:t>
            </a:r>
          </a:p>
        </p:txBody>
      </p:sp>
      <p:sp>
        <p:nvSpPr>
          <p:cNvPr id="11" name="Rectangle 10"/>
          <p:cNvSpPr/>
          <p:nvPr/>
        </p:nvSpPr>
        <p:spPr>
          <a:xfrm>
            <a:off x="6082505" y="2472997"/>
            <a:ext cx="1014074" cy="376912"/>
          </a:xfrm>
          <a:prstGeom prst="rect">
            <a:avLst/>
          </a:prstGeom>
          <a:solidFill>
            <a:schemeClr val="bg1">
              <a:alpha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0000"/>
              </a:lnSpc>
            </a:pPr>
            <a:r>
              <a:rPr lang="en-US" sz="800" b="1" noProof="1">
                <a:solidFill>
                  <a:srgbClr val="000000"/>
                </a:solidFill>
              </a:rPr>
              <a:t>Elena Suvertok,</a:t>
            </a:r>
          </a:p>
          <a:p>
            <a:pPr algn="ctr">
              <a:lnSpc>
                <a:spcPct val="90000"/>
              </a:lnSpc>
            </a:pPr>
            <a:r>
              <a:rPr lang="en-US" sz="800" noProof="1">
                <a:solidFill>
                  <a:schemeClr val="tx2"/>
                </a:solidFill>
              </a:rPr>
              <a:t>Volunteer Projects Leader</a:t>
            </a:r>
          </a:p>
        </p:txBody>
      </p:sp>
      <p:sp>
        <p:nvSpPr>
          <p:cNvPr id="19" name="Oval 62"/>
          <p:cNvSpPr/>
          <p:nvPr/>
        </p:nvSpPr>
        <p:spPr>
          <a:xfrm>
            <a:off x="5640722" y="4632052"/>
            <a:ext cx="264181" cy="264181"/>
          </a:xfrm>
          <a:prstGeom prst="ellipse">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grpSp>
        <p:nvGrpSpPr>
          <p:cNvPr id="20" name="Group 224"/>
          <p:cNvGrpSpPr/>
          <p:nvPr/>
        </p:nvGrpSpPr>
        <p:grpSpPr>
          <a:xfrm>
            <a:off x="5685414" y="4687858"/>
            <a:ext cx="176019" cy="177344"/>
            <a:chOff x="2360712" y="4103494"/>
            <a:chExt cx="633413" cy="638181"/>
          </a:xfrm>
        </p:grpSpPr>
        <p:sp>
          <p:nvSpPr>
            <p:cNvPr id="21" name="Freeform 99"/>
            <p:cNvSpPr>
              <a:spLocks noEditPoints="1"/>
            </p:cNvSpPr>
            <p:nvPr/>
          </p:nvSpPr>
          <p:spPr bwMode="auto">
            <a:xfrm>
              <a:off x="2360712" y="4103494"/>
              <a:ext cx="633413" cy="638181"/>
            </a:xfrm>
            <a:custGeom>
              <a:avLst/>
              <a:gdLst>
                <a:gd name="T0" fmla="*/ 286 w 478"/>
                <a:gd name="T1" fmla="*/ 0 h 482"/>
                <a:gd name="T2" fmla="*/ 94 w 478"/>
                <a:gd name="T3" fmla="*/ 192 h 482"/>
                <a:gd name="T4" fmla="*/ 120 w 478"/>
                <a:gd name="T5" fmla="*/ 288 h 482"/>
                <a:gd name="T6" fmla="*/ 13 w 478"/>
                <a:gd name="T7" fmla="*/ 407 h 482"/>
                <a:gd name="T8" fmla="*/ 28 w 478"/>
                <a:gd name="T9" fmla="*/ 456 h 482"/>
                <a:gd name="T10" fmla="*/ 81 w 478"/>
                <a:gd name="T11" fmla="*/ 468 h 482"/>
                <a:gd name="T12" fmla="*/ 183 w 478"/>
                <a:gd name="T13" fmla="*/ 355 h 482"/>
                <a:gd name="T14" fmla="*/ 286 w 478"/>
                <a:gd name="T15" fmla="*/ 384 h 482"/>
                <a:gd name="T16" fmla="*/ 478 w 478"/>
                <a:gd name="T17" fmla="*/ 192 h 482"/>
                <a:gd name="T18" fmla="*/ 286 w 478"/>
                <a:gd name="T19" fmla="*/ 0 h 482"/>
                <a:gd name="T20" fmla="*/ 286 w 478"/>
                <a:gd name="T21" fmla="*/ 339 h 482"/>
                <a:gd name="T22" fmla="*/ 140 w 478"/>
                <a:gd name="T23" fmla="*/ 192 h 482"/>
                <a:gd name="T24" fmla="*/ 286 w 478"/>
                <a:gd name="T25" fmla="*/ 46 h 482"/>
                <a:gd name="T26" fmla="*/ 432 w 478"/>
                <a:gd name="T27" fmla="*/ 192 h 482"/>
                <a:gd name="T28" fmla="*/ 286 w 478"/>
                <a:gd name="T29" fmla="*/ 33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8" h="482">
                  <a:moveTo>
                    <a:pt x="286" y="0"/>
                  </a:moveTo>
                  <a:cubicBezTo>
                    <a:pt x="180" y="0"/>
                    <a:pt x="94" y="86"/>
                    <a:pt x="94" y="192"/>
                  </a:cubicBezTo>
                  <a:cubicBezTo>
                    <a:pt x="94" y="227"/>
                    <a:pt x="103" y="260"/>
                    <a:pt x="120" y="288"/>
                  </a:cubicBezTo>
                  <a:cubicBezTo>
                    <a:pt x="13" y="407"/>
                    <a:pt x="13" y="407"/>
                    <a:pt x="13" y="407"/>
                  </a:cubicBezTo>
                  <a:cubicBezTo>
                    <a:pt x="13" y="407"/>
                    <a:pt x="0" y="429"/>
                    <a:pt x="28" y="456"/>
                  </a:cubicBezTo>
                  <a:cubicBezTo>
                    <a:pt x="56" y="482"/>
                    <a:pt x="81" y="468"/>
                    <a:pt x="81" y="468"/>
                  </a:cubicBezTo>
                  <a:cubicBezTo>
                    <a:pt x="183" y="355"/>
                    <a:pt x="183" y="355"/>
                    <a:pt x="183" y="355"/>
                  </a:cubicBezTo>
                  <a:cubicBezTo>
                    <a:pt x="213" y="374"/>
                    <a:pt x="248" y="384"/>
                    <a:pt x="286" y="384"/>
                  </a:cubicBezTo>
                  <a:cubicBezTo>
                    <a:pt x="392" y="384"/>
                    <a:pt x="478" y="298"/>
                    <a:pt x="478" y="192"/>
                  </a:cubicBezTo>
                  <a:cubicBezTo>
                    <a:pt x="478" y="86"/>
                    <a:pt x="392" y="0"/>
                    <a:pt x="286" y="0"/>
                  </a:cubicBezTo>
                  <a:close/>
                  <a:moveTo>
                    <a:pt x="286" y="339"/>
                  </a:moveTo>
                  <a:cubicBezTo>
                    <a:pt x="205" y="339"/>
                    <a:pt x="140" y="273"/>
                    <a:pt x="140" y="192"/>
                  </a:cubicBezTo>
                  <a:cubicBezTo>
                    <a:pt x="140" y="111"/>
                    <a:pt x="205" y="46"/>
                    <a:pt x="286" y="46"/>
                  </a:cubicBezTo>
                  <a:cubicBezTo>
                    <a:pt x="367" y="46"/>
                    <a:pt x="432" y="111"/>
                    <a:pt x="432" y="192"/>
                  </a:cubicBezTo>
                  <a:cubicBezTo>
                    <a:pt x="432" y="273"/>
                    <a:pt x="367" y="339"/>
                    <a:pt x="286" y="33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151" noProof="1"/>
            </a:p>
          </p:txBody>
        </p:sp>
        <p:sp>
          <p:nvSpPr>
            <p:cNvPr id="22" name="Freeform 104"/>
            <p:cNvSpPr>
              <a:spLocks/>
            </p:cNvSpPr>
            <p:nvPr/>
          </p:nvSpPr>
          <p:spPr bwMode="auto">
            <a:xfrm>
              <a:off x="2635350" y="4251133"/>
              <a:ext cx="206375" cy="209552"/>
            </a:xfrm>
            <a:custGeom>
              <a:avLst/>
              <a:gdLst>
                <a:gd name="T0" fmla="*/ 85 w 130"/>
                <a:gd name="T1" fmla="*/ 47 h 132"/>
                <a:gd name="T2" fmla="*/ 85 w 130"/>
                <a:gd name="T3" fmla="*/ 0 h 132"/>
                <a:gd name="T4" fmla="*/ 47 w 130"/>
                <a:gd name="T5" fmla="*/ 0 h 132"/>
                <a:gd name="T6" fmla="*/ 47 w 130"/>
                <a:gd name="T7" fmla="*/ 47 h 132"/>
                <a:gd name="T8" fmla="*/ 0 w 130"/>
                <a:gd name="T9" fmla="*/ 47 h 132"/>
                <a:gd name="T10" fmla="*/ 0 w 130"/>
                <a:gd name="T11" fmla="*/ 48 h 132"/>
                <a:gd name="T12" fmla="*/ 0 w 130"/>
                <a:gd name="T13" fmla="*/ 85 h 132"/>
                <a:gd name="T14" fmla="*/ 0 w 130"/>
                <a:gd name="T15" fmla="*/ 85 h 132"/>
                <a:gd name="T16" fmla="*/ 47 w 130"/>
                <a:gd name="T17" fmla="*/ 85 h 132"/>
                <a:gd name="T18" fmla="*/ 47 w 130"/>
                <a:gd name="T19" fmla="*/ 132 h 132"/>
                <a:gd name="T20" fmla="*/ 85 w 130"/>
                <a:gd name="T21" fmla="*/ 132 h 132"/>
                <a:gd name="T22" fmla="*/ 85 w 130"/>
                <a:gd name="T23" fmla="*/ 85 h 132"/>
                <a:gd name="T24" fmla="*/ 130 w 130"/>
                <a:gd name="T25" fmla="*/ 85 h 132"/>
                <a:gd name="T26" fmla="*/ 130 w 130"/>
                <a:gd name="T27" fmla="*/ 85 h 132"/>
                <a:gd name="T28" fmla="*/ 130 w 130"/>
                <a:gd name="T29" fmla="*/ 48 h 132"/>
                <a:gd name="T30" fmla="*/ 130 w 130"/>
                <a:gd name="T31" fmla="*/ 47 h 132"/>
                <a:gd name="T32" fmla="*/ 85 w 130"/>
                <a:gd name="T33"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2">
                  <a:moveTo>
                    <a:pt x="85" y="47"/>
                  </a:moveTo>
                  <a:lnTo>
                    <a:pt x="85" y="0"/>
                  </a:lnTo>
                  <a:lnTo>
                    <a:pt x="47" y="0"/>
                  </a:lnTo>
                  <a:lnTo>
                    <a:pt x="47" y="47"/>
                  </a:lnTo>
                  <a:lnTo>
                    <a:pt x="0" y="47"/>
                  </a:lnTo>
                  <a:lnTo>
                    <a:pt x="0" y="48"/>
                  </a:lnTo>
                  <a:lnTo>
                    <a:pt x="0" y="85"/>
                  </a:lnTo>
                  <a:lnTo>
                    <a:pt x="0" y="85"/>
                  </a:lnTo>
                  <a:lnTo>
                    <a:pt x="47" y="85"/>
                  </a:lnTo>
                  <a:lnTo>
                    <a:pt x="47" y="132"/>
                  </a:lnTo>
                  <a:lnTo>
                    <a:pt x="85" y="132"/>
                  </a:lnTo>
                  <a:lnTo>
                    <a:pt x="85" y="85"/>
                  </a:lnTo>
                  <a:lnTo>
                    <a:pt x="130" y="85"/>
                  </a:lnTo>
                  <a:lnTo>
                    <a:pt x="130" y="85"/>
                  </a:lnTo>
                  <a:lnTo>
                    <a:pt x="130" y="48"/>
                  </a:lnTo>
                  <a:lnTo>
                    <a:pt x="130" y="47"/>
                  </a:lnTo>
                  <a:lnTo>
                    <a:pt x="85" y="4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151" noProof="1"/>
            </a:p>
          </p:txBody>
        </p:sp>
      </p:grpSp>
      <p:sp>
        <p:nvSpPr>
          <p:cNvPr id="23" name="Rectangle 66"/>
          <p:cNvSpPr/>
          <p:nvPr/>
        </p:nvSpPr>
        <p:spPr>
          <a:xfrm>
            <a:off x="3648767" y="3314435"/>
            <a:ext cx="106995" cy="1464983"/>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29" name="Rectangle 71"/>
          <p:cNvSpPr/>
          <p:nvPr/>
        </p:nvSpPr>
        <p:spPr>
          <a:xfrm>
            <a:off x="4807398" y="3335071"/>
            <a:ext cx="106995" cy="1464983"/>
          </a:xfrm>
          <a:prstGeom prst="rect">
            <a:avLst/>
          </a:prstGeom>
          <a:solidFill>
            <a:srgbClr val="E7F0F9"/>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30" name="Rectangle 73"/>
          <p:cNvSpPr/>
          <p:nvPr/>
        </p:nvSpPr>
        <p:spPr>
          <a:xfrm>
            <a:off x="5943387" y="3335071"/>
            <a:ext cx="106995" cy="1464983"/>
          </a:xfrm>
          <a:prstGeom prst="rect">
            <a:avLst/>
          </a:prstGeom>
          <a:solidFill>
            <a:srgbClr val="E8EAE2"/>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31" name="Rectangle 75"/>
          <p:cNvSpPr/>
          <p:nvPr/>
        </p:nvSpPr>
        <p:spPr>
          <a:xfrm>
            <a:off x="7079376" y="3335071"/>
            <a:ext cx="106995" cy="1464983"/>
          </a:xfrm>
          <a:prstGeom prst="rect">
            <a:avLst/>
          </a:prstGeom>
          <a:solidFill>
            <a:srgbClr val="BCC1AB"/>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33" name="Oval 78"/>
          <p:cNvSpPr/>
          <p:nvPr/>
        </p:nvSpPr>
        <p:spPr>
          <a:xfrm>
            <a:off x="6310101" y="2877889"/>
            <a:ext cx="264181" cy="264181"/>
          </a:xfrm>
          <a:prstGeom prst="ellipse">
            <a:avLst/>
          </a:prstGeom>
          <a:solidFill>
            <a:srgbClr val="E7F0F9"/>
          </a:solid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34" name="Freeform 22"/>
          <p:cNvSpPr>
            <a:spLocks noEditPoints="1"/>
          </p:cNvSpPr>
          <p:nvPr/>
        </p:nvSpPr>
        <p:spPr bwMode="auto">
          <a:xfrm>
            <a:off x="6361247" y="2932865"/>
            <a:ext cx="161579" cy="158601"/>
          </a:xfrm>
          <a:custGeom>
            <a:avLst/>
            <a:gdLst/>
            <a:ahLst/>
            <a:cxnLst>
              <a:cxn ang="0">
                <a:pos x="310" y="578"/>
              </a:cxn>
              <a:cxn ang="0">
                <a:pos x="218" y="634"/>
              </a:cxn>
              <a:cxn ang="0">
                <a:pos x="12" y="606"/>
              </a:cxn>
              <a:cxn ang="0">
                <a:pos x="40" y="550"/>
              </a:cxn>
              <a:cxn ang="0">
                <a:pos x="48" y="568"/>
              </a:cxn>
              <a:cxn ang="0">
                <a:pos x="156" y="598"/>
              </a:cxn>
              <a:cxn ang="0">
                <a:pos x="264" y="572"/>
              </a:cxn>
              <a:cxn ang="0">
                <a:pos x="138" y="202"/>
              </a:cxn>
              <a:cxn ang="0">
                <a:pos x="122" y="146"/>
              </a:cxn>
              <a:cxn ang="0">
                <a:pos x="168" y="116"/>
              </a:cxn>
              <a:cxn ang="0">
                <a:pos x="192" y="158"/>
              </a:cxn>
              <a:cxn ang="0">
                <a:pos x="178" y="206"/>
              </a:cxn>
              <a:cxn ang="0">
                <a:pos x="232" y="238"/>
              </a:cxn>
              <a:cxn ang="0">
                <a:pos x="232" y="400"/>
              </a:cxn>
              <a:cxn ang="0">
                <a:pos x="182" y="578"/>
              </a:cxn>
              <a:cxn ang="0">
                <a:pos x="116" y="576"/>
              </a:cxn>
              <a:cxn ang="0">
                <a:pos x="76" y="396"/>
              </a:cxn>
              <a:cxn ang="0">
                <a:pos x="80" y="238"/>
              </a:cxn>
              <a:cxn ang="0">
                <a:pos x="138" y="202"/>
              </a:cxn>
              <a:cxn ang="0">
                <a:pos x="860" y="570"/>
              </a:cxn>
              <a:cxn ang="0">
                <a:pos x="798" y="628"/>
              </a:cxn>
              <a:cxn ang="0">
                <a:pos x="582" y="614"/>
              </a:cxn>
              <a:cxn ang="0">
                <a:pos x="582" y="556"/>
              </a:cxn>
              <a:cxn ang="0">
                <a:pos x="606" y="564"/>
              </a:cxn>
              <a:cxn ang="0">
                <a:pos x="670" y="596"/>
              </a:cxn>
              <a:cxn ang="0">
                <a:pos x="820" y="572"/>
              </a:cxn>
              <a:cxn ang="0">
                <a:pos x="692" y="202"/>
              </a:cxn>
              <a:cxn ang="0">
                <a:pos x="676" y="156"/>
              </a:cxn>
              <a:cxn ang="0">
                <a:pos x="712" y="114"/>
              </a:cxn>
              <a:cxn ang="0">
                <a:pos x="746" y="156"/>
              </a:cxn>
              <a:cxn ang="0">
                <a:pos x="730" y="202"/>
              </a:cxn>
              <a:cxn ang="0">
                <a:pos x="788" y="238"/>
              </a:cxn>
              <a:cxn ang="0">
                <a:pos x="790" y="396"/>
              </a:cxn>
              <a:cxn ang="0">
                <a:pos x="750" y="576"/>
              </a:cxn>
              <a:cxn ang="0">
                <a:pos x="686" y="578"/>
              </a:cxn>
              <a:cxn ang="0">
                <a:pos x="636" y="400"/>
              </a:cxn>
              <a:cxn ang="0">
                <a:pos x="636" y="238"/>
              </a:cxn>
              <a:cxn ang="0">
                <a:pos x="690" y="206"/>
              </a:cxn>
              <a:cxn ang="0">
                <a:pos x="664" y="730"/>
              </a:cxn>
              <a:cxn ang="0">
                <a:pos x="678" y="792"/>
              </a:cxn>
              <a:cxn ang="0">
                <a:pos x="434" y="852"/>
              </a:cxn>
              <a:cxn ang="0">
                <a:pos x="184" y="784"/>
              </a:cxn>
              <a:cxn ang="0">
                <a:pos x="224" y="720"/>
              </a:cxn>
              <a:cxn ang="0">
                <a:pos x="270" y="728"/>
              </a:cxn>
              <a:cxn ang="0">
                <a:pos x="310" y="776"/>
              </a:cxn>
              <a:cxn ang="0">
                <a:pos x="558" y="776"/>
              </a:cxn>
              <a:cxn ang="0">
                <a:pos x="598" y="728"/>
              </a:cxn>
              <a:cxn ang="0">
                <a:pos x="392" y="130"/>
              </a:cxn>
              <a:cxn ang="0">
                <a:pos x="378" y="52"/>
              </a:cxn>
              <a:cxn ang="0">
                <a:pos x="406" y="6"/>
              </a:cxn>
              <a:cxn ang="0">
                <a:pos x="480" y="20"/>
              </a:cxn>
              <a:cxn ang="0">
                <a:pos x="494" y="70"/>
              </a:cxn>
              <a:cxn ang="0">
                <a:pos x="464" y="144"/>
              </a:cxn>
              <a:cxn ang="0">
                <a:pos x="558" y="202"/>
              </a:cxn>
              <a:cxn ang="0">
                <a:pos x="566" y="448"/>
              </a:cxn>
              <a:cxn ang="0">
                <a:pos x="514" y="742"/>
              </a:cxn>
              <a:cxn ang="0">
                <a:pos x="454" y="752"/>
              </a:cxn>
              <a:cxn ang="0">
                <a:pos x="392" y="756"/>
              </a:cxn>
              <a:cxn ang="0">
                <a:pos x="330" y="474"/>
              </a:cxn>
              <a:cxn ang="0">
                <a:pos x="296" y="320"/>
              </a:cxn>
              <a:cxn ang="0">
                <a:pos x="322" y="190"/>
              </a:cxn>
            </a:cxnLst>
            <a:rect l="0" t="0" r="r" b="b"/>
            <a:pathLst>
              <a:path w="868" h="852">
                <a:moveTo>
                  <a:pt x="216" y="538"/>
                </a:moveTo>
                <a:lnTo>
                  <a:pt x="216" y="538"/>
                </a:lnTo>
                <a:lnTo>
                  <a:pt x="236" y="540"/>
                </a:lnTo>
                <a:lnTo>
                  <a:pt x="256" y="546"/>
                </a:lnTo>
                <a:lnTo>
                  <a:pt x="272" y="550"/>
                </a:lnTo>
                <a:lnTo>
                  <a:pt x="286" y="556"/>
                </a:lnTo>
                <a:lnTo>
                  <a:pt x="298" y="562"/>
                </a:lnTo>
                <a:lnTo>
                  <a:pt x="306" y="570"/>
                </a:lnTo>
                <a:lnTo>
                  <a:pt x="310" y="578"/>
                </a:lnTo>
                <a:lnTo>
                  <a:pt x="312" y="586"/>
                </a:lnTo>
                <a:lnTo>
                  <a:pt x="312" y="586"/>
                </a:lnTo>
                <a:lnTo>
                  <a:pt x="312" y="590"/>
                </a:lnTo>
                <a:lnTo>
                  <a:pt x="310" y="596"/>
                </a:lnTo>
                <a:lnTo>
                  <a:pt x="300" y="606"/>
                </a:lnTo>
                <a:lnTo>
                  <a:pt x="286" y="614"/>
                </a:lnTo>
                <a:lnTo>
                  <a:pt x="266" y="622"/>
                </a:lnTo>
                <a:lnTo>
                  <a:pt x="244" y="628"/>
                </a:lnTo>
                <a:lnTo>
                  <a:pt x="218" y="634"/>
                </a:lnTo>
                <a:lnTo>
                  <a:pt x="188" y="636"/>
                </a:lnTo>
                <a:lnTo>
                  <a:pt x="156" y="638"/>
                </a:lnTo>
                <a:lnTo>
                  <a:pt x="156" y="638"/>
                </a:lnTo>
                <a:lnTo>
                  <a:pt x="124" y="636"/>
                </a:lnTo>
                <a:lnTo>
                  <a:pt x="96" y="634"/>
                </a:lnTo>
                <a:lnTo>
                  <a:pt x="68" y="628"/>
                </a:lnTo>
                <a:lnTo>
                  <a:pt x="46" y="622"/>
                </a:lnTo>
                <a:lnTo>
                  <a:pt x="26" y="614"/>
                </a:lnTo>
                <a:lnTo>
                  <a:pt x="12" y="606"/>
                </a:lnTo>
                <a:lnTo>
                  <a:pt x="2" y="596"/>
                </a:lnTo>
                <a:lnTo>
                  <a:pt x="0" y="590"/>
                </a:lnTo>
                <a:lnTo>
                  <a:pt x="0" y="586"/>
                </a:lnTo>
                <a:lnTo>
                  <a:pt x="0" y="586"/>
                </a:lnTo>
                <a:lnTo>
                  <a:pt x="2" y="578"/>
                </a:lnTo>
                <a:lnTo>
                  <a:pt x="6" y="570"/>
                </a:lnTo>
                <a:lnTo>
                  <a:pt x="16" y="562"/>
                </a:lnTo>
                <a:lnTo>
                  <a:pt x="26" y="556"/>
                </a:lnTo>
                <a:lnTo>
                  <a:pt x="40" y="550"/>
                </a:lnTo>
                <a:lnTo>
                  <a:pt x="58" y="546"/>
                </a:lnTo>
                <a:lnTo>
                  <a:pt x="76" y="540"/>
                </a:lnTo>
                <a:lnTo>
                  <a:pt x="96" y="538"/>
                </a:lnTo>
                <a:lnTo>
                  <a:pt x="96" y="550"/>
                </a:lnTo>
                <a:lnTo>
                  <a:pt x="96" y="550"/>
                </a:lnTo>
                <a:lnTo>
                  <a:pt x="76" y="554"/>
                </a:lnTo>
                <a:lnTo>
                  <a:pt x="62" y="558"/>
                </a:lnTo>
                <a:lnTo>
                  <a:pt x="52" y="564"/>
                </a:lnTo>
                <a:lnTo>
                  <a:pt x="48" y="568"/>
                </a:lnTo>
                <a:lnTo>
                  <a:pt x="48" y="572"/>
                </a:lnTo>
                <a:lnTo>
                  <a:pt x="48" y="572"/>
                </a:lnTo>
                <a:lnTo>
                  <a:pt x="50" y="578"/>
                </a:lnTo>
                <a:lnTo>
                  <a:pt x="56" y="582"/>
                </a:lnTo>
                <a:lnTo>
                  <a:pt x="66" y="586"/>
                </a:lnTo>
                <a:lnTo>
                  <a:pt x="80" y="590"/>
                </a:lnTo>
                <a:lnTo>
                  <a:pt x="96" y="594"/>
                </a:lnTo>
                <a:lnTo>
                  <a:pt x="114" y="596"/>
                </a:lnTo>
                <a:lnTo>
                  <a:pt x="156" y="598"/>
                </a:lnTo>
                <a:lnTo>
                  <a:pt x="156" y="598"/>
                </a:lnTo>
                <a:lnTo>
                  <a:pt x="198" y="596"/>
                </a:lnTo>
                <a:lnTo>
                  <a:pt x="216" y="594"/>
                </a:lnTo>
                <a:lnTo>
                  <a:pt x="232" y="590"/>
                </a:lnTo>
                <a:lnTo>
                  <a:pt x="246" y="586"/>
                </a:lnTo>
                <a:lnTo>
                  <a:pt x="256" y="582"/>
                </a:lnTo>
                <a:lnTo>
                  <a:pt x="262" y="578"/>
                </a:lnTo>
                <a:lnTo>
                  <a:pt x="264" y="572"/>
                </a:lnTo>
                <a:lnTo>
                  <a:pt x="264" y="572"/>
                </a:lnTo>
                <a:lnTo>
                  <a:pt x="264" y="568"/>
                </a:lnTo>
                <a:lnTo>
                  <a:pt x="262" y="564"/>
                </a:lnTo>
                <a:lnTo>
                  <a:pt x="252" y="558"/>
                </a:lnTo>
                <a:lnTo>
                  <a:pt x="236" y="554"/>
                </a:lnTo>
                <a:lnTo>
                  <a:pt x="216" y="550"/>
                </a:lnTo>
                <a:lnTo>
                  <a:pt x="216" y="538"/>
                </a:lnTo>
                <a:lnTo>
                  <a:pt x="216" y="538"/>
                </a:lnTo>
                <a:close/>
                <a:moveTo>
                  <a:pt x="138" y="202"/>
                </a:moveTo>
                <a:lnTo>
                  <a:pt x="138" y="202"/>
                </a:lnTo>
                <a:lnTo>
                  <a:pt x="130" y="194"/>
                </a:lnTo>
                <a:lnTo>
                  <a:pt x="126" y="184"/>
                </a:lnTo>
                <a:lnTo>
                  <a:pt x="124" y="182"/>
                </a:lnTo>
                <a:lnTo>
                  <a:pt x="124" y="182"/>
                </a:lnTo>
                <a:lnTo>
                  <a:pt x="120" y="170"/>
                </a:lnTo>
                <a:lnTo>
                  <a:pt x="120" y="158"/>
                </a:lnTo>
                <a:lnTo>
                  <a:pt x="122" y="156"/>
                </a:lnTo>
                <a:lnTo>
                  <a:pt x="122" y="156"/>
                </a:lnTo>
                <a:lnTo>
                  <a:pt x="122" y="146"/>
                </a:lnTo>
                <a:lnTo>
                  <a:pt x="122" y="146"/>
                </a:lnTo>
                <a:lnTo>
                  <a:pt x="124" y="134"/>
                </a:lnTo>
                <a:lnTo>
                  <a:pt x="124" y="134"/>
                </a:lnTo>
                <a:lnTo>
                  <a:pt x="128" y="128"/>
                </a:lnTo>
                <a:lnTo>
                  <a:pt x="134" y="122"/>
                </a:lnTo>
                <a:lnTo>
                  <a:pt x="134" y="122"/>
                </a:lnTo>
                <a:lnTo>
                  <a:pt x="144" y="116"/>
                </a:lnTo>
                <a:lnTo>
                  <a:pt x="156" y="114"/>
                </a:lnTo>
                <a:lnTo>
                  <a:pt x="168" y="116"/>
                </a:lnTo>
                <a:lnTo>
                  <a:pt x="178" y="122"/>
                </a:lnTo>
                <a:lnTo>
                  <a:pt x="178" y="122"/>
                </a:lnTo>
                <a:lnTo>
                  <a:pt x="184" y="128"/>
                </a:lnTo>
                <a:lnTo>
                  <a:pt x="190" y="134"/>
                </a:lnTo>
                <a:lnTo>
                  <a:pt x="190" y="134"/>
                </a:lnTo>
                <a:lnTo>
                  <a:pt x="190" y="146"/>
                </a:lnTo>
                <a:lnTo>
                  <a:pt x="190" y="146"/>
                </a:lnTo>
                <a:lnTo>
                  <a:pt x="190" y="156"/>
                </a:lnTo>
                <a:lnTo>
                  <a:pt x="192" y="158"/>
                </a:lnTo>
                <a:lnTo>
                  <a:pt x="192" y="158"/>
                </a:lnTo>
                <a:lnTo>
                  <a:pt x="192" y="170"/>
                </a:lnTo>
                <a:lnTo>
                  <a:pt x="188" y="182"/>
                </a:lnTo>
                <a:lnTo>
                  <a:pt x="186" y="184"/>
                </a:lnTo>
                <a:lnTo>
                  <a:pt x="186" y="184"/>
                </a:lnTo>
                <a:lnTo>
                  <a:pt x="182" y="194"/>
                </a:lnTo>
                <a:lnTo>
                  <a:pt x="176" y="202"/>
                </a:lnTo>
                <a:lnTo>
                  <a:pt x="176" y="202"/>
                </a:lnTo>
                <a:lnTo>
                  <a:pt x="178" y="206"/>
                </a:lnTo>
                <a:lnTo>
                  <a:pt x="180" y="210"/>
                </a:lnTo>
                <a:lnTo>
                  <a:pt x="188" y="214"/>
                </a:lnTo>
                <a:lnTo>
                  <a:pt x="188" y="214"/>
                </a:lnTo>
                <a:lnTo>
                  <a:pt x="208" y="222"/>
                </a:lnTo>
                <a:lnTo>
                  <a:pt x="226" y="230"/>
                </a:lnTo>
                <a:lnTo>
                  <a:pt x="226" y="230"/>
                </a:lnTo>
                <a:lnTo>
                  <a:pt x="230" y="234"/>
                </a:lnTo>
                <a:lnTo>
                  <a:pt x="232" y="238"/>
                </a:lnTo>
                <a:lnTo>
                  <a:pt x="232" y="238"/>
                </a:lnTo>
                <a:lnTo>
                  <a:pt x="236" y="250"/>
                </a:lnTo>
                <a:lnTo>
                  <a:pt x="240" y="268"/>
                </a:lnTo>
                <a:lnTo>
                  <a:pt x="240" y="288"/>
                </a:lnTo>
                <a:lnTo>
                  <a:pt x="240" y="312"/>
                </a:lnTo>
                <a:lnTo>
                  <a:pt x="240" y="356"/>
                </a:lnTo>
                <a:lnTo>
                  <a:pt x="238" y="390"/>
                </a:lnTo>
                <a:lnTo>
                  <a:pt x="238" y="390"/>
                </a:lnTo>
                <a:lnTo>
                  <a:pt x="236" y="396"/>
                </a:lnTo>
                <a:lnTo>
                  <a:pt x="232" y="400"/>
                </a:lnTo>
                <a:lnTo>
                  <a:pt x="232" y="400"/>
                </a:lnTo>
                <a:lnTo>
                  <a:pt x="220" y="406"/>
                </a:lnTo>
                <a:lnTo>
                  <a:pt x="210" y="408"/>
                </a:lnTo>
                <a:lnTo>
                  <a:pt x="206" y="570"/>
                </a:lnTo>
                <a:lnTo>
                  <a:pt x="206" y="570"/>
                </a:lnTo>
                <a:lnTo>
                  <a:pt x="204" y="572"/>
                </a:lnTo>
                <a:lnTo>
                  <a:pt x="202" y="574"/>
                </a:lnTo>
                <a:lnTo>
                  <a:pt x="196" y="576"/>
                </a:lnTo>
                <a:lnTo>
                  <a:pt x="182" y="578"/>
                </a:lnTo>
                <a:lnTo>
                  <a:pt x="182" y="578"/>
                </a:lnTo>
                <a:lnTo>
                  <a:pt x="168" y="576"/>
                </a:lnTo>
                <a:lnTo>
                  <a:pt x="156" y="572"/>
                </a:lnTo>
                <a:lnTo>
                  <a:pt x="156" y="572"/>
                </a:lnTo>
                <a:lnTo>
                  <a:pt x="156" y="572"/>
                </a:lnTo>
                <a:lnTo>
                  <a:pt x="144" y="576"/>
                </a:lnTo>
                <a:lnTo>
                  <a:pt x="130" y="578"/>
                </a:lnTo>
                <a:lnTo>
                  <a:pt x="130" y="578"/>
                </a:lnTo>
                <a:lnTo>
                  <a:pt x="116" y="576"/>
                </a:lnTo>
                <a:lnTo>
                  <a:pt x="110" y="574"/>
                </a:lnTo>
                <a:lnTo>
                  <a:pt x="108" y="572"/>
                </a:lnTo>
                <a:lnTo>
                  <a:pt x="106" y="570"/>
                </a:lnTo>
                <a:lnTo>
                  <a:pt x="102" y="408"/>
                </a:lnTo>
                <a:lnTo>
                  <a:pt x="102" y="408"/>
                </a:lnTo>
                <a:lnTo>
                  <a:pt x="92" y="406"/>
                </a:lnTo>
                <a:lnTo>
                  <a:pt x="82" y="400"/>
                </a:lnTo>
                <a:lnTo>
                  <a:pt x="82" y="400"/>
                </a:lnTo>
                <a:lnTo>
                  <a:pt x="76" y="396"/>
                </a:lnTo>
                <a:lnTo>
                  <a:pt x="74" y="390"/>
                </a:lnTo>
                <a:lnTo>
                  <a:pt x="74" y="390"/>
                </a:lnTo>
                <a:lnTo>
                  <a:pt x="74" y="356"/>
                </a:lnTo>
                <a:lnTo>
                  <a:pt x="72" y="312"/>
                </a:lnTo>
                <a:lnTo>
                  <a:pt x="72" y="288"/>
                </a:lnTo>
                <a:lnTo>
                  <a:pt x="72" y="268"/>
                </a:lnTo>
                <a:lnTo>
                  <a:pt x="76" y="250"/>
                </a:lnTo>
                <a:lnTo>
                  <a:pt x="80" y="238"/>
                </a:lnTo>
                <a:lnTo>
                  <a:pt x="80" y="238"/>
                </a:lnTo>
                <a:lnTo>
                  <a:pt x="84" y="234"/>
                </a:lnTo>
                <a:lnTo>
                  <a:pt x="88" y="230"/>
                </a:lnTo>
                <a:lnTo>
                  <a:pt x="88" y="230"/>
                </a:lnTo>
                <a:lnTo>
                  <a:pt x="106" y="222"/>
                </a:lnTo>
                <a:lnTo>
                  <a:pt x="124" y="214"/>
                </a:lnTo>
                <a:lnTo>
                  <a:pt x="124" y="214"/>
                </a:lnTo>
                <a:lnTo>
                  <a:pt x="132" y="210"/>
                </a:lnTo>
                <a:lnTo>
                  <a:pt x="136" y="206"/>
                </a:lnTo>
                <a:lnTo>
                  <a:pt x="138" y="202"/>
                </a:lnTo>
                <a:lnTo>
                  <a:pt x="138" y="202"/>
                </a:lnTo>
                <a:close/>
                <a:moveTo>
                  <a:pt x="772" y="538"/>
                </a:moveTo>
                <a:lnTo>
                  <a:pt x="772" y="538"/>
                </a:lnTo>
                <a:lnTo>
                  <a:pt x="792" y="540"/>
                </a:lnTo>
                <a:lnTo>
                  <a:pt x="810" y="546"/>
                </a:lnTo>
                <a:lnTo>
                  <a:pt x="826" y="550"/>
                </a:lnTo>
                <a:lnTo>
                  <a:pt x="840" y="556"/>
                </a:lnTo>
                <a:lnTo>
                  <a:pt x="852" y="562"/>
                </a:lnTo>
                <a:lnTo>
                  <a:pt x="860" y="570"/>
                </a:lnTo>
                <a:lnTo>
                  <a:pt x="866" y="578"/>
                </a:lnTo>
                <a:lnTo>
                  <a:pt x="868" y="586"/>
                </a:lnTo>
                <a:lnTo>
                  <a:pt x="868" y="586"/>
                </a:lnTo>
                <a:lnTo>
                  <a:pt x="868" y="590"/>
                </a:lnTo>
                <a:lnTo>
                  <a:pt x="864" y="596"/>
                </a:lnTo>
                <a:lnTo>
                  <a:pt x="856" y="606"/>
                </a:lnTo>
                <a:lnTo>
                  <a:pt x="842" y="614"/>
                </a:lnTo>
                <a:lnTo>
                  <a:pt x="822" y="622"/>
                </a:lnTo>
                <a:lnTo>
                  <a:pt x="798" y="628"/>
                </a:lnTo>
                <a:lnTo>
                  <a:pt x="772" y="634"/>
                </a:lnTo>
                <a:lnTo>
                  <a:pt x="742" y="636"/>
                </a:lnTo>
                <a:lnTo>
                  <a:pt x="712" y="638"/>
                </a:lnTo>
                <a:lnTo>
                  <a:pt x="712" y="638"/>
                </a:lnTo>
                <a:lnTo>
                  <a:pt x="680" y="636"/>
                </a:lnTo>
                <a:lnTo>
                  <a:pt x="650" y="634"/>
                </a:lnTo>
                <a:lnTo>
                  <a:pt x="624" y="628"/>
                </a:lnTo>
                <a:lnTo>
                  <a:pt x="600" y="622"/>
                </a:lnTo>
                <a:lnTo>
                  <a:pt x="582" y="614"/>
                </a:lnTo>
                <a:lnTo>
                  <a:pt x="568" y="606"/>
                </a:lnTo>
                <a:lnTo>
                  <a:pt x="558" y="596"/>
                </a:lnTo>
                <a:lnTo>
                  <a:pt x="556" y="590"/>
                </a:lnTo>
                <a:lnTo>
                  <a:pt x="554" y="586"/>
                </a:lnTo>
                <a:lnTo>
                  <a:pt x="554" y="586"/>
                </a:lnTo>
                <a:lnTo>
                  <a:pt x="556" y="578"/>
                </a:lnTo>
                <a:lnTo>
                  <a:pt x="562" y="570"/>
                </a:lnTo>
                <a:lnTo>
                  <a:pt x="570" y="562"/>
                </a:lnTo>
                <a:lnTo>
                  <a:pt x="582" y="556"/>
                </a:lnTo>
                <a:lnTo>
                  <a:pt x="596" y="550"/>
                </a:lnTo>
                <a:lnTo>
                  <a:pt x="612" y="546"/>
                </a:lnTo>
                <a:lnTo>
                  <a:pt x="632" y="540"/>
                </a:lnTo>
                <a:lnTo>
                  <a:pt x="652" y="538"/>
                </a:lnTo>
                <a:lnTo>
                  <a:pt x="652" y="550"/>
                </a:lnTo>
                <a:lnTo>
                  <a:pt x="652" y="550"/>
                </a:lnTo>
                <a:lnTo>
                  <a:pt x="632" y="554"/>
                </a:lnTo>
                <a:lnTo>
                  <a:pt x="616" y="558"/>
                </a:lnTo>
                <a:lnTo>
                  <a:pt x="606" y="564"/>
                </a:lnTo>
                <a:lnTo>
                  <a:pt x="604" y="568"/>
                </a:lnTo>
                <a:lnTo>
                  <a:pt x="604" y="572"/>
                </a:lnTo>
                <a:lnTo>
                  <a:pt x="604" y="572"/>
                </a:lnTo>
                <a:lnTo>
                  <a:pt x="606" y="578"/>
                </a:lnTo>
                <a:lnTo>
                  <a:pt x="612" y="582"/>
                </a:lnTo>
                <a:lnTo>
                  <a:pt x="622" y="586"/>
                </a:lnTo>
                <a:lnTo>
                  <a:pt x="634" y="590"/>
                </a:lnTo>
                <a:lnTo>
                  <a:pt x="650" y="594"/>
                </a:lnTo>
                <a:lnTo>
                  <a:pt x="670" y="596"/>
                </a:lnTo>
                <a:lnTo>
                  <a:pt x="712" y="598"/>
                </a:lnTo>
                <a:lnTo>
                  <a:pt x="712" y="598"/>
                </a:lnTo>
                <a:lnTo>
                  <a:pt x="754" y="596"/>
                </a:lnTo>
                <a:lnTo>
                  <a:pt x="772" y="594"/>
                </a:lnTo>
                <a:lnTo>
                  <a:pt x="788" y="590"/>
                </a:lnTo>
                <a:lnTo>
                  <a:pt x="802" y="586"/>
                </a:lnTo>
                <a:lnTo>
                  <a:pt x="812" y="582"/>
                </a:lnTo>
                <a:lnTo>
                  <a:pt x="818" y="578"/>
                </a:lnTo>
                <a:lnTo>
                  <a:pt x="820" y="572"/>
                </a:lnTo>
                <a:lnTo>
                  <a:pt x="820" y="572"/>
                </a:lnTo>
                <a:lnTo>
                  <a:pt x="818" y="568"/>
                </a:lnTo>
                <a:lnTo>
                  <a:pt x="816" y="564"/>
                </a:lnTo>
                <a:lnTo>
                  <a:pt x="806" y="558"/>
                </a:lnTo>
                <a:lnTo>
                  <a:pt x="790" y="554"/>
                </a:lnTo>
                <a:lnTo>
                  <a:pt x="770" y="550"/>
                </a:lnTo>
                <a:lnTo>
                  <a:pt x="772" y="538"/>
                </a:lnTo>
                <a:lnTo>
                  <a:pt x="772" y="538"/>
                </a:lnTo>
                <a:close/>
                <a:moveTo>
                  <a:pt x="692" y="202"/>
                </a:moveTo>
                <a:lnTo>
                  <a:pt x="692" y="202"/>
                </a:lnTo>
                <a:lnTo>
                  <a:pt x="686" y="194"/>
                </a:lnTo>
                <a:lnTo>
                  <a:pt x="682" y="184"/>
                </a:lnTo>
                <a:lnTo>
                  <a:pt x="678" y="182"/>
                </a:lnTo>
                <a:lnTo>
                  <a:pt x="678" y="182"/>
                </a:lnTo>
                <a:lnTo>
                  <a:pt x="676" y="170"/>
                </a:lnTo>
                <a:lnTo>
                  <a:pt x="674" y="158"/>
                </a:lnTo>
                <a:lnTo>
                  <a:pt x="676" y="156"/>
                </a:lnTo>
                <a:lnTo>
                  <a:pt x="676" y="156"/>
                </a:lnTo>
                <a:lnTo>
                  <a:pt x="676" y="146"/>
                </a:lnTo>
                <a:lnTo>
                  <a:pt x="676" y="146"/>
                </a:lnTo>
                <a:lnTo>
                  <a:pt x="678" y="134"/>
                </a:lnTo>
                <a:lnTo>
                  <a:pt x="678" y="134"/>
                </a:lnTo>
                <a:lnTo>
                  <a:pt x="682" y="128"/>
                </a:lnTo>
                <a:lnTo>
                  <a:pt x="690" y="122"/>
                </a:lnTo>
                <a:lnTo>
                  <a:pt x="690" y="122"/>
                </a:lnTo>
                <a:lnTo>
                  <a:pt x="700" y="116"/>
                </a:lnTo>
                <a:lnTo>
                  <a:pt x="712" y="114"/>
                </a:lnTo>
                <a:lnTo>
                  <a:pt x="722" y="116"/>
                </a:lnTo>
                <a:lnTo>
                  <a:pt x="734" y="122"/>
                </a:lnTo>
                <a:lnTo>
                  <a:pt x="734" y="122"/>
                </a:lnTo>
                <a:lnTo>
                  <a:pt x="740" y="128"/>
                </a:lnTo>
                <a:lnTo>
                  <a:pt x="744" y="134"/>
                </a:lnTo>
                <a:lnTo>
                  <a:pt x="744" y="134"/>
                </a:lnTo>
                <a:lnTo>
                  <a:pt x="746" y="146"/>
                </a:lnTo>
                <a:lnTo>
                  <a:pt x="746" y="146"/>
                </a:lnTo>
                <a:lnTo>
                  <a:pt x="746" y="156"/>
                </a:lnTo>
                <a:lnTo>
                  <a:pt x="748" y="158"/>
                </a:lnTo>
                <a:lnTo>
                  <a:pt x="748" y="158"/>
                </a:lnTo>
                <a:lnTo>
                  <a:pt x="748" y="170"/>
                </a:lnTo>
                <a:lnTo>
                  <a:pt x="744" y="182"/>
                </a:lnTo>
                <a:lnTo>
                  <a:pt x="742" y="184"/>
                </a:lnTo>
                <a:lnTo>
                  <a:pt x="742" y="184"/>
                </a:lnTo>
                <a:lnTo>
                  <a:pt x="738" y="194"/>
                </a:lnTo>
                <a:lnTo>
                  <a:pt x="730" y="202"/>
                </a:lnTo>
                <a:lnTo>
                  <a:pt x="730" y="202"/>
                </a:lnTo>
                <a:lnTo>
                  <a:pt x="732" y="206"/>
                </a:lnTo>
                <a:lnTo>
                  <a:pt x="736" y="210"/>
                </a:lnTo>
                <a:lnTo>
                  <a:pt x="744" y="214"/>
                </a:lnTo>
                <a:lnTo>
                  <a:pt x="744" y="214"/>
                </a:lnTo>
                <a:lnTo>
                  <a:pt x="762" y="222"/>
                </a:lnTo>
                <a:lnTo>
                  <a:pt x="780" y="230"/>
                </a:lnTo>
                <a:lnTo>
                  <a:pt x="780" y="230"/>
                </a:lnTo>
                <a:lnTo>
                  <a:pt x="784" y="234"/>
                </a:lnTo>
                <a:lnTo>
                  <a:pt x="788" y="238"/>
                </a:lnTo>
                <a:lnTo>
                  <a:pt x="788" y="238"/>
                </a:lnTo>
                <a:lnTo>
                  <a:pt x="792" y="250"/>
                </a:lnTo>
                <a:lnTo>
                  <a:pt x="794" y="268"/>
                </a:lnTo>
                <a:lnTo>
                  <a:pt x="796" y="288"/>
                </a:lnTo>
                <a:lnTo>
                  <a:pt x="796" y="312"/>
                </a:lnTo>
                <a:lnTo>
                  <a:pt x="794" y="356"/>
                </a:lnTo>
                <a:lnTo>
                  <a:pt x="792" y="390"/>
                </a:lnTo>
                <a:lnTo>
                  <a:pt x="792" y="390"/>
                </a:lnTo>
                <a:lnTo>
                  <a:pt x="790" y="396"/>
                </a:lnTo>
                <a:lnTo>
                  <a:pt x="786" y="400"/>
                </a:lnTo>
                <a:lnTo>
                  <a:pt x="786" y="400"/>
                </a:lnTo>
                <a:lnTo>
                  <a:pt x="776" y="406"/>
                </a:lnTo>
                <a:lnTo>
                  <a:pt x="764" y="408"/>
                </a:lnTo>
                <a:lnTo>
                  <a:pt x="760" y="570"/>
                </a:lnTo>
                <a:lnTo>
                  <a:pt x="760" y="570"/>
                </a:lnTo>
                <a:lnTo>
                  <a:pt x="760" y="572"/>
                </a:lnTo>
                <a:lnTo>
                  <a:pt x="758" y="574"/>
                </a:lnTo>
                <a:lnTo>
                  <a:pt x="750" y="576"/>
                </a:lnTo>
                <a:lnTo>
                  <a:pt x="736" y="578"/>
                </a:lnTo>
                <a:lnTo>
                  <a:pt x="736" y="578"/>
                </a:lnTo>
                <a:lnTo>
                  <a:pt x="724" y="576"/>
                </a:lnTo>
                <a:lnTo>
                  <a:pt x="712" y="572"/>
                </a:lnTo>
                <a:lnTo>
                  <a:pt x="712" y="572"/>
                </a:lnTo>
                <a:lnTo>
                  <a:pt x="712" y="572"/>
                </a:lnTo>
                <a:lnTo>
                  <a:pt x="700" y="576"/>
                </a:lnTo>
                <a:lnTo>
                  <a:pt x="686" y="578"/>
                </a:lnTo>
                <a:lnTo>
                  <a:pt x="686" y="578"/>
                </a:lnTo>
                <a:lnTo>
                  <a:pt x="672" y="576"/>
                </a:lnTo>
                <a:lnTo>
                  <a:pt x="666" y="574"/>
                </a:lnTo>
                <a:lnTo>
                  <a:pt x="662" y="572"/>
                </a:lnTo>
                <a:lnTo>
                  <a:pt x="662" y="570"/>
                </a:lnTo>
                <a:lnTo>
                  <a:pt x="658" y="408"/>
                </a:lnTo>
                <a:lnTo>
                  <a:pt x="658" y="408"/>
                </a:lnTo>
                <a:lnTo>
                  <a:pt x="648" y="406"/>
                </a:lnTo>
                <a:lnTo>
                  <a:pt x="636" y="400"/>
                </a:lnTo>
                <a:lnTo>
                  <a:pt x="636" y="400"/>
                </a:lnTo>
                <a:lnTo>
                  <a:pt x="632" y="396"/>
                </a:lnTo>
                <a:lnTo>
                  <a:pt x="630" y="390"/>
                </a:lnTo>
                <a:lnTo>
                  <a:pt x="630" y="390"/>
                </a:lnTo>
                <a:lnTo>
                  <a:pt x="628" y="356"/>
                </a:lnTo>
                <a:lnTo>
                  <a:pt x="626" y="312"/>
                </a:lnTo>
                <a:lnTo>
                  <a:pt x="626" y="288"/>
                </a:lnTo>
                <a:lnTo>
                  <a:pt x="628" y="268"/>
                </a:lnTo>
                <a:lnTo>
                  <a:pt x="630" y="250"/>
                </a:lnTo>
                <a:lnTo>
                  <a:pt x="636" y="238"/>
                </a:lnTo>
                <a:lnTo>
                  <a:pt x="636" y="238"/>
                </a:lnTo>
                <a:lnTo>
                  <a:pt x="638" y="234"/>
                </a:lnTo>
                <a:lnTo>
                  <a:pt x="642" y="230"/>
                </a:lnTo>
                <a:lnTo>
                  <a:pt x="642" y="230"/>
                </a:lnTo>
                <a:lnTo>
                  <a:pt x="660" y="222"/>
                </a:lnTo>
                <a:lnTo>
                  <a:pt x="678" y="214"/>
                </a:lnTo>
                <a:lnTo>
                  <a:pt x="678" y="214"/>
                </a:lnTo>
                <a:lnTo>
                  <a:pt x="686" y="210"/>
                </a:lnTo>
                <a:lnTo>
                  <a:pt x="690" y="206"/>
                </a:lnTo>
                <a:lnTo>
                  <a:pt x="692" y="202"/>
                </a:lnTo>
                <a:lnTo>
                  <a:pt x="692" y="202"/>
                </a:lnTo>
                <a:close/>
                <a:moveTo>
                  <a:pt x="532" y="688"/>
                </a:moveTo>
                <a:lnTo>
                  <a:pt x="532" y="688"/>
                </a:lnTo>
                <a:lnTo>
                  <a:pt x="564" y="694"/>
                </a:lnTo>
                <a:lnTo>
                  <a:pt x="594" y="702"/>
                </a:lnTo>
                <a:lnTo>
                  <a:pt x="622" y="710"/>
                </a:lnTo>
                <a:lnTo>
                  <a:pt x="644" y="720"/>
                </a:lnTo>
                <a:lnTo>
                  <a:pt x="664" y="730"/>
                </a:lnTo>
                <a:lnTo>
                  <a:pt x="676" y="742"/>
                </a:lnTo>
                <a:lnTo>
                  <a:pt x="682" y="748"/>
                </a:lnTo>
                <a:lnTo>
                  <a:pt x="686" y="754"/>
                </a:lnTo>
                <a:lnTo>
                  <a:pt x="688" y="760"/>
                </a:lnTo>
                <a:lnTo>
                  <a:pt x="688" y="768"/>
                </a:lnTo>
                <a:lnTo>
                  <a:pt x="688" y="768"/>
                </a:lnTo>
                <a:lnTo>
                  <a:pt x="688" y="776"/>
                </a:lnTo>
                <a:lnTo>
                  <a:pt x="684" y="784"/>
                </a:lnTo>
                <a:lnTo>
                  <a:pt x="678" y="792"/>
                </a:lnTo>
                <a:lnTo>
                  <a:pt x="668" y="800"/>
                </a:lnTo>
                <a:lnTo>
                  <a:pt x="658" y="808"/>
                </a:lnTo>
                <a:lnTo>
                  <a:pt x="646" y="816"/>
                </a:lnTo>
                <a:lnTo>
                  <a:pt x="614" y="828"/>
                </a:lnTo>
                <a:lnTo>
                  <a:pt x="576" y="838"/>
                </a:lnTo>
                <a:lnTo>
                  <a:pt x="532" y="846"/>
                </a:lnTo>
                <a:lnTo>
                  <a:pt x="486" y="850"/>
                </a:lnTo>
                <a:lnTo>
                  <a:pt x="434" y="852"/>
                </a:lnTo>
                <a:lnTo>
                  <a:pt x="434" y="852"/>
                </a:lnTo>
                <a:lnTo>
                  <a:pt x="382" y="850"/>
                </a:lnTo>
                <a:lnTo>
                  <a:pt x="334" y="846"/>
                </a:lnTo>
                <a:lnTo>
                  <a:pt x="292" y="838"/>
                </a:lnTo>
                <a:lnTo>
                  <a:pt x="254" y="828"/>
                </a:lnTo>
                <a:lnTo>
                  <a:pt x="222" y="816"/>
                </a:lnTo>
                <a:lnTo>
                  <a:pt x="210" y="808"/>
                </a:lnTo>
                <a:lnTo>
                  <a:pt x="200" y="800"/>
                </a:lnTo>
                <a:lnTo>
                  <a:pt x="190" y="792"/>
                </a:lnTo>
                <a:lnTo>
                  <a:pt x="184" y="784"/>
                </a:lnTo>
                <a:lnTo>
                  <a:pt x="180" y="776"/>
                </a:lnTo>
                <a:lnTo>
                  <a:pt x="180" y="768"/>
                </a:lnTo>
                <a:lnTo>
                  <a:pt x="180" y="768"/>
                </a:lnTo>
                <a:lnTo>
                  <a:pt x="180" y="760"/>
                </a:lnTo>
                <a:lnTo>
                  <a:pt x="182" y="754"/>
                </a:lnTo>
                <a:lnTo>
                  <a:pt x="186" y="748"/>
                </a:lnTo>
                <a:lnTo>
                  <a:pt x="190" y="742"/>
                </a:lnTo>
                <a:lnTo>
                  <a:pt x="204" y="730"/>
                </a:lnTo>
                <a:lnTo>
                  <a:pt x="224" y="720"/>
                </a:lnTo>
                <a:lnTo>
                  <a:pt x="246" y="710"/>
                </a:lnTo>
                <a:lnTo>
                  <a:pt x="272" y="702"/>
                </a:lnTo>
                <a:lnTo>
                  <a:pt x="304" y="694"/>
                </a:lnTo>
                <a:lnTo>
                  <a:pt x="336" y="688"/>
                </a:lnTo>
                <a:lnTo>
                  <a:pt x="336" y="708"/>
                </a:lnTo>
                <a:lnTo>
                  <a:pt x="336" y="708"/>
                </a:lnTo>
                <a:lnTo>
                  <a:pt x="304" y="714"/>
                </a:lnTo>
                <a:lnTo>
                  <a:pt x="280" y="724"/>
                </a:lnTo>
                <a:lnTo>
                  <a:pt x="270" y="728"/>
                </a:lnTo>
                <a:lnTo>
                  <a:pt x="264" y="734"/>
                </a:lnTo>
                <a:lnTo>
                  <a:pt x="258" y="740"/>
                </a:lnTo>
                <a:lnTo>
                  <a:pt x="258" y="744"/>
                </a:lnTo>
                <a:lnTo>
                  <a:pt x="258" y="744"/>
                </a:lnTo>
                <a:lnTo>
                  <a:pt x="258" y="750"/>
                </a:lnTo>
                <a:lnTo>
                  <a:pt x="260" y="754"/>
                </a:lnTo>
                <a:lnTo>
                  <a:pt x="272" y="762"/>
                </a:lnTo>
                <a:lnTo>
                  <a:pt x="288" y="770"/>
                </a:lnTo>
                <a:lnTo>
                  <a:pt x="310" y="776"/>
                </a:lnTo>
                <a:lnTo>
                  <a:pt x="336" y="782"/>
                </a:lnTo>
                <a:lnTo>
                  <a:pt x="366" y="786"/>
                </a:lnTo>
                <a:lnTo>
                  <a:pt x="398" y="788"/>
                </a:lnTo>
                <a:lnTo>
                  <a:pt x="434" y="788"/>
                </a:lnTo>
                <a:lnTo>
                  <a:pt x="434" y="788"/>
                </a:lnTo>
                <a:lnTo>
                  <a:pt x="470" y="788"/>
                </a:lnTo>
                <a:lnTo>
                  <a:pt x="502" y="786"/>
                </a:lnTo>
                <a:lnTo>
                  <a:pt x="532" y="782"/>
                </a:lnTo>
                <a:lnTo>
                  <a:pt x="558" y="776"/>
                </a:lnTo>
                <a:lnTo>
                  <a:pt x="580" y="770"/>
                </a:lnTo>
                <a:lnTo>
                  <a:pt x="596" y="762"/>
                </a:lnTo>
                <a:lnTo>
                  <a:pt x="606" y="754"/>
                </a:lnTo>
                <a:lnTo>
                  <a:pt x="610" y="750"/>
                </a:lnTo>
                <a:lnTo>
                  <a:pt x="610" y="744"/>
                </a:lnTo>
                <a:lnTo>
                  <a:pt x="610" y="744"/>
                </a:lnTo>
                <a:lnTo>
                  <a:pt x="608" y="740"/>
                </a:lnTo>
                <a:lnTo>
                  <a:pt x="604" y="734"/>
                </a:lnTo>
                <a:lnTo>
                  <a:pt x="598" y="728"/>
                </a:lnTo>
                <a:lnTo>
                  <a:pt x="588" y="724"/>
                </a:lnTo>
                <a:lnTo>
                  <a:pt x="564" y="714"/>
                </a:lnTo>
                <a:lnTo>
                  <a:pt x="530" y="708"/>
                </a:lnTo>
                <a:lnTo>
                  <a:pt x="532" y="688"/>
                </a:lnTo>
                <a:lnTo>
                  <a:pt x="532" y="688"/>
                </a:lnTo>
                <a:close/>
                <a:moveTo>
                  <a:pt x="404" y="144"/>
                </a:moveTo>
                <a:lnTo>
                  <a:pt x="404" y="144"/>
                </a:lnTo>
                <a:lnTo>
                  <a:pt x="398" y="138"/>
                </a:lnTo>
                <a:lnTo>
                  <a:pt x="392" y="130"/>
                </a:lnTo>
                <a:lnTo>
                  <a:pt x="388" y="120"/>
                </a:lnTo>
                <a:lnTo>
                  <a:pt x="384" y="112"/>
                </a:lnTo>
                <a:lnTo>
                  <a:pt x="380" y="110"/>
                </a:lnTo>
                <a:lnTo>
                  <a:pt x="380" y="110"/>
                </a:lnTo>
                <a:lnTo>
                  <a:pt x="376" y="90"/>
                </a:lnTo>
                <a:lnTo>
                  <a:pt x="374" y="70"/>
                </a:lnTo>
                <a:lnTo>
                  <a:pt x="378" y="68"/>
                </a:lnTo>
                <a:lnTo>
                  <a:pt x="378" y="68"/>
                </a:lnTo>
                <a:lnTo>
                  <a:pt x="378" y="52"/>
                </a:lnTo>
                <a:lnTo>
                  <a:pt x="378" y="52"/>
                </a:lnTo>
                <a:lnTo>
                  <a:pt x="378" y="42"/>
                </a:lnTo>
                <a:lnTo>
                  <a:pt x="380" y="32"/>
                </a:lnTo>
                <a:lnTo>
                  <a:pt x="380" y="32"/>
                </a:lnTo>
                <a:lnTo>
                  <a:pt x="384" y="26"/>
                </a:lnTo>
                <a:lnTo>
                  <a:pt x="388" y="20"/>
                </a:lnTo>
                <a:lnTo>
                  <a:pt x="398" y="12"/>
                </a:lnTo>
                <a:lnTo>
                  <a:pt x="398" y="12"/>
                </a:lnTo>
                <a:lnTo>
                  <a:pt x="406" y="6"/>
                </a:lnTo>
                <a:lnTo>
                  <a:pt x="414" y="4"/>
                </a:lnTo>
                <a:lnTo>
                  <a:pt x="424" y="2"/>
                </a:lnTo>
                <a:lnTo>
                  <a:pt x="434" y="0"/>
                </a:lnTo>
                <a:lnTo>
                  <a:pt x="444" y="2"/>
                </a:lnTo>
                <a:lnTo>
                  <a:pt x="452" y="4"/>
                </a:lnTo>
                <a:lnTo>
                  <a:pt x="462" y="6"/>
                </a:lnTo>
                <a:lnTo>
                  <a:pt x="470" y="12"/>
                </a:lnTo>
                <a:lnTo>
                  <a:pt x="470" y="12"/>
                </a:lnTo>
                <a:lnTo>
                  <a:pt x="480" y="20"/>
                </a:lnTo>
                <a:lnTo>
                  <a:pt x="484" y="26"/>
                </a:lnTo>
                <a:lnTo>
                  <a:pt x="488" y="32"/>
                </a:lnTo>
                <a:lnTo>
                  <a:pt x="488" y="32"/>
                </a:lnTo>
                <a:lnTo>
                  <a:pt x="490" y="42"/>
                </a:lnTo>
                <a:lnTo>
                  <a:pt x="490" y="52"/>
                </a:lnTo>
                <a:lnTo>
                  <a:pt x="490" y="52"/>
                </a:lnTo>
                <a:lnTo>
                  <a:pt x="490" y="68"/>
                </a:lnTo>
                <a:lnTo>
                  <a:pt x="494" y="70"/>
                </a:lnTo>
                <a:lnTo>
                  <a:pt x="494" y="70"/>
                </a:lnTo>
                <a:lnTo>
                  <a:pt x="492" y="90"/>
                </a:lnTo>
                <a:lnTo>
                  <a:pt x="486" y="110"/>
                </a:lnTo>
                <a:lnTo>
                  <a:pt x="482" y="112"/>
                </a:lnTo>
                <a:lnTo>
                  <a:pt x="482" y="112"/>
                </a:lnTo>
                <a:lnTo>
                  <a:pt x="480" y="120"/>
                </a:lnTo>
                <a:lnTo>
                  <a:pt x="476" y="130"/>
                </a:lnTo>
                <a:lnTo>
                  <a:pt x="470" y="138"/>
                </a:lnTo>
                <a:lnTo>
                  <a:pt x="464" y="144"/>
                </a:lnTo>
                <a:lnTo>
                  <a:pt x="464" y="144"/>
                </a:lnTo>
                <a:lnTo>
                  <a:pt x="468" y="150"/>
                </a:lnTo>
                <a:lnTo>
                  <a:pt x="474" y="156"/>
                </a:lnTo>
                <a:lnTo>
                  <a:pt x="486" y="164"/>
                </a:lnTo>
                <a:lnTo>
                  <a:pt x="486" y="164"/>
                </a:lnTo>
                <a:lnTo>
                  <a:pt x="516" y="176"/>
                </a:lnTo>
                <a:lnTo>
                  <a:pt x="546" y="190"/>
                </a:lnTo>
                <a:lnTo>
                  <a:pt x="546" y="190"/>
                </a:lnTo>
                <a:lnTo>
                  <a:pt x="552" y="194"/>
                </a:lnTo>
                <a:lnTo>
                  <a:pt x="558" y="202"/>
                </a:lnTo>
                <a:lnTo>
                  <a:pt x="558" y="202"/>
                </a:lnTo>
                <a:lnTo>
                  <a:pt x="562" y="210"/>
                </a:lnTo>
                <a:lnTo>
                  <a:pt x="566" y="222"/>
                </a:lnTo>
                <a:lnTo>
                  <a:pt x="570" y="250"/>
                </a:lnTo>
                <a:lnTo>
                  <a:pt x="572" y="284"/>
                </a:lnTo>
                <a:lnTo>
                  <a:pt x="572" y="320"/>
                </a:lnTo>
                <a:lnTo>
                  <a:pt x="570" y="394"/>
                </a:lnTo>
                <a:lnTo>
                  <a:pt x="566" y="448"/>
                </a:lnTo>
                <a:lnTo>
                  <a:pt x="566" y="448"/>
                </a:lnTo>
                <a:lnTo>
                  <a:pt x="566" y="454"/>
                </a:lnTo>
                <a:lnTo>
                  <a:pt x="564" y="458"/>
                </a:lnTo>
                <a:lnTo>
                  <a:pt x="560" y="464"/>
                </a:lnTo>
                <a:lnTo>
                  <a:pt x="556" y="466"/>
                </a:lnTo>
                <a:lnTo>
                  <a:pt x="556" y="466"/>
                </a:lnTo>
                <a:lnTo>
                  <a:pt x="538" y="474"/>
                </a:lnTo>
                <a:lnTo>
                  <a:pt x="530" y="476"/>
                </a:lnTo>
                <a:lnTo>
                  <a:pt x="520" y="476"/>
                </a:lnTo>
                <a:lnTo>
                  <a:pt x="514" y="742"/>
                </a:lnTo>
                <a:lnTo>
                  <a:pt x="514" y="742"/>
                </a:lnTo>
                <a:lnTo>
                  <a:pt x="512" y="746"/>
                </a:lnTo>
                <a:lnTo>
                  <a:pt x="510" y="750"/>
                </a:lnTo>
                <a:lnTo>
                  <a:pt x="498" y="754"/>
                </a:lnTo>
                <a:lnTo>
                  <a:pt x="486" y="754"/>
                </a:lnTo>
                <a:lnTo>
                  <a:pt x="476" y="756"/>
                </a:lnTo>
                <a:lnTo>
                  <a:pt x="476" y="756"/>
                </a:lnTo>
                <a:lnTo>
                  <a:pt x="464" y="754"/>
                </a:lnTo>
                <a:lnTo>
                  <a:pt x="454" y="752"/>
                </a:lnTo>
                <a:lnTo>
                  <a:pt x="444" y="750"/>
                </a:lnTo>
                <a:lnTo>
                  <a:pt x="434" y="744"/>
                </a:lnTo>
                <a:lnTo>
                  <a:pt x="434" y="744"/>
                </a:lnTo>
                <a:lnTo>
                  <a:pt x="434" y="744"/>
                </a:lnTo>
                <a:lnTo>
                  <a:pt x="424" y="750"/>
                </a:lnTo>
                <a:lnTo>
                  <a:pt x="414" y="752"/>
                </a:lnTo>
                <a:lnTo>
                  <a:pt x="404" y="754"/>
                </a:lnTo>
                <a:lnTo>
                  <a:pt x="392" y="756"/>
                </a:lnTo>
                <a:lnTo>
                  <a:pt x="392" y="756"/>
                </a:lnTo>
                <a:lnTo>
                  <a:pt x="382" y="754"/>
                </a:lnTo>
                <a:lnTo>
                  <a:pt x="370" y="754"/>
                </a:lnTo>
                <a:lnTo>
                  <a:pt x="358" y="750"/>
                </a:lnTo>
                <a:lnTo>
                  <a:pt x="354" y="746"/>
                </a:lnTo>
                <a:lnTo>
                  <a:pt x="354" y="742"/>
                </a:lnTo>
                <a:lnTo>
                  <a:pt x="348" y="476"/>
                </a:lnTo>
                <a:lnTo>
                  <a:pt x="348" y="476"/>
                </a:lnTo>
                <a:lnTo>
                  <a:pt x="338" y="476"/>
                </a:lnTo>
                <a:lnTo>
                  <a:pt x="330" y="474"/>
                </a:lnTo>
                <a:lnTo>
                  <a:pt x="312" y="466"/>
                </a:lnTo>
                <a:lnTo>
                  <a:pt x="312" y="466"/>
                </a:lnTo>
                <a:lnTo>
                  <a:pt x="308" y="464"/>
                </a:lnTo>
                <a:lnTo>
                  <a:pt x="304" y="458"/>
                </a:lnTo>
                <a:lnTo>
                  <a:pt x="302" y="454"/>
                </a:lnTo>
                <a:lnTo>
                  <a:pt x="302" y="448"/>
                </a:lnTo>
                <a:lnTo>
                  <a:pt x="302" y="448"/>
                </a:lnTo>
                <a:lnTo>
                  <a:pt x="298" y="394"/>
                </a:lnTo>
                <a:lnTo>
                  <a:pt x="296" y="320"/>
                </a:lnTo>
                <a:lnTo>
                  <a:pt x="296" y="284"/>
                </a:lnTo>
                <a:lnTo>
                  <a:pt x="298" y="250"/>
                </a:lnTo>
                <a:lnTo>
                  <a:pt x="302" y="222"/>
                </a:lnTo>
                <a:lnTo>
                  <a:pt x="306" y="210"/>
                </a:lnTo>
                <a:lnTo>
                  <a:pt x="310" y="202"/>
                </a:lnTo>
                <a:lnTo>
                  <a:pt x="310" y="202"/>
                </a:lnTo>
                <a:lnTo>
                  <a:pt x="314" y="194"/>
                </a:lnTo>
                <a:lnTo>
                  <a:pt x="322" y="190"/>
                </a:lnTo>
                <a:lnTo>
                  <a:pt x="322" y="190"/>
                </a:lnTo>
                <a:lnTo>
                  <a:pt x="350" y="176"/>
                </a:lnTo>
                <a:lnTo>
                  <a:pt x="380" y="164"/>
                </a:lnTo>
                <a:lnTo>
                  <a:pt x="380" y="164"/>
                </a:lnTo>
                <a:lnTo>
                  <a:pt x="394" y="156"/>
                </a:lnTo>
                <a:lnTo>
                  <a:pt x="400" y="150"/>
                </a:lnTo>
                <a:lnTo>
                  <a:pt x="404" y="144"/>
                </a:lnTo>
                <a:lnTo>
                  <a:pt x="404" y="144"/>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151" noProof="1"/>
          </a:p>
        </p:txBody>
      </p:sp>
      <p:sp>
        <p:nvSpPr>
          <p:cNvPr id="36" name="Oval 79"/>
          <p:cNvSpPr/>
          <p:nvPr/>
        </p:nvSpPr>
        <p:spPr>
          <a:xfrm>
            <a:off x="5310800" y="4643403"/>
            <a:ext cx="264181" cy="264181"/>
          </a:xfrm>
          <a:prstGeom prst="ellipse">
            <a:avLst/>
          </a:prstGeom>
          <a:solidFill>
            <a:srgbClr val="E8EAE2"/>
          </a:solid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37" name="Freeform 16"/>
          <p:cNvSpPr>
            <a:spLocks noEditPoints="1"/>
          </p:cNvSpPr>
          <p:nvPr/>
        </p:nvSpPr>
        <p:spPr bwMode="auto">
          <a:xfrm>
            <a:off x="5337819" y="4668178"/>
            <a:ext cx="185912" cy="177344"/>
          </a:xfrm>
          <a:custGeom>
            <a:avLst/>
            <a:gdLst/>
            <a:ahLst/>
            <a:cxnLst>
              <a:cxn ang="0">
                <a:pos x="34" y="632"/>
              </a:cxn>
              <a:cxn ang="0">
                <a:pos x="216" y="564"/>
              </a:cxn>
              <a:cxn ang="0">
                <a:pos x="324" y="634"/>
              </a:cxn>
              <a:cxn ang="0">
                <a:pos x="232" y="646"/>
              </a:cxn>
              <a:cxn ang="0">
                <a:pos x="272" y="698"/>
              </a:cxn>
              <a:cxn ang="0">
                <a:pos x="364" y="732"/>
              </a:cxn>
              <a:cxn ang="0">
                <a:pos x="496" y="746"/>
              </a:cxn>
              <a:cxn ang="0">
                <a:pos x="640" y="728"/>
              </a:cxn>
              <a:cxn ang="0">
                <a:pos x="716" y="694"/>
              </a:cxn>
              <a:cxn ang="0">
                <a:pos x="738" y="644"/>
              </a:cxn>
              <a:cxn ang="0">
                <a:pos x="702" y="606"/>
              </a:cxn>
              <a:cxn ang="0">
                <a:pos x="602" y="570"/>
              </a:cxn>
              <a:cxn ang="0">
                <a:pos x="638" y="534"/>
              </a:cxn>
              <a:cxn ang="0">
                <a:pos x="780" y="580"/>
              </a:cxn>
              <a:cxn ang="0">
                <a:pos x="850" y="632"/>
              </a:cxn>
              <a:cxn ang="0">
                <a:pos x="866" y="694"/>
              </a:cxn>
              <a:cxn ang="0">
                <a:pos x="832" y="744"/>
              </a:cxn>
              <a:cxn ang="0">
                <a:pos x="752" y="788"/>
              </a:cxn>
              <a:cxn ang="0">
                <a:pos x="598" y="822"/>
              </a:cxn>
              <a:cxn ang="0">
                <a:pos x="422" y="824"/>
              </a:cxn>
              <a:cxn ang="0">
                <a:pos x="216" y="778"/>
              </a:cxn>
              <a:cxn ang="0">
                <a:pos x="136" y="728"/>
              </a:cxn>
              <a:cxn ang="0">
                <a:pos x="108" y="664"/>
              </a:cxn>
              <a:cxn ang="0">
                <a:pos x="394" y="564"/>
              </a:cxn>
              <a:cxn ang="0">
                <a:pos x="296" y="588"/>
              </a:cxn>
              <a:cxn ang="0">
                <a:pos x="234" y="554"/>
              </a:cxn>
              <a:cxn ang="0">
                <a:pos x="354" y="528"/>
              </a:cxn>
              <a:cxn ang="0">
                <a:pos x="460" y="132"/>
              </a:cxn>
              <a:cxn ang="0">
                <a:pos x="438" y="100"/>
              </a:cxn>
              <a:cxn ang="0">
                <a:pos x="436" y="46"/>
              </a:cxn>
              <a:cxn ang="0">
                <a:pos x="440" y="24"/>
              </a:cxn>
              <a:cxn ang="0">
                <a:pos x="470" y="2"/>
              </a:cxn>
              <a:cxn ang="0">
                <a:pos x="512" y="6"/>
              </a:cxn>
              <a:cxn ang="0">
                <a:pos x="536" y="30"/>
              </a:cxn>
              <a:cxn ang="0">
                <a:pos x="540" y="62"/>
              </a:cxn>
              <a:cxn ang="0">
                <a:pos x="532" y="102"/>
              </a:cxn>
              <a:cxn ang="0">
                <a:pos x="520" y="138"/>
              </a:cxn>
              <a:cxn ang="0">
                <a:pos x="590" y="174"/>
              </a:cxn>
              <a:cxn ang="0">
                <a:pos x="604" y="192"/>
              </a:cxn>
              <a:cxn ang="0">
                <a:pos x="612" y="360"/>
              </a:cxn>
              <a:cxn ang="0">
                <a:pos x="604" y="424"/>
              </a:cxn>
              <a:cxn ang="0">
                <a:pos x="566" y="436"/>
              </a:cxn>
              <a:cxn ang="0">
                <a:pos x="546" y="690"/>
              </a:cxn>
              <a:cxn ang="0">
                <a:pos x="506" y="690"/>
              </a:cxn>
              <a:cxn ang="0">
                <a:pos x="478" y="686"/>
              </a:cxn>
              <a:cxn ang="0">
                <a:pos x="440" y="692"/>
              </a:cxn>
              <a:cxn ang="0">
                <a:pos x="408" y="436"/>
              </a:cxn>
              <a:cxn ang="0">
                <a:pos x="376" y="428"/>
              </a:cxn>
              <a:cxn ang="0">
                <a:pos x="366" y="410"/>
              </a:cxn>
              <a:cxn ang="0">
                <a:pos x="368" y="204"/>
              </a:cxn>
              <a:cxn ang="0">
                <a:pos x="384" y="174"/>
              </a:cxn>
              <a:cxn ang="0">
                <a:pos x="450" y="142"/>
              </a:cxn>
            </a:cxnLst>
            <a:rect l="0" t="0" r="r" b="b"/>
            <a:pathLst>
              <a:path w="868" h="828">
                <a:moveTo>
                  <a:pt x="112" y="646"/>
                </a:moveTo>
                <a:lnTo>
                  <a:pt x="112" y="646"/>
                </a:lnTo>
                <a:lnTo>
                  <a:pt x="36" y="646"/>
                </a:lnTo>
                <a:lnTo>
                  <a:pt x="0" y="646"/>
                </a:lnTo>
                <a:lnTo>
                  <a:pt x="34" y="632"/>
                </a:lnTo>
                <a:lnTo>
                  <a:pt x="34" y="632"/>
                </a:lnTo>
                <a:lnTo>
                  <a:pt x="130" y="596"/>
                </a:lnTo>
                <a:lnTo>
                  <a:pt x="130" y="596"/>
                </a:lnTo>
                <a:lnTo>
                  <a:pt x="212" y="566"/>
                </a:lnTo>
                <a:lnTo>
                  <a:pt x="216" y="564"/>
                </a:lnTo>
                <a:lnTo>
                  <a:pt x="218" y="566"/>
                </a:lnTo>
                <a:lnTo>
                  <a:pt x="218" y="566"/>
                </a:lnTo>
                <a:lnTo>
                  <a:pt x="268" y="598"/>
                </a:lnTo>
                <a:lnTo>
                  <a:pt x="268" y="598"/>
                </a:lnTo>
                <a:lnTo>
                  <a:pt x="324" y="634"/>
                </a:lnTo>
                <a:lnTo>
                  <a:pt x="342" y="646"/>
                </a:lnTo>
                <a:lnTo>
                  <a:pt x="320" y="646"/>
                </a:lnTo>
                <a:lnTo>
                  <a:pt x="320" y="646"/>
                </a:lnTo>
                <a:lnTo>
                  <a:pt x="232" y="646"/>
                </a:lnTo>
                <a:lnTo>
                  <a:pt x="232" y="646"/>
                </a:lnTo>
                <a:lnTo>
                  <a:pt x="232" y="656"/>
                </a:lnTo>
                <a:lnTo>
                  <a:pt x="236" y="666"/>
                </a:lnTo>
                <a:lnTo>
                  <a:pt x="244" y="676"/>
                </a:lnTo>
                <a:lnTo>
                  <a:pt x="252" y="684"/>
                </a:lnTo>
                <a:lnTo>
                  <a:pt x="272" y="698"/>
                </a:lnTo>
                <a:lnTo>
                  <a:pt x="290" y="708"/>
                </a:lnTo>
                <a:lnTo>
                  <a:pt x="290" y="708"/>
                </a:lnTo>
                <a:lnTo>
                  <a:pt x="314" y="718"/>
                </a:lnTo>
                <a:lnTo>
                  <a:pt x="338" y="726"/>
                </a:lnTo>
                <a:lnTo>
                  <a:pt x="364" y="732"/>
                </a:lnTo>
                <a:lnTo>
                  <a:pt x="390" y="738"/>
                </a:lnTo>
                <a:lnTo>
                  <a:pt x="418" y="742"/>
                </a:lnTo>
                <a:lnTo>
                  <a:pt x="444" y="744"/>
                </a:lnTo>
                <a:lnTo>
                  <a:pt x="496" y="746"/>
                </a:lnTo>
                <a:lnTo>
                  <a:pt x="496" y="746"/>
                </a:lnTo>
                <a:lnTo>
                  <a:pt x="522" y="746"/>
                </a:lnTo>
                <a:lnTo>
                  <a:pt x="550" y="744"/>
                </a:lnTo>
                <a:lnTo>
                  <a:pt x="580" y="740"/>
                </a:lnTo>
                <a:lnTo>
                  <a:pt x="610" y="736"/>
                </a:lnTo>
                <a:lnTo>
                  <a:pt x="640" y="728"/>
                </a:lnTo>
                <a:lnTo>
                  <a:pt x="670" y="720"/>
                </a:lnTo>
                <a:lnTo>
                  <a:pt x="694" y="708"/>
                </a:lnTo>
                <a:lnTo>
                  <a:pt x="706" y="702"/>
                </a:lnTo>
                <a:lnTo>
                  <a:pt x="716" y="694"/>
                </a:lnTo>
                <a:lnTo>
                  <a:pt x="716" y="694"/>
                </a:lnTo>
                <a:lnTo>
                  <a:pt x="728" y="684"/>
                </a:lnTo>
                <a:lnTo>
                  <a:pt x="734" y="674"/>
                </a:lnTo>
                <a:lnTo>
                  <a:pt x="740" y="664"/>
                </a:lnTo>
                <a:lnTo>
                  <a:pt x="740" y="654"/>
                </a:lnTo>
                <a:lnTo>
                  <a:pt x="738" y="644"/>
                </a:lnTo>
                <a:lnTo>
                  <a:pt x="732" y="634"/>
                </a:lnTo>
                <a:lnTo>
                  <a:pt x="724" y="624"/>
                </a:lnTo>
                <a:lnTo>
                  <a:pt x="714" y="614"/>
                </a:lnTo>
                <a:lnTo>
                  <a:pt x="714" y="614"/>
                </a:lnTo>
                <a:lnTo>
                  <a:pt x="702" y="606"/>
                </a:lnTo>
                <a:lnTo>
                  <a:pt x="688" y="600"/>
                </a:lnTo>
                <a:lnTo>
                  <a:pt x="660" y="586"/>
                </a:lnTo>
                <a:lnTo>
                  <a:pt x="630" y="578"/>
                </a:lnTo>
                <a:lnTo>
                  <a:pt x="602" y="570"/>
                </a:lnTo>
                <a:lnTo>
                  <a:pt x="602" y="570"/>
                </a:lnTo>
                <a:lnTo>
                  <a:pt x="580" y="566"/>
                </a:lnTo>
                <a:lnTo>
                  <a:pt x="580" y="526"/>
                </a:lnTo>
                <a:lnTo>
                  <a:pt x="580" y="526"/>
                </a:lnTo>
                <a:lnTo>
                  <a:pt x="638" y="534"/>
                </a:lnTo>
                <a:lnTo>
                  <a:pt x="638" y="534"/>
                </a:lnTo>
                <a:lnTo>
                  <a:pt x="674" y="542"/>
                </a:lnTo>
                <a:lnTo>
                  <a:pt x="710" y="552"/>
                </a:lnTo>
                <a:lnTo>
                  <a:pt x="746" y="564"/>
                </a:lnTo>
                <a:lnTo>
                  <a:pt x="780" y="580"/>
                </a:lnTo>
                <a:lnTo>
                  <a:pt x="780" y="580"/>
                </a:lnTo>
                <a:lnTo>
                  <a:pt x="798" y="590"/>
                </a:lnTo>
                <a:lnTo>
                  <a:pt x="818" y="602"/>
                </a:lnTo>
                <a:lnTo>
                  <a:pt x="834" y="616"/>
                </a:lnTo>
                <a:lnTo>
                  <a:pt x="850" y="632"/>
                </a:lnTo>
                <a:lnTo>
                  <a:pt x="850" y="632"/>
                </a:lnTo>
                <a:lnTo>
                  <a:pt x="860" y="648"/>
                </a:lnTo>
                <a:lnTo>
                  <a:pt x="866" y="666"/>
                </a:lnTo>
                <a:lnTo>
                  <a:pt x="868" y="674"/>
                </a:lnTo>
                <a:lnTo>
                  <a:pt x="868" y="684"/>
                </a:lnTo>
                <a:lnTo>
                  <a:pt x="866" y="694"/>
                </a:lnTo>
                <a:lnTo>
                  <a:pt x="864" y="702"/>
                </a:lnTo>
                <a:lnTo>
                  <a:pt x="864" y="702"/>
                </a:lnTo>
                <a:lnTo>
                  <a:pt x="856" y="718"/>
                </a:lnTo>
                <a:lnTo>
                  <a:pt x="844" y="732"/>
                </a:lnTo>
                <a:lnTo>
                  <a:pt x="832" y="744"/>
                </a:lnTo>
                <a:lnTo>
                  <a:pt x="818" y="756"/>
                </a:lnTo>
                <a:lnTo>
                  <a:pt x="802" y="766"/>
                </a:lnTo>
                <a:lnTo>
                  <a:pt x="784" y="774"/>
                </a:lnTo>
                <a:lnTo>
                  <a:pt x="752" y="788"/>
                </a:lnTo>
                <a:lnTo>
                  <a:pt x="752" y="788"/>
                </a:lnTo>
                <a:lnTo>
                  <a:pt x="724" y="798"/>
                </a:lnTo>
                <a:lnTo>
                  <a:pt x="692" y="806"/>
                </a:lnTo>
                <a:lnTo>
                  <a:pt x="662" y="814"/>
                </a:lnTo>
                <a:lnTo>
                  <a:pt x="630" y="818"/>
                </a:lnTo>
                <a:lnTo>
                  <a:pt x="598" y="822"/>
                </a:lnTo>
                <a:lnTo>
                  <a:pt x="566" y="826"/>
                </a:lnTo>
                <a:lnTo>
                  <a:pt x="502" y="828"/>
                </a:lnTo>
                <a:lnTo>
                  <a:pt x="502" y="828"/>
                </a:lnTo>
                <a:lnTo>
                  <a:pt x="464" y="826"/>
                </a:lnTo>
                <a:lnTo>
                  <a:pt x="422" y="824"/>
                </a:lnTo>
                <a:lnTo>
                  <a:pt x="380" y="820"/>
                </a:lnTo>
                <a:lnTo>
                  <a:pt x="338" y="812"/>
                </a:lnTo>
                <a:lnTo>
                  <a:pt x="296" y="804"/>
                </a:lnTo>
                <a:lnTo>
                  <a:pt x="256" y="792"/>
                </a:lnTo>
                <a:lnTo>
                  <a:pt x="216" y="778"/>
                </a:lnTo>
                <a:lnTo>
                  <a:pt x="182" y="760"/>
                </a:lnTo>
                <a:lnTo>
                  <a:pt x="182" y="760"/>
                </a:lnTo>
                <a:lnTo>
                  <a:pt x="166" y="750"/>
                </a:lnTo>
                <a:lnTo>
                  <a:pt x="150" y="740"/>
                </a:lnTo>
                <a:lnTo>
                  <a:pt x="136" y="728"/>
                </a:lnTo>
                <a:lnTo>
                  <a:pt x="124" y="714"/>
                </a:lnTo>
                <a:lnTo>
                  <a:pt x="114" y="698"/>
                </a:lnTo>
                <a:lnTo>
                  <a:pt x="110" y="682"/>
                </a:lnTo>
                <a:lnTo>
                  <a:pt x="108" y="672"/>
                </a:lnTo>
                <a:lnTo>
                  <a:pt x="108" y="664"/>
                </a:lnTo>
                <a:lnTo>
                  <a:pt x="110" y="654"/>
                </a:lnTo>
                <a:lnTo>
                  <a:pt x="112" y="646"/>
                </a:lnTo>
                <a:lnTo>
                  <a:pt x="112" y="646"/>
                </a:lnTo>
                <a:close/>
                <a:moveTo>
                  <a:pt x="394" y="564"/>
                </a:moveTo>
                <a:lnTo>
                  <a:pt x="394" y="564"/>
                </a:lnTo>
                <a:lnTo>
                  <a:pt x="378" y="566"/>
                </a:lnTo>
                <a:lnTo>
                  <a:pt x="378" y="566"/>
                </a:lnTo>
                <a:lnTo>
                  <a:pt x="336" y="574"/>
                </a:lnTo>
                <a:lnTo>
                  <a:pt x="316" y="580"/>
                </a:lnTo>
                <a:lnTo>
                  <a:pt x="296" y="588"/>
                </a:lnTo>
                <a:lnTo>
                  <a:pt x="292" y="588"/>
                </a:lnTo>
                <a:lnTo>
                  <a:pt x="290" y="588"/>
                </a:lnTo>
                <a:lnTo>
                  <a:pt x="290" y="588"/>
                </a:lnTo>
                <a:lnTo>
                  <a:pt x="248" y="562"/>
                </a:lnTo>
                <a:lnTo>
                  <a:pt x="234" y="554"/>
                </a:lnTo>
                <a:lnTo>
                  <a:pt x="248" y="550"/>
                </a:lnTo>
                <a:lnTo>
                  <a:pt x="248" y="550"/>
                </a:lnTo>
                <a:lnTo>
                  <a:pt x="276" y="542"/>
                </a:lnTo>
                <a:lnTo>
                  <a:pt x="302" y="536"/>
                </a:lnTo>
                <a:lnTo>
                  <a:pt x="354" y="528"/>
                </a:lnTo>
                <a:lnTo>
                  <a:pt x="354" y="528"/>
                </a:lnTo>
                <a:lnTo>
                  <a:pt x="394" y="524"/>
                </a:lnTo>
                <a:lnTo>
                  <a:pt x="394" y="564"/>
                </a:lnTo>
                <a:lnTo>
                  <a:pt x="394" y="564"/>
                </a:lnTo>
                <a:close/>
                <a:moveTo>
                  <a:pt x="460" y="132"/>
                </a:moveTo>
                <a:lnTo>
                  <a:pt x="460" y="132"/>
                </a:lnTo>
                <a:lnTo>
                  <a:pt x="450" y="118"/>
                </a:lnTo>
                <a:lnTo>
                  <a:pt x="442" y="102"/>
                </a:lnTo>
                <a:lnTo>
                  <a:pt x="438" y="100"/>
                </a:lnTo>
                <a:lnTo>
                  <a:pt x="438" y="100"/>
                </a:lnTo>
                <a:lnTo>
                  <a:pt x="434" y="82"/>
                </a:lnTo>
                <a:lnTo>
                  <a:pt x="434" y="64"/>
                </a:lnTo>
                <a:lnTo>
                  <a:pt x="436" y="62"/>
                </a:lnTo>
                <a:lnTo>
                  <a:pt x="436" y="62"/>
                </a:lnTo>
                <a:lnTo>
                  <a:pt x="436" y="46"/>
                </a:lnTo>
                <a:lnTo>
                  <a:pt x="436" y="46"/>
                </a:lnTo>
                <a:lnTo>
                  <a:pt x="436" y="38"/>
                </a:lnTo>
                <a:lnTo>
                  <a:pt x="438" y="30"/>
                </a:lnTo>
                <a:lnTo>
                  <a:pt x="438" y="30"/>
                </a:lnTo>
                <a:lnTo>
                  <a:pt x="440" y="24"/>
                </a:lnTo>
                <a:lnTo>
                  <a:pt x="444" y="18"/>
                </a:lnTo>
                <a:lnTo>
                  <a:pt x="454" y="10"/>
                </a:lnTo>
                <a:lnTo>
                  <a:pt x="454" y="10"/>
                </a:lnTo>
                <a:lnTo>
                  <a:pt x="462" y="6"/>
                </a:lnTo>
                <a:lnTo>
                  <a:pt x="470" y="2"/>
                </a:lnTo>
                <a:lnTo>
                  <a:pt x="478" y="0"/>
                </a:lnTo>
                <a:lnTo>
                  <a:pt x="488" y="0"/>
                </a:lnTo>
                <a:lnTo>
                  <a:pt x="496" y="0"/>
                </a:lnTo>
                <a:lnTo>
                  <a:pt x="504" y="2"/>
                </a:lnTo>
                <a:lnTo>
                  <a:pt x="512" y="6"/>
                </a:lnTo>
                <a:lnTo>
                  <a:pt x="520" y="10"/>
                </a:lnTo>
                <a:lnTo>
                  <a:pt x="520" y="10"/>
                </a:lnTo>
                <a:lnTo>
                  <a:pt x="530" y="18"/>
                </a:lnTo>
                <a:lnTo>
                  <a:pt x="534" y="24"/>
                </a:lnTo>
                <a:lnTo>
                  <a:pt x="536" y="30"/>
                </a:lnTo>
                <a:lnTo>
                  <a:pt x="536" y="30"/>
                </a:lnTo>
                <a:lnTo>
                  <a:pt x="538" y="38"/>
                </a:lnTo>
                <a:lnTo>
                  <a:pt x="540" y="46"/>
                </a:lnTo>
                <a:lnTo>
                  <a:pt x="540" y="46"/>
                </a:lnTo>
                <a:lnTo>
                  <a:pt x="540" y="62"/>
                </a:lnTo>
                <a:lnTo>
                  <a:pt x="542" y="64"/>
                </a:lnTo>
                <a:lnTo>
                  <a:pt x="542" y="64"/>
                </a:lnTo>
                <a:lnTo>
                  <a:pt x="540" y="82"/>
                </a:lnTo>
                <a:lnTo>
                  <a:pt x="536" y="100"/>
                </a:lnTo>
                <a:lnTo>
                  <a:pt x="532" y="102"/>
                </a:lnTo>
                <a:lnTo>
                  <a:pt x="532" y="102"/>
                </a:lnTo>
                <a:lnTo>
                  <a:pt x="526" y="118"/>
                </a:lnTo>
                <a:lnTo>
                  <a:pt x="516" y="132"/>
                </a:lnTo>
                <a:lnTo>
                  <a:pt x="516" y="132"/>
                </a:lnTo>
                <a:lnTo>
                  <a:pt x="520" y="138"/>
                </a:lnTo>
                <a:lnTo>
                  <a:pt x="524" y="142"/>
                </a:lnTo>
                <a:lnTo>
                  <a:pt x="536" y="150"/>
                </a:lnTo>
                <a:lnTo>
                  <a:pt x="536" y="150"/>
                </a:lnTo>
                <a:lnTo>
                  <a:pt x="564" y="160"/>
                </a:lnTo>
                <a:lnTo>
                  <a:pt x="590" y="174"/>
                </a:lnTo>
                <a:lnTo>
                  <a:pt x="590" y="174"/>
                </a:lnTo>
                <a:lnTo>
                  <a:pt x="596" y="178"/>
                </a:lnTo>
                <a:lnTo>
                  <a:pt x="602" y="184"/>
                </a:lnTo>
                <a:lnTo>
                  <a:pt x="602" y="184"/>
                </a:lnTo>
                <a:lnTo>
                  <a:pt x="604" y="192"/>
                </a:lnTo>
                <a:lnTo>
                  <a:pt x="608" y="204"/>
                </a:lnTo>
                <a:lnTo>
                  <a:pt x="612" y="230"/>
                </a:lnTo>
                <a:lnTo>
                  <a:pt x="614" y="260"/>
                </a:lnTo>
                <a:lnTo>
                  <a:pt x="614" y="294"/>
                </a:lnTo>
                <a:lnTo>
                  <a:pt x="612" y="360"/>
                </a:lnTo>
                <a:lnTo>
                  <a:pt x="608" y="410"/>
                </a:lnTo>
                <a:lnTo>
                  <a:pt x="608" y="410"/>
                </a:lnTo>
                <a:lnTo>
                  <a:pt x="608" y="416"/>
                </a:lnTo>
                <a:lnTo>
                  <a:pt x="606" y="420"/>
                </a:lnTo>
                <a:lnTo>
                  <a:pt x="604" y="424"/>
                </a:lnTo>
                <a:lnTo>
                  <a:pt x="600" y="428"/>
                </a:lnTo>
                <a:lnTo>
                  <a:pt x="600" y="428"/>
                </a:lnTo>
                <a:lnTo>
                  <a:pt x="584" y="434"/>
                </a:lnTo>
                <a:lnTo>
                  <a:pt x="576" y="436"/>
                </a:lnTo>
                <a:lnTo>
                  <a:pt x="566" y="436"/>
                </a:lnTo>
                <a:lnTo>
                  <a:pt x="562" y="680"/>
                </a:lnTo>
                <a:lnTo>
                  <a:pt x="562" y="680"/>
                </a:lnTo>
                <a:lnTo>
                  <a:pt x="560" y="684"/>
                </a:lnTo>
                <a:lnTo>
                  <a:pt x="556" y="686"/>
                </a:lnTo>
                <a:lnTo>
                  <a:pt x="546" y="690"/>
                </a:lnTo>
                <a:lnTo>
                  <a:pt x="534" y="692"/>
                </a:lnTo>
                <a:lnTo>
                  <a:pt x="526" y="692"/>
                </a:lnTo>
                <a:lnTo>
                  <a:pt x="526" y="692"/>
                </a:lnTo>
                <a:lnTo>
                  <a:pt x="516" y="692"/>
                </a:lnTo>
                <a:lnTo>
                  <a:pt x="506" y="690"/>
                </a:lnTo>
                <a:lnTo>
                  <a:pt x="496" y="686"/>
                </a:lnTo>
                <a:lnTo>
                  <a:pt x="488" y="682"/>
                </a:lnTo>
                <a:lnTo>
                  <a:pt x="488" y="682"/>
                </a:lnTo>
                <a:lnTo>
                  <a:pt x="488" y="682"/>
                </a:lnTo>
                <a:lnTo>
                  <a:pt x="478" y="686"/>
                </a:lnTo>
                <a:lnTo>
                  <a:pt x="470" y="690"/>
                </a:lnTo>
                <a:lnTo>
                  <a:pt x="460" y="692"/>
                </a:lnTo>
                <a:lnTo>
                  <a:pt x="450" y="692"/>
                </a:lnTo>
                <a:lnTo>
                  <a:pt x="450" y="692"/>
                </a:lnTo>
                <a:lnTo>
                  <a:pt x="440" y="692"/>
                </a:lnTo>
                <a:lnTo>
                  <a:pt x="428" y="690"/>
                </a:lnTo>
                <a:lnTo>
                  <a:pt x="418" y="686"/>
                </a:lnTo>
                <a:lnTo>
                  <a:pt x="416" y="684"/>
                </a:lnTo>
                <a:lnTo>
                  <a:pt x="414" y="680"/>
                </a:lnTo>
                <a:lnTo>
                  <a:pt x="408" y="436"/>
                </a:lnTo>
                <a:lnTo>
                  <a:pt x="408" y="436"/>
                </a:lnTo>
                <a:lnTo>
                  <a:pt x="400" y="436"/>
                </a:lnTo>
                <a:lnTo>
                  <a:pt x="392" y="434"/>
                </a:lnTo>
                <a:lnTo>
                  <a:pt x="376" y="428"/>
                </a:lnTo>
                <a:lnTo>
                  <a:pt x="376" y="428"/>
                </a:lnTo>
                <a:lnTo>
                  <a:pt x="372" y="424"/>
                </a:lnTo>
                <a:lnTo>
                  <a:pt x="368" y="420"/>
                </a:lnTo>
                <a:lnTo>
                  <a:pt x="366" y="416"/>
                </a:lnTo>
                <a:lnTo>
                  <a:pt x="366" y="410"/>
                </a:lnTo>
                <a:lnTo>
                  <a:pt x="366" y="410"/>
                </a:lnTo>
                <a:lnTo>
                  <a:pt x="364" y="360"/>
                </a:lnTo>
                <a:lnTo>
                  <a:pt x="362" y="294"/>
                </a:lnTo>
                <a:lnTo>
                  <a:pt x="362" y="260"/>
                </a:lnTo>
                <a:lnTo>
                  <a:pt x="364" y="230"/>
                </a:lnTo>
                <a:lnTo>
                  <a:pt x="368" y="204"/>
                </a:lnTo>
                <a:lnTo>
                  <a:pt x="370" y="192"/>
                </a:lnTo>
                <a:lnTo>
                  <a:pt x="374" y="184"/>
                </a:lnTo>
                <a:lnTo>
                  <a:pt x="374" y="184"/>
                </a:lnTo>
                <a:lnTo>
                  <a:pt x="378" y="178"/>
                </a:lnTo>
                <a:lnTo>
                  <a:pt x="384" y="174"/>
                </a:lnTo>
                <a:lnTo>
                  <a:pt x="384" y="174"/>
                </a:lnTo>
                <a:lnTo>
                  <a:pt x="412" y="160"/>
                </a:lnTo>
                <a:lnTo>
                  <a:pt x="440" y="150"/>
                </a:lnTo>
                <a:lnTo>
                  <a:pt x="440" y="150"/>
                </a:lnTo>
                <a:lnTo>
                  <a:pt x="450" y="142"/>
                </a:lnTo>
                <a:lnTo>
                  <a:pt x="456" y="138"/>
                </a:lnTo>
                <a:lnTo>
                  <a:pt x="460" y="132"/>
                </a:lnTo>
                <a:lnTo>
                  <a:pt x="460" y="132"/>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151" noProof="1"/>
          </a:p>
        </p:txBody>
      </p:sp>
      <p:sp>
        <p:nvSpPr>
          <p:cNvPr id="46" name="Rectangle 92"/>
          <p:cNvSpPr/>
          <p:nvPr/>
        </p:nvSpPr>
        <p:spPr>
          <a:xfrm>
            <a:off x="3673093" y="1577514"/>
            <a:ext cx="106995" cy="1464983"/>
          </a:xfrm>
          <a:prstGeom prst="rect">
            <a:avLst/>
          </a:prstGeom>
          <a:solidFill>
            <a:schemeClr val="accent2"/>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48" name="Oval 95"/>
          <p:cNvSpPr/>
          <p:nvPr/>
        </p:nvSpPr>
        <p:spPr>
          <a:xfrm>
            <a:off x="4221484" y="2882332"/>
            <a:ext cx="264181" cy="264181"/>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49" name="Freeform 320"/>
          <p:cNvSpPr>
            <a:spLocks/>
          </p:cNvSpPr>
          <p:nvPr/>
        </p:nvSpPr>
        <p:spPr bwMode="auto">
          <a:xfrm>
            <a:off x="4279604" y="2931106"/>
            <a:ext cx="169730" cy="173159"/>
          </a:xfrm>
          <a:custGeom>
            <a:avLst/>
            <a:gdLst/>
            <a:ahLst/>
            <a:cxnLst>
              <a:cxn ang="0">
                <a:pos x="257" y="163"/>
              </a:cxn>
              <a:cxn ang="0">
                <a:pos x="161" y="150"/>
              </a:cxn>
              <a:cxn ang="0">
                <a:pos x="160" y="134"/>
              </a:cxn>
              <a:cxn ang="0">
                <a:pos x="172" y="51"/>
              </a:cxn>
              <a:cxn ang="0">
                <a:pos x="185" y="51"/>
              </a:cxn>
              <a:cxn ang="0">
                <a:pos x="201" y="40"/>
              </a:cxn>
              <a:cxn ang="0">
                <a:pos x="206" y="25"/>
              </a:cxn>
              <a:cxn ang="0">
                <a:pos x="198" y="7"/>
              </a:cxn>
              <a:cxn ang="0">
                <a:pos x="180" y="0"/>
              </a:cxn>
              <a:cxn ang="0">
                <a:pos x="165" y="4"/>
              </a:cxn>
              <a:cxn ang="0">
                <a:pos x="154" y="21"/>
              </a:cxn>
              <a:cxn ang="0">
                <a:pos x="156" y="37"/>
              </a:cxn>
              <a:cxn ang="0">
                <a:pos x="134" y="105"/>
              </a:cxn>
              <a:cxn ang="0">
                <a:pos x="115" y="103"/>
              </a:cxn>
              <a:cxn ang="0">
                <a:pos x="71" y="69"/>
              </a:cxn>
              <a:cxn ang="0">
                <a:pos x="77" y="56"/>
              </a:cxn>
              <a:cxn ang="0">
                <a:pos x="75" y="41"/>
              </a:cxn>
              <a:cxn ang="0">
                <a:pos x="63" y="27"/>
              </a:cxn>
              <a:cxn ang="0">
                <a:pos x="46" y="26"/>
              </a:cxn>
              <a:cxn ang="0">
                <a:pos x="30" y="37"/>
              </a:cxn>
              <a:cxn ang="0">
                <a:pos x="26" y="52"/>
              </a:cxn>
              <a:cxn ang="0">
                <a:pos x="34" y="70"/>
              </a:cxn>
              <a:cxn ang="0">
                <a:pos x="52" y="78"/>
              </a:cxn>
              <a:cxn ang="0">
                <a:pos x="92" y="114"/>
              </a:cxn>
              <a:cxn ang="0">
                <a:pos x="80" y="135"/>
              </a:cxn>
              <a:cxn ang="0">
                <a:pos x="81" y="154"/>
              </a:cxn>
              <a:cxn ang="0">
                <a:pos x="40" y="190"/>
              </a:cxn>
              <a:cxn ang="0">
                <a:pos x="26" y="185"/>
              </a:cxn>
              <a:cxn ang="0">
                <a:pos x="8" y="193"/>
              </a:cxn>
              <a:cxn ang="0">
                <a:pos x="0" y="211"/>
              </a:cxn>
              <a:cxn ang="0">
                <a:pos x="5" y="226"/>
              </a:cxn>
              <a:cxn ang="0">
                <a:pos x="21" y="237"/>
              </a:cxn>
              <a:cxn ang="0">
                <a:pos x="36" y="236"/>
              </a:cxn>
              <a:cxn ang="0">
                <a:pos x="50" y="222"/>
              </a:cxn>
              <a:cxn ang="0">
                <a:pos x="51" y="206"/>
              </a:cxn>
              <a:cxn ang="0">
                <a:pos x="96" y="178"/>
              </a:cxn>
              <a:cxn ang="0">
                <a:pos x="120" y="185"/>
              </a:cxn>
              <a:cxn ang="0">
                <a:pos x="144" y="258"/>
              </a:cxn>
              <a:cxn ang="0">
                <a:pos x="135" y="276"/>
              </a:cxn>
              <a:cxn ang="0">
                <a:pos x="143" y="294"/>
              </a:cxn>
              <a:cxn ang="0">
                <a:pos x="161" y="303"/>
              </a:cxn>
              <a:cxn ang="0">
                <a:pos x="176" y="297"/>
              </a:cxn>
              <a:cxn ang="0">
                <a:pos x="186" y="281"/>
              </a:cxn>
              <a:cxn ang="0">
                <a:pos x="185" y="267"/>
              </a:cxn>
              <a:cxn ang="0">
                <a:pos x="171" y="253"/>
              </a:cxn>
              <a:cxn ang="0">
                <a:pos x="159" y="251"/>
              </a:cxn>
              <a:cxn ang="0">
                <a:pos x="150" y="173"/>
              </a:cxn>
              <a:cxn ang="0">
                <a:pos x="245" y="183"/>
              </a:cxn>
              <a:cxn ang="0">
                <a:pos x="247" y="195"/>
              </a:cxn>
              <a:cxn ang="0">
                <a:pos x="261" y="209"/>
              </a:cxn>
              <a:cxn ang="0">
                <a:pos x="276" y="211"/>
              </a:cxn>
              <a:cxn ang="0">
                <a:pos x="292" y="200"/>
              </a:cxn>
              <a:cxn ang="0">
                <a:pos x="297" y="185"/>
              </a:cxn>
              <a:cxn ang="0">
                <a:pos x="290" y="167"/>
              </a:cxn>
              <a:cxn ang="0">
                <a:pos x="271" y="160"/>
              </a:cxn>
            </a:cxnLst>
            <a:rect l="0" t="0" r="r" b="b"/>
            <a:pathLst>
              <a:path w="297" h="303">
                <a:moveTo>
                  <a:pt x="271" y="160"/>
                </a:moveTo>
                <a:lnTo>
                  <a:pt x="271" y="160"/>
                </a:lnTo>
                <a:lnTo>
                  <a:pt x="263" y="161"/>
                </a:lnTo>
                <a:lnTo>
                  <a:pt x="257" y="163"/>
                </a:lnTo>
                <a:lnTo>
                  <a:pt x="251" y="168"/>
                </a:lnTo>
                <a:lnTo>
                  <a:pt x="247" y="174"/>
                </a:lnTo>
                <a:lnTo>
                  <a:pt x="161" y="150"/>
                </a:lnTo>
                <a:lnTo>
                  <a:pt x="161" y="150"/>
                </a:lnTo>
                <a:lnTo>
                  <a:pt x="161" y="144"/>
                </a:lnTo>
                <a:lnTo>
                  <a:pt x="161" y="144"/>
                </a:lnTo>
                <a:lnTo>
                  <a:pt x="161" y="140"/>
                </a:lnTo>
                <a:lnTo>
                  <a:pt x="160" y="134"/>
                </a:lnTo>
                <a:lnTo>
                  <a:pt x="156" y="125"/>
                </a:lnTo>
                <a:lnTo>
                  <a:pt x="150" y="116"/>
                </a:lnTo>
                <a:lnTo>
                  <a:pt x="143" y="110"/>
                </a:lnTo>
                <a:lnTo>
                  <a:pt x="172" y="51"/>
                </a:lnTo>
                <a:lnTo>
                  <a:pt x="172" y="51"/>
                </a:lnTo>
                <a:lnTo>
                  <a:pt x="180" y="52"/>
                </a:lnTo>
                <a:lnTo>
                  <a:pt x="180" y="52"/>
                </a:lnTo>
                <a:lnTo>
                  <a:pt x="185" y="51"/>
                </a:lnTo>
                <a:lnTo>
                  <a:pt x="190" y="50"/>
                </a:lnTo>
                <a:lnTo>
                  <a:pt x="194" y="48"/>
                </a:lnTo>
                <a:lnTo>
                  <a:pt x="198" y="45"/>
                </a:lnTo>
                <a:lnTo>
                  <a:pt x="201" y="40"/>
                </a:lnTo>
                <a:lnTo>
                  <a:pt x="203" y="36"/>
                </a:lnTo>
                <a:lnTo>
                  <a:pt x="206" y="31"/>
                </a:lnTo>
                <a:lnTo>
                  <a:pt x="206" y="25"/>
                </a:lnTo>
                <a:lnTo>
                  <a:pt x="206" y="25"/>
                </a:lnTo>
                <a:lnTo>
                  <a:pt x="206" y="21"/>
                </a:lnTo>
                <a:lnTo>
                  <a:pt x="203" y="16"/>
                </a:lnTo>
                <a:lnTo>
                  <a:pt x="201" y="11"/>
                </a:lnTo>
                <a:lnTo>
                  <a:pt x="198" y="7"/>
                </a:lnTo>
                <a:lnTo>
                  <a:pt x="194" y="4"/>
                </a:lnTo>
                <a:lnTo>
                  <a:pt x="190" y="2"/>
                </a:lnTo>
                <a:lnTo>
                  <a:pt x="185" y="1"/>
                </a:lnTo>
                <a:lnTo>
                  <a:pt x="180" y="0"/>
                </a:lnTo>
                <a:lnTo>
                  <a:pt x="180" y="0"/>
                </a:lnTo>
                <a:lnTo>
                  <a:pt x="175" y="1"/>
                </a:lnTo>
                <a:lnTo>
                  <a:pt x="169" y="2"/>
                </a:lnTo>
                <a:lnTo>
                  <a:pt x="165" y="4"/>
                </a:lnTo>
                <a:lnTo>
                  <a:pt x="162" y="7"/>
                </a:lnTo>
                <a:lnTo>
                  <a:pt x="159" y="11"/>
                </a:lnTo>
                <a:lnTo>
                  <a:pt x="155" y="16"/>
                </a:lnTo>
                <a:lnTo>
                  <a:pt x="154" y="21"/>
                </a:lnTo>
                <a:lnTo>
                  <a:pt x="153" y="25"/>
                </a:lnTo>
                <a:lnTo>
                  <a:pt x="153" y="25"/>
                </a:lnTo>
                <a:lnTo>
                  <a:pt x="154" y="32"/>
                </a:lnTo>
                <a:lnTo>
                  <a:pt x="156" y="37"/>
                </a:lnTo>
                <a:lnTo>
                  <a:pt x="160" y="42"/>
                </a:lnTo>
                <a:lnTo>
                  <a:pt x="164" y="47"/>
                </a:lnTo>
                <a:lnTo>
                  <a:pt x="134" y="105"/>
                </a:lnTo>
                <a:lnTo>
                  <a:pt x="134" y="105"/>
                </a:lnTo>
                <a:lnTo>
                  <a:pt x="128" y="104"/>
                </a:lnTo>
                <a:lnTo>
                  <a:pt x="120" y="103"/>
                </a:lnTo>
                <a:lnTo>
                  <a:pt x="120" y="103"/>
                </a:lnTo>
                <a:lnTo>
                  <a:pt x="115" y="103"/>
                </a:lnTo>
                <a:lnTo>
                  <a:pt x="109" y="104"/>
                </a:lnTo>
                <a:lnTo>
                  <a:pt x="104" y="106"/>
                </a:lnTo>
                <a:lnTo>
                  <a:pt x="100" y="109"/>
                </a:lnTo>
                <a:lnTo>
                  <a:pt x="71" y="69"/>
                </a:lnTo>
                <a:lnTo>
                  <a:pt x="71" y="69"/>
                </a:lnTo>
                <a:lnTo>
                  <a:pt x="74" y="66"/>
                </a:lnTo>
                <a:lnTo>
                  <a:pt x="76" y="62"/>
                </a:lnTo>
                <a:lnTo>
                  <a:pt x="77" y="56"/>
                </a:lnTo>
                <a:lnTo>
                  <a:pt x="77" y="52"/>
                </a:lnTo>
                <a:lnTo>
                  <a:pt x="77" y="52"/>
                </a:lnTo>
                <a:lnTo>
                  <a:pt x="77" y="47"/>
                </a:lnTo>
                <a:lnTo>
                  <a:pt x="75" y="41"/>
                </a:lnTo>
                <a:lnTo>
                  <a:pt x="73" y="37"/>
                </a:lnTo>
                <a:lnTo>
                  <a:pt x="70" y="34"/>
                </a:lnTo>
                <a:lnTo>
                  <a:pt x="67" y="31"/>
                </a:lnTo>
                <a:lnTo>
                  <a:pt x="63" y="27"/>
                </a:lnTo>
                <a:lnTo>
                  <a:pt x="57" y="26"/>
                </a:lnTo>
                <a:lnTo>
                  <a:pt x="52" y="25"/>
                </a:lnTo>
                <a:lnTo>
                  <a:pt x="52" y="25"/>
                </a:lnTo>
                <a:lnTo>
                  <a:pt x="46" y="26"/>
                </a:lnTo>
                <a:lnTo>
                  <a:pt x="42" y="27"/>
                </a:lnTo>
                <a:lnTo>
                  <a:pt x="37" y="31"/>
                </a:lnTo>
                <a:lnTo>
                  <a:pt x="34" y="34"/>
                </a:lnTo>
                <a:lnTo>
                  <a:pt x="30" y="37"/>
                </a:lnTo>
                <a:lnTo>
                  <a:pt x="28" y="41"/>
                </a:lnTo>
                <a:lnTo>
                  <a:pt x="26" y="47"/>
                </a:lnTo>
                <a:lnTo>
                  <a:pt x="26" y="52"/>
                </a:lnTo>
                <a:lnTo>
                  <a:pt x="26" y="52"/>
                </a:lnTo>
                <a:lnTo>
                  <a:pt x="26" y="57"/>
                </a:lnTo>
                <a:lnTo>
                  <a:pt x="28" y="62"/>
                </a:lnTo>
                <a:lnTo>
                  <a:pt x="30" y="66"/>
                </a:lnTo>
                <a:lnTo>
                  <a:pt x="34" y="70"/>
                </a:lnTo>
                <a:lnTo>
                  <a:pt x="37" y="73"/>
                </a:lnTo>
                <a:lnTo>
                  <a:pt x="42" y="75"/>
                </a:lnTo>
                <a:lnTo>
                  <a:pt x="46" y="78"/>
                </a:lnTo>
                <a:lnTo>
                  <a:pt x="52" y="78"/>
                </a:lnTo>
                <a:lnTo>
                  <a:pt x="52" y="78"/>
                </a:lnTo>
                <a:lnTo>
                  <a:pt x="58" y="77"/>
                </a:lnTo>
                <a:lnTo>
                  <a:pt x="64" y="75"/>
                </a:lnTo>
                <a:lnTo>
                  <a:pt x="92" y="114"/>
                </a:lnTo>
                <a:lnTo>
                  <a:pt x="92" y="114"/>
                </a:lnTo>
                <a:lnTo>
                  <a:pt x="86" y="120"/>
                </a:lnTo>
                <a:lnTo>
                  <a:pt x="83" y="128"/>
                </a:lnTo>
                <a:lnTo>
                  <a:pt x="80" y="135"/>
                </a:lnTo>
                <a:lnTo>
                  <a:pt x="79" y="144"/>
                </a:lnTo>
                <a:lnTo>
                  <a:pt x="79" y="144"/>
                </a:lnTo>
                <a:lnTo>
                  <a:pt x="80" y="149"/>
                </a:lnTo>
                <a:lnTo>
                  <a:pt x="81" y="154"/>
                </a:lnTo>
                <a:lnTo>
                  <a:pt x="84" y="164"/>
                </a:lnTo>
                <a:lnTo>
                  <a:pt x="44" y="193"/>
                </a:lnTo>
                <a:lnTo>
                  <a:pt x="44" y="193"/>
                </a:lnTo>
                <a:lnTo>
                  <a:pt x="40" y="190"/>
                </a:lnTo>
                <a:lnTo>
                  <a:pt x="36" y="188"/>
                </a:lnTo>
                <a:lnTo>
                  <a:pt x="30" y="185"/>
                </a:lnTo>
                <a:lnTo>
                  <a:pt x="26" y="185"/>
                </a:lnTo>
                <a:lnTo>
                  <a:pt x="26" y="185"/>
                </a:lnTo>
                <a:lnTo>
                  <a:pt x="21" y="186"/>
                </a:lnTo>
                <a:lnTo>
                  <a:pt x="16" y="188"/>
                </a:lnTo>
                <a:lnTo>
                  <a:pt x="11" y="190"/>
                </a:lnTo>
                <a:lnTo>
                  <a:pt x="8" y="193"/>
                </a:lnTo>
                <a:lnTo>
                  <a:pt x="5" y="197"/>
                </a:lnTo>
                <a:lnTo>
                  <a:pt x="2" y="201"/>
                </a:lnTo>
                <a:lnTo>
                  <a:pt x="1" y="206"/>
                </a:lnTo>
                <a:lnTo>
                  <a:pt x="0" y="211"/>
                </a:lnTo>
                <a:lnTo>
                  <a:pt x="0" y="211"/>
                </a:lnTo>
                <a:lnTo>
                  <a:pt x="1" y="216"/>
                </a:lnTo>
                <a:lnTo>
                  <a:pt x="2" y="222"/>
                </a:lnTo>
                <a:lnTo>
                  <a:pt x="5" y="226"/>
                </a:lnTo>
                <a:lnTo>
                  <a:pt x="8" y="230"/>
                </a:lnTo>
                <a:lnTo>
                  <a:pt x="11" y="233"/>
                </a:lnTo>
                <a:lnTo>
                  <a:pt x="16" y="236"/>
                </a:lnTo>
                <a:lnTo>
                  <a:pt x="21" y="237"/>
                </a:lnTo>
                <a:lnTo>
                  <a:pt x="26" y="238"/>
                </a:lnTo>
                <a:lnTo>
                  <a:pt x="26" y="238"/>
                </a:lnTo>
                <a:lnTo>
                  <a:pt x="32" y="237"/>
                </a:lnTo>
                <a:lnTo>
                  <a:pt x="36" y="236"/>
                </a:lnTo>
                <a:lnTo>
                  <a:pt x="40" y="233"/>
                </a:lnTo>
                <a:lnTo>
                  <a:pt x="44" y="230"/>
                </a:lnTo>
                <a:lnTo>
                  <a:pt x="48" y="226"/>
                </a:lnTo>
                <a:lnTo>
                  <a:pt x="50" y="222"/>
                </a:lnTo>
                <a:lnTo>
                  <a:pt x="52" y="216"/>
                </a:lnTo>
                <a:lnTo>
                  <a:pt x="52" y="211"/>
                </a:lnTo>
                <a:lnTo>
                  <a:pt x="52" y="211"/>
                </a:lnTo>
                <a:lnTo>
                  <a:pt x="51" y="206"/>
                </a:lnTo>
                <a:lnTo>
                  <a:pt x="50" y="200"/>
                </a:lnTo>
                <a:lnTo>
                  <a:pt x="89" y="172"/>
                </a:lnTo>
                <a:lnTo>
                  <a:pt x="89" y="172"/>
                </a:lnTo>
                <a:lnTo>
                  <a:pt x="96" y="178"/>
                </a:lnTo>
                <a:lnTo>
                  <a:pt x="103" y="182"/>
                </a:lnTo>
                <a:lnTo>
                  <a:pt x="112" y="184"/>
                </a:lnTo>
                <a:lnTo>
                  <a:pt x="120" y="185"/>
                </a:lnTo>
                <a:lnTo>
                  <a:pt x="120" y="185"/>
                </a:lnTo>
                <a:lnTo>
                  <a:pt x="128" y="184"/>
                </a:lnTo>
                <a:lnTo>
                  <a:pt x="149" y="254"/>
                </a:lnTo>
                <a:lnTo>
                  <a:pt x="149" y="254"/>
                </a:lnTo>
                <a:lnTo>
                  <a:pt x="144" y="258"/>
                </a:lnTo>
                <a:lnTo>
                  <a:pt x="139" y="263"/>
                </a:lnTo>
                <a:lnTo>
                  <a:pt x="136" y="270"/>
                </a:lnTo>
                <a:lnTo>
                  <a:pt x="135" y="276"/>
                </a:lnTo>
                <a:lnTo>
                  <a:pt x="135" y="276"/>
                </a:lnTo>
                <a:lnTo>
                  <a:pt x="136" y="281"/>
                </a:lnTo>
                <a:lnTo>
                  <a:pt x="137" y="287"/>
                </a:lnTo>
                <a:lnTo>
                  <a:pt x="139" y="291"/>
                </a:lnTo>
                <a:lnTo>
                  <a:pt x="143" y="294"/>
                </a:lnTo>
                <a:lnTo>
                  <a:pt x="147" y="297"/>
                </a:lnTo>
                <a:lnTo>
                  <a:pt x="151" y="301"/>
                </a:lnTo>
                <a:lnTo>
                  <a:pt x="155" y="302"/>
                </a:lnTo>
                <a:lnTo>
                  <a:pt x="161" y="303"/>
                </a:lnTo>
                <a:lnTo>
                  <a:pt x="161" y="303"/>
                </a:lnTo>
                <a:lnTo>
                  <a:pt x="166" y="302"/>
                </a:lnTo>
                <a:lnTo>
                  <a:pt x="171" y="301"/>
                </a:lnTo>
                <a:lnTo>
                  <a:pt x="176" y="297"/>
                </a:lnTo>
                <a:lnTo>
                  <a:pt x="180" y="294"/>
                </a:lnTo>
                <a:lnTo>
                  <a:pt x="183" y="291"/>
                </a:lnTo>
                <a:lnTo>
                  <a:pt x="185" y="287"/>
                </a:lnTo>
                <a:lnTo>
                  <a:pt x="186" y="281"/>
                </a:lnTo>
                <a:lnTo>
                  <a:pt x="187" y="276"/>
                </a:lnTo>
                <a:lnTo>
                  <a:pt x="187" y="276"/>
                </a:lnTo>
                <a:lnTo>
                  <a:pt x="186" y="271"/>
                </a:lnTo>
                <a:lnTo>
                  <a:pt x="185" y="267"/>
                </a:lnTo>
                <a:lnTo>
                  <a:pt x="183" y="262"/>
                </a:lnTo>
                <a:lnTo>
                  <a:pt x="180" y="258"/>
                </a:lnTo>
                <a:lnTo>
                  <a:pt x="176" y="255"/>
                </a:lnTo>
                <a:lnTo>
                  <a:pt x="171" y="253"/>
                </a:lnTo>
                <a:lnTo>
                  <a:pt x="166" y="251"/>
                </a:lnTo>
                <a:lnTo>
                  <a:pt x="161" y="251"/>
                </a:lnTo>
                <a:lnTo>
                  <a:pt x="161" y="251"/>
                </a:lnTo>
                <a:lnTo>
                  <a:pt x="159" y="251"/>
                </a:lnTo>
                <a:lnTo>
                  <a:pt x="136" y="182"/>
                </a:lnTo>
                <a:lnTo>
                  <a:pt x="136" y="182"/>
                </a:lnTo>
                <a:lnTo>
                  <a:pt x="144" y="178"/>
                </a:lnTo>
                <a:lnTo>
                  <a:pt x="150" y="173"/>
                </a:lnTo>
                <a:lnTo>
                  <a:pt x="154" y="166"/>
                </a:lnTo>
                <a:lnTo>
                  <a:pt x="159" y="160"/>
                </a:lnTo>
                <a:lnTo>
                  <a:pt x="245" y="183"/>
                </a:lnTo>
                <a:lnTo>
                  <a:pt x="245" y="183"/>
                </a:lnTo>
                <a:lnTo>
                  <a:pt x="245" y="185"/>
                </a:lnTo>
                <a:lnTo>
                  <a:pt x="245" y="185"/>
                </a:lnTo>
                <a:lnTo>
                  <a:pt x="245" y="191"/>
                </a:lnTo>
                <a:lnTo>
                  <a:pt x="247" y="195"/>
                </a:lnTo>
                <a:lnTo>
                  <a:pt x="249" y="200"/>
                </a:lnTo>
                <a:lnTo>
                  <a:pt x="253" y="204"/>
                </a:lnTo>
                <a:lnTo>
                  <a:pt x="257" y="207"/>
                </a:lnTo>
                <a:lnTo>
                  <a:pt x="261" y="209"/>
                </a:lnTo>
                <a:lnTo>
                  <a:pt x="265" y="211"/>
                </a:lnTo>
                <a:lnTo>
                  <a:pt x="271" y="211"/>
                </a:lnTo>
                <a:lnTo>
                  <a:pt x="271" y="211"/>
                </a:lnTo>
                <a:lnTo>
                  <a:pt x="276" y="211"/>
                </a:lnTo>
                <a:lnTo>
                  <a:pt x="281" y="209"/>
                </a:lnTo>
                <a:lnTo>
                  <a:pt x="286" y="207"/>
                </a:lnTo>
                <a:lnTo>
                  <a:pt x="290" y="204"/>
                </a:lnTo>
                <a:lnTo>
                  <a:pt x="292" y="200"/>
                </a:lnTo>
                <a:lnTo>
                  <a:pt x="295" y="195"/>
                </a:lnTo>
                <a:lnTo>
                  <a:pt x="296" y="191"/>
                </a:lnTo>
                <a:lnTo>
                  <a:pt x="297" y="185"/>
                </a:lnTo>
                <a:lnTo>
                  <a:pt x="297" y="185"/>
                </a:lnTo>
                <a:lnTo>
                  <a:pt x="296" y="180"/>
                </a:lnTo>
                <a:lnTo>
                  <a:pt x="295" y="176"/>
                </a:lnTo>
                <a:lnTo>
                  <a:pt x="292" y="170"/>
                </a:lnTo>
                <a:lnTo>
                  <a:pt x="290" y="167"/>
                </a:lnTo>
                <a:lnTo>
                  <a:pt x="286" y="164"/>
                </a:lnTo>
                <a:lnTo>
                  <a:pt x="281" y="162"/>
                </a:lnTo>
                <a:lnTo>
                  <a:pt x="276" y="160"/>
                </a:lnTo>
                <a:lnTo>
                  <a:pt x="271" y="160"/>
                </a:lnTo>
                <a:lnTo>
                  <a:pt x="271" y="160"/>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151" noProof="1"/>
          </a:p>
        </p:txBody>
      </p:sp>
      <p:sp>
        <p:nvSpPr>
          <p:cNvPr id="50" name="Rectangle 98"/>
          <p:cNvSpPr/>
          <p:nvPr/>
        </p:nvSpPr>
        <p:spPr>
          <a:xfrm>
            <a:off x="7079376" y="1571160"/>
            <a:ext cx="106995" cy="1464983"/>
          </a:xfrm>
          <a:prstGeom prst="rect">
            <a:avLst/>
          </a:prstGeom>
          <a:solidFill>
            <a:srgbClr val="BCC1AB"/>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51" name="Rectangle 99"/>
          <p:cNvSpPr/>
          <p:nvPr/>
        </p:nvSpPr>
        <p:spPr>
          <a:xfrm>
            <a:off x="5943170" y="1571160"/>
            <a:ext cx="106995" cy="1464983"/>
          </a:xfrm>
          <a:prstGeom prst="rect">
            <a:avLst/>
          </a:prstGeom>
          <a:solidFill>
            <a:srgbClr val="E8EAE2"/>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52" name="Rectangle 100"/>
          <p:cNvSpPr/>
          <p:nvPr/>
        </p:nvSpPr>
        <p:spPr>
          <a:xfrm>
            <a:off x="4806965" y="1583970"/>
            <a:ext cx="106995" cy="1464983"/>
          </a:xfrm>
          <a:prstGeom prst="rect">
            <a:avLst/>
          </a:prstGeom>
          <a:solidFill>
            <a:srgbClr val="ADCED7"/>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59" name="Freeform 16"/>
          <p:cNvSpPr>
            <a:spLocks noEditPoints="1"/>
          </p:cNvSpPr>
          <p:nvPr/>
        </p:nvSpPr>
        <p:spPr bwMode="auto">
          <a:xfrm>
            <a:off x="6715024" y="2915164"/>
            <a:ext cx="185912" cy="177344"/>
          </a:xfrm>
          <a:custGeom>
            <a:avLst/>
            <a:gdLst/>
            <a:ahLst/>
            <a:cxnLst>
              <a:cxn ang="0">
                <a:pos x="34" y="632"/>
              </a:cxn>
              <a:cxn ang="0">
                <a:pos x="216" y="564"/>
              </a:cxn>
              <a:cxn ang="0">
                <a:pos x="324" y="634"/>
              </a:cxn>
              <a:cxn ang="0">
                <a:pos x="232" y="646"/>
              </a:cxn>
              <a:cxn ang="0">
                <a:pos x="272" y="698"/>
              </a:cxn>
              <a:cxn ang="0">
                <a:pos x="364" y="732"/>
              </a:cxn>
              <a:cxn ang="0">
                <a:pos x="496" y="746"/>
              </a:cxn>
              <a:cxn ang="0">
                <a:pos x="640" y="728"/>
              </a:cxn>
              <a:cxn ang="0">
                <a:pos x="716" y="694"/>
              </a:cxn>
              <a:cxn ang="0">
                <a:pos x="738" y="644"/>
              </a:cxn>
              <a:cxn ang="0">
                <a:pos x="702" y="606"/>
              </a:cxn>
              <a:cxn ang="0">
                <a:pos x="602" y="570"/>
              </a:cxn>
              <a:cxn ang="0">
                <a:pos x="638" y="534"/>
              </a:cxn>
              <a:cxn ang="0">
                <a:pos x="780" y="580"/>
              </a:cxn>
              <a:cxn ang="0">
                <a:pos x="850" y="632"/>
              </a:cxn>
              <a:cxn ang="0">
                <a:pos x="866" y="694"/>
              </a:cxn>
              <a:cxn ang="0">
                <a:pos x="832" y="744"/>
              </a:cxn>
              <a:cxn ang="0">
                <a:pos x="752" y="788"/>
              </a:cxn>
              <a:cxn ang="0">
                <a:pos x="598" y="822"/>
              </a:cxn>
              <a:cxn ang="0">
                <a:pos x="422" y="824"/>
              </a:cxn>
              <a:cxn ang="0">
                <a:pos x="216" y="778"/>
              </a:cxn>
              <a:cxn ang="0">
                <a:pos x="136" y="728"/>
              </a:cxn>
              <a:cxn ang="0">
                <a:pos x="108" y="664"/>
              </a:cxn>
              <a:cxn ang="0">
                <a:pos x="394" y="564"/>
              </a:cxn>
              <a:cxn ang="0">
                <a:pos x="296" y="588"/>
              </a:cxn>
              <a:cxn ang="0">
                <a:pos x="234" y="554"/>
              </a:cxn>
              <a:cxn ang="0">
                <a:pos x="354" y="528"/>
              </a:cxn>
              <a:cxn ang="0">
                <a:pos x="460" y="132"/>
              </a:cxn>
              <a:cxn ang="0">
                <a:pos x="438" y="100"/>
              </a:cxn>
              <a:cxn ang="0">
                <a:pos x="436" y="46"/>
              </a:cxn>
              <a:cxn ang="0">
                <a:pos x="440" y="24"/>
              </a:cxn>
              <a:cxn ang="0">
                <a:pos x="470" y="2"/>
              </a:cxn>
              <a:cxn ang="0">
                <a:pos x="512" y="6"/>
              </a:cxn>
              <a:cxn ang="0">
                <a:pos x="536" y="30"/>
              </a:cxn>
              <a:cxn ang="0">
                <a:pos x="540" y="62"/>
              </a:cxn>
              <a:cxn ang="0">
                <a:pos x="532" y="102"/>
              </a:cxn>
              <a:cxn ang="0">
                <a:pos x="520" y="138"/>
              </a:cxn>
              <a:cxn ang="0">
                <a:pos x="590" y="174"/>
              </a:cxn>
              <a:cxn ang="0">
                <a:pos x="604" y="192"/>
              </a:cxn>
              <a:cxn ang="0">
                <a:pos x="612" y="360"/>
              </a:cxn>
              <a:cxn ang="0">
                <a:pos x="604" y="424"/>
              </a:cxn>
              <a:cxn ang="0">
                <a:pos x="566" y="436"/>
              </a:cxn>
              <a:cxn ang="0">
                <a:pos x="546" y="690"/>
              </a:cxn>
              <a:cxn ang="0">
                <a:pos x="506" y="690"/>
              </a:cxn>
              <a:cxn ang="0">
                <a:pos x="478" y="686"/>
              </a:cxn>
              <a:cxn ang="0">
                <a:pos x="440" y="692"/>
              </a:cxn>
              <a:cxn ang="0">
                <a:pos x="408" y="436"/>
              </a:cxn>
              <a:cxn ang="0">
                <a:pos x="376" y="428"/>
              </a:cxn>
              <a:cxn ang="0">
                <a:pos x="366" y="410"/>
              </a:cxn>
              <a:cxn ang="0">
                <a:pos x="368" y="204"/>
              </a:cxn>
              <a:cxn ang="0">
                <a:pos x="384" y="174"/>
              </a:cxn>
              <a:cxn ang="0">
                <a:pos x="450" y="142"/>
              </a:cxn>
            </a:cxnLst>
            <a:rect l="0" t="0" r="r" b="b"/>
            <a:pathLst>
              <a:path w="868" h="828">
                <a:moveTo>
                  <a:pt x="112" y="646"/>
                </a:moveTo>
                <a:lnTo>
                  <a:pt x="112" y="646"/>
                </a:lnTo>
                <a:lnTo>
                  <a:pt x="36" y="646"/>
                </a:lnTo>
                <a:lnTo>
                  <a:pt x="0" y="646"/>
                </a:lnTo>
                <a:lnTo>
                  <a:pt x="34" y="632"/>
                </a:lnTo>
                <a:lnTo>
                  <a:pt x="34" y="632"/>
                </a:lnTo>
                <a:lnTo>
                  <a:pt x="130" y="596"/>
                </a:lnTo>
                <a:lnTo>
                  <a:pt x="130" y="596"/>
                </a:lnTo>
                <a:lnTo>
                  <a:pt x="212" y="566"/>
                </a:lnTo>
                <a:lnTo>
                  <a:pt x="216" y="564"/>
                </a:lnTo>
                <a:lnTo>
                  <a:pt x="218" y="566"/>
                </a:lnTo>
                <a:lnTo>
                  <a:pt x="218" y="566"/>
                </a:lnTo>
                <a:lnTo>
                  <a:pt x="268" y="598"/>
                </a:lnTo>
                <a:lnTo>
                  <a:pt x="268" y="598"/>
                </a:lnTo>
                <a:lnTo>
                  <a:pt x="324" y="634"/>
                </a:lnTo>
                <a:lnTo>
                  <a:pt x="342" y="646"/>
                </a:lnTo>
                <a:lnTo>
                  <a:pt x="320" y="646"/>
                </a:lnTo>
                <a:lnTo>
                  <a:pt x="320" y="646"/>
                </a:lnTo>
                <a:lnTo>
                  <a:pt x="232" y="646"/>
                </a:lnTo>
                <a:lnTo>
                  <a:pt x="232" y="646"/>
                </a:lnTo>
                <a:lnTo>
                  <a:pt x="232" y="656"/>
                </a:lnTo>
                <a:lnTo>
                  <a:pt x="236" y="666"/>
                </a:lnTo>
                <a:lnTo>
                  <a:pt x="244" y="676"/>
                </a:lnTo>
                <a:lnTo>
                  <a:pt x="252" y="684"/>
                </a:lnTo>
                <a:lnTo>
                  <a:pt x="272" y="698"/>
                </a:lnTo>
                <a:lnTo>
                  <a:pt x="290" y="708"/>
                </a:lnTo>
                <a:lnTo>
                  <a:pt x="290" y="708"/>
                </a:lnTo>
                <a:lnTo>
                  <a:pt x="314" y="718"/>
                </a:lnTo>
                <a:lnTo>
                  <a:pt x="338" y="726"/>
                </a:lnTo>
                <a:lnTo>
                  <a:pt x="364" y="732"/>
                </a:lnTo>
                <a:lnTo>
                  <a:pt x="390" y="738"/>
                </a:lnTo>
                <a:lnTo>
                  <a:pt x="418" y="742"/>
                </a:lnTo>
                <a:lnTo>
                  <a:pt x="444" y="744"/>
                </a:lnTo>
                <a:lnTo>
                  <a:pt x="496" y="746"/>
                </a:lnTo>
                <a:lnTo>
                  <a:pt x="496" y="746"/>
                </a:lnTo>
                <a:lnTo>
                  <a:pt x="522" y="746"/>
                </a:lnTo>
                <a:lnTo>
                  <a:pt x="550" y="744"/>
                </a:lnTo>
                <a:lnTo>
                  <a:pt x="580" y="740"/>
                </a:lnTo>
                <a:lnTo>
                  <a:pt x="610" y="736"/>
                </a:lnTo>
                <a:lnTo>
                  <a:pt x="640" y="728"/>
                </a:lnTo>
                <a:lnTo>
                  <a:pt x="670" y="720"/>
                </a:lnTo>
                <a:lnTo>
                  <a:pt x="694" y="708"/>
                </a:lnTo>
                <a:lnTo>
                  <a:pt x="706" y="702"/>
                </a:lnTo>
                <a:lnTo>
                  <a:pt x="716" y="694"/>
                </a:lnTo>
                <a:lnTo>
                  <a:pt x="716" y="694"/>
                </a:lnTo>
                <a:lnTo>
                  <a:pt x="728" y="684"/>
                </a:lnTo>
                <a:lnTo>
                  <a:pt x="734" y="674"/>
                </a:lnTo>
                <a:lnTo>
                  <a:pt x="740" y="664"/>
                </a:lnTo>
                <a:lnTo>
                  <a:pt x="740" y="654"/>
                </a:lnTo>
                <a:lnTo>
                  <a:pt x="738" y="644"/>
                </a:lnTo>
                <a:lnTo>
                  <a:pt x="732" y="634"/>
                </a:lnTo>
                <a:lnTo>
                  <a:pt x="724" y="624"/>
                </a:lnTo>
                <a:lnTo>
                  <a:pt x="714" y="614"/>
                </a:lnTo>
                <a:lnTo>
                  <a:pt x="714" y="614"/>
                </a:lnTo>
                <a:lnTo>
                  <a:pt x="702" y="606"/>
                </a:lnTo>
                <a:lnTo>
                  <a:pt x="688" y="600"/>
                </a:lnTo>
                <a:lnTo>
                  <a:pt x="660" y="586"/>
                </a:lnTo>
                <a:lnTo>
                  <a:pt x="630" y="578"/>
                </a:lnTo>
                <a:lnTo>
                  <a:pt x="602" y="570"/>
                </a:lnTo>
                <a:lnTo>
                  <a:pt x="602" y="570"/>
                </a:lnTo>
                <a:lnTo>
                  <a:pt x="580" y="566"/>
                </a:lnTo>
                <a:lnTo>
                  <a:pt x="580" y="526"/>
                </a:lnTo>
                <a:lnTo>
                  <a:pt x="580" y="526"/>
                </a:lnTo>
                <a:lnTo>
                  <a:pt x="638" y="534"/>
                </a:lnTo>
                <a:lnTo>
                  <a:pt x="638" y="534"/>
                </a:lnTo>
                <a:lnTo>
                  <a:pt x="674" y="542"/>
                </a:lnTo>
                <a:lnTo>
                  <a:pt x="710" y="552"/>
                </a:lnTo>
                <a:lnTo>
                  <a:pt x="746" y="564"/>
                </a:lnTo>
                <a:lnTo>
                  <a:pt x="780" y="580"/>
                </a:lnTo>
                <a:lnTo>
                  <a:pt x="780" y="580"/>
                </a:lnTo>
                <a:lnTo>
                  <a:pt x="798" y="590"/>
                </a:lnTo>
                <a:lnTo>
                  <a:pt x="818" y="602"/>
                </a:lnTo>
                <a:lnTo>
                  <a:pt x="834" y="616"/>
                </a:lnTo>
                <a:lnTo>
                  <a:pt x="850" y="632"/>
                </a:lnTo>
                <a:lnTo>
                  <a:pt x="850" y="632"/>
                </a:lnTo>
                <a:lnTo>
                  <a:pt x="860" y="648"/>
                </a:lnTo>
                <a:lnTo>
                  <a:pt x="866" y="666"/>
                </a:lnTo>
                <a:lnTo>
                  <a:pt x="868" y="674"/>
                </a:lnTo>
                <a:lnTo>
                  <a:pt x="868" y="684"/>
                </a:lnTo>
                <a:lnTo>
                  <a:pt x="866" y="694"/>
                </a:lnTo>
                <a:lnTo>
                  <a:pt x="864" y="702"/>
                </a:lnTo>
                <a:lnTo>
                  <a:pt x="864" y="702"/>
                </a:lnTo>
                <a:lnTo>
                  <a:pt x="856" y="718"/>
                </a:lnTo>
                <a:lnTo>
                  <a:pt x="844" y="732"/>
                </a:lnTo>
                <a:lnTo>
                  <a:pt x="832" y="744"/>
                </a:lnTo>
                <a:lnTo>
                  <a:pt x="818" y="756"/>
                </a:lnTo>
                <a:lnTo>
                  <a:pt x="802" y="766"/>
                </a:lnTo>
                <a:lnTo>
                  <a:pt x="784" y="774"/>
                </a:lnTo>
                <a:lnTo>
                  <a:pt x="752" y="788"/>
                </a:lnTo>
                <a:lnTo>
                  <a:pt x="752" y="788"/>
                </a:lnTo>
                <a:lnTo>
                  <a:pt x="724" y="798"/>
                </a:lnTo>
                <a:lnTo>
                  <a:pt x="692" y="806"/>
                </a:lnTo>
                <a:lnTo>
                  <a:pt x="662" y="814"/>
                </a:lnTo>
                <a:lnTo>
                  <a:pt x="630" y="818"/>
                </a:lnTo>
                <a:lnTo>
                  <a:pt x="598" y="822"/>
                </a:lnTo>
                <a:lnTo>
                  <a:pt x="566" y="826"/>
                </a:lnTo>
                <a:lnTo>
                  <a:pt x="502" y="828"/>
                </a:lnTo>
                <a:lnTo>
                  <a:pt x="502" y="828"/>
                </a:lnTo>
                <a:lnTo>
                  <a:pt x="464" y="826"/>
                </a:lnTo>
                <a:lnTo>
                  <a:pt x="422" y="824"/>
                </a:lnTo>
                <a:lnTo>
                  <a:pt x="380" y="820"/>
                </a:lnTo>
                <a:lnTo>
                  <a:pt x="338" y="812"/>
                </a:lnTo>
                <a:lnTo>
                  <a:pt x="296" y="804"/>
                </a:lnTo>
                <a:lnTo>
                  <a:pt x="256" y="792"/>
                </a:lnTo>
                <a:lnTo>
                  <a:pt x="216" y="778"/>
                </a:lnTo>
                <a:lnTo>
                  <a:pt x="182" y="760"/>
                </a:lnTo>
                <a:lnTo>
                  <a:pt x="182" y="760"/>
                </a:lnTo>
                <a:lnTo>
                  <a:pt x="166" y="750"/>
                </a:lnTo>
                <a:lnTo>
                  <a:pt x="150" y="740"/>
                </a:lnTo>
                <a:lnTo>
                  <a:pt x="136" y="728"/>
                </a:lnTo>
                <a:lnTo>
                  <a:pt x="124" y="714"/>
                </a:lnTo>
                <a:lnTo>
                  <a:pt x="114" y="698"/>
                </a:lnTo>
                <a:lnTo>
                  <a:pt x="110" y="682"/>
                </a:lnTo>
                <a:lnTo>
                  <a:pt x="108" y="672"/>
                </a:lnTo>
                <a:lnTo>
                  <a:pt x="108" y="664"/>
                </a:lnTo>
                <a:lnTo>
                  <a:pt x="110" y="654"/>
                </a:lnTo>
                <a:lnTo>
                  <a:pt x="112" y="646"/>
                </a:lnTo>
                <a:lnTo>
                  <a:pt x="112" y="646"/>
                </a:lnTo>
                <a:close/>
                <a:moveTo>
                  <a:pt x="394" y="564"/>
                </a:moveTo>
                <a:lnTo>
                  <a:pt x="394" y="564"/>
                </a:lnTo>
                <a:lnTo>
                  <a:pt x="378" y="566"/>
                </a:lnTo>
                <a:lnTo>
                  <a:pt x="378" y="566"/>
                </a:lnTo>
                <a:lnTo>
                  <a:pt x="336" y="574"/>
                </a:lnTo>
                <a:lnTo>
                  <a:pt x="316" y="580"/>
                </a:lnTo>
                <a:lnTo>
                  <a:pt x="296" y="588"/>
                </a:lnTo>
                <a:lnTo>
                  <a:pt x="292" y="588"/>
                </a:lnTo>
                <a:lnTo>
                  <a:pt x="290" y="588"/>
                </a:lnTo>
                <a:lnTo>
                  <a:pt x="290" y="588"/>
                </a:lnTo>
                <a:lnTo>
                  <a:pt x="248" y="562"/>
                </a:lnTo>
                <a:lnTo>
                  <a:pt x="234" y="554"/>
                </a:lnTo>
                <a:lnTo>
                  <a:pt x="248" y="550"/>
                </a:lnTo>
                <a:lnTo>
                  <a:pt x="248" y="550"/>
                </a:lnTo>
                <a:lnTo>
                  <a:pt x="276" y="542"/>
                </a:lnTo>
                <a:lnTo>
                  <a:pt x="302" y="536"/>
                </a:lnTo>
                <a:lnTo>
                  <a:pt x="354" y="528"/>
                </a:lnTo>
                <a:lnTo>
                  <a:pt x="354" y="528"/>
                </a:lnTo>
                <a:lnTo>
                  <a:pt x="394" y="524"/>
                </a:lnTo>
                <a:lnTo>
                  <a:pt x="394" y="564"/>
                </a:lnTo>
                <a:lnTo>
                  <a:pt x="394" y="564"/>
                </a:lnTo>
                <a:close/>
                <a:moveTo>
                  <a:pt x="460" y="132"/>
                </a:moveTo>
                <a:lnTo>
                  <a:pt x="460" y="132"/>
                </a:lnTo>
                <a:lnTo>
                  <a:pt x="450" y="118"/>
                </a:lnTo>
                <a:lnTo>
                  <a:pt x="442" y="102"/>
                </a:lnTo>
                <a:lnTo>
                  <a:pt x="438" y="100"/>
                </a:lnTo>
                <a:lnTo>
                  <a:pt x="438" y="100"/>
                </a:lnTo>
                <a:lnTo>
                  <a:pt x="434" y="82"/>
                </a:lnTo>
                <a:lnTo>
                  <a:pt x="434" y="64"/>
                </a:lnTo>
                <a:lnTo>
                  <a:pt x="436" y="62"/>
                </a:lnTo>
                <a:lnTo>
                  <a:pt x="436" y="62"/>
                </a:lnTo>
                <a:lnTo>
                  <a:pt x="436" y="46"/>
                </a:lnTo>
                <a:lnTo>
                  <a:pt x="436" y="46"/>
                </a:lnTo>
                <a:lnTo>
                  <a:pt x="436" y="38"/>
                </a:lnTo>
                <a:lnTo>
                  <a:pt x="438" y="30"/>
                </a:lnTo>
                <a:lnTo>
                  <a:pt x="438" y="30"/>
                </a:lnTo>
                <a:lnTo>
                  <a:pt x="440" y="24"/>
                </a:lnTo>
                <a:lnTo>
                  <a:pt x="444" y="18"/>
                </a:lnTo>
                <a:lnTo>
                  <a:pt x="454" y="10"/>
                </a:lnTo>
                <a:lnTo>
                  <a:pt x="454" y="10"/>
                </a:lnTo>
                <a:lnTo>
                  <a:pt x="462" y="6"/>
                </a:lnTo>
                <a:lnTo>
                  <a:pt x="470" y="2"/>
                </a:lnTo>
                <a:lnTo>
                  <a:pt x="478" y="0"/>
                </a:lnTo>
                <a:lnTo>
                  <a:pt x="488" y="0"/>
                </a:lnTo>
                <a:lnTo>
                  <a:pt x="496" y="0"/>
                </a:lnTo>
                <a:lnTo>
                  <a:pt x="504" y="2"/>
                </a:lnTo>
                <a:lnTo>
                  <a:pt x="512" y="6"/>
                </a:lnTo>
                <a:lnTo>
                  <a:pt x="520" y="10"/>
                </a:lnTo>
                <a:lnTo>
                  <a:pt x="520" y="10"/>
                </a:lnTo>
                <a:lnTo>
                  <a:pt x="530" y="18"/>
                </a:lnTo>
                <a:lnTo>
                  <a:pt x="534" y="24"/>
                </a:lnTo>
                <a:lnTo>
                  <a:pt x="536" y="30"/>
                </a:lnTo>
                <a:lnTo>
                  <a:pt x="536" y="30"/>
                </a:lnTo>
                <a:lnTo>
                  <a:pt x="538" y="38"/>
                </a:lnTo>
                <a:lnTo>
                  <a:pt x="540" y="46"/>
                </a:lnTo>
                <a:lnTo>
                  <a:pt x="540" y="46"/>
                </a:lnTo>
                <a:lnTo>
                  <a:pt x="540" y="62"/>
                </a:lnTo>
                <a:lnTo>
                  <a:pt x="542" y="64"/>
                </a:lnTo>
                <a:lnTo>
                  <a:pt x="542" y="64"/>
                </a:lnTo>
                <a:lnTo>
                  <a:pt x="540" y="82"/>
                </a:lnTo>
                <a:lnTo>
                  <a:pt x="536" y="100"/>
                </a:lnTo>
                <a:lnTo>
                  <a:pt x="532" y="102"/>
                </a:lnTo>
                <a:lnTo>
                  <a:pt x="532" y="102"/>
                </a:lnTo>
                <a:lnTo>
                  <a:pt x="526" y="118"/>
                </a:lnTo>
                <a:lnTo>
                  <a:pt x="516" y="132"/>
                </a:lnTo>
                <a:lnTo>
                  <a:pt x="516" y="132"/>
                </a:lnTo>
                <a:lnTo>
                  <a:pt x="520" y="138"/>
                </a:lnTo>
                <a:lnTo>
                  <a:pt x="524" y="142"/>
                </a:lnTo>
                <a:lnTo>
                  <a:pt x="536" y="150"/>
                </a:lnTo>
                <a:lnTo>
                  <a:pt x="536" y="150"/>
                </a:lnTo>
                <a:lnTo>
                  <a:pt x="564" y="160"/>
                </a:lnTo>
                <a:lnTo>
                  <a:pt x="590" y="174"/>
                </a:lnTo>
                <a:lnTo>
                  <a:pt x="590" y="174"/>
                </a:lnTo>
                <a:lnTo>
                  <a:pt x="596" y="178"/>
                </a:lnTo>
                <a:lnTo>
                  <a:pt x="602" y="184"/>
                </a:lnTo>
                <a:lnTo>
                  <a:pt x="602" y="184"/>
                </a:lnTo>
                <a:lnTo>
                  <a:pt x="604" y="192"/>
                </a:lnTo>
                <a:lnTo>
                  <a:pt x="608" y="204"/>
                </a:lnTo>
                <a:lnTo>
                  <a:pt x="612" y="230"/>
                </a:lnTo>
                <a:lnTo>
                  <a:pt x="614" y="260"/>
                </a:lnTo>
                <a:lnTo>
                  <a:pt x="614" y="294"/>
                </a:lnTo>
                <a:lnTo>
                  <a:pt x="612" y="360"/>
                </a:lnTo>
                <a:lnTo>
                  <a:pt x="608" y="410"/>
                </a:lnTo>
                <a:lnTo>
                  <a:pt x="608" y="410"/>
                </a:lnTo>
                <a:lnTo>
                  <a:pt x="608" y="416"/>
                </a:lnTo>
                <a:lnTo>
                  <a:pt x="606" y="420"/>
                </a:lnTo>
                <a:lnTo>
                  <a:pt x="604" y="424"/>
                </a:lnTo>
                <a:lnTo>
                  <a:pt x="600" y="428"/>
                </a:lnTo>
                <a:lnTo>
                  <a:pt x="600" y="428"/>
                </a:lnTo>
                <a:lnTo>
                  <a:pt x="584" y="434"/>
                </a:lnTo>
                <a:lnTo>
                  <a:pt x="576" y="436"/>
                </a:lnTo>
                <a:lnTo>
                  <a:pt x="566" y="436"/>
                </a:lnTo>
                <a:lnTo>
                  <a:pt x="562" y="680"/>
                </a:lnTo>
                <a:lnTo>
                  <a:pt x="562" y="680"/>
                </a:lnTo>
                <a:lnTo>
                  <a:pt x="560" y="684"/>
                </a:lnTo>
                <a:lnTo>
                  <a:pt x="556" y="686"/>
                </a:lnTo>
                <a:lnTo>
                  <a:pt x="546" y="690"/>
                </a:lnTo>
                <a:lnTo>
                  <a:pt x="534" y="692"/>
                </a:lnTo>
                <a:lnTo>
                  <a:pt x="526" y="692"/>
                </a:lnTo>
                <a:lnTo>
                  <a:pt x="526" y="692"/>
                </a:lnTo>
                <a:lnTo>
                  <a:pt x="516" y="692"/>
                </a:lnTo>
                <a:lnTo>
                  <a:pt x="506" y="690"/>
                </a:lnTo>
                <a:lnTo>
                  <a:pt x="496" y="686"/>
                </a:lnTo>
                <a:lnTo>
                  <a:pt x="488" y="682"/>
                </a:lnTo>
                <a:lnTo>
                  <a:pt x="488" y="682"/>
                </a:lnTo>
                <a:lnTo>
                  <a:pt x="488" y="682"/>
                </a:lnTo>
                <a:lnTo>
                  <a:pt x="478" y="686"/>
                </a:lnTo>
                <a:lnTo>
                  <a:pt x="470" y="690"/>
                </a:lnTo>
                <a:lnTo>
                  <a:pt x="460" y="692"/>
                </a:lnTo>
                <a:lnTo>
                  <a:pt x="450" y="692"/>
                </a:lnTo>
                <a:lnTo>
                  <a:pt x="450" y="692"/>
                </a:lnTo>
                <a:lnTo>
                  <a:pt x="440" y="692"/>
                </a:lnTo>
                <a:lnTo>
                  <a:pt x="428" y="690"/>
                </a:lnTo>
                <a:lnTo>
                  <a:pt x="418" y="686"/>
                </a:lnTo>
                <a:lnTo>
                  <a:pt x="416" y="684"/>
                </a:lnTo>
                <a:lnTo>
                  <a:pt x="414" y="680"/>
                </a:lnTo>
                <a:lnTo>
                  <a:pt x="408" y="436"/>
                </a:lnTo>
                <a:lnTo>
                  <a:pt x="408" y="436"/>
                </a:lnTo>
                <a:lnTo>
                  <a:pt x="400" y="436"/>
                </a:lnTo>
                <a:lnTo>
                  <a:pt x="392" y="434"/>
                </a:lnTo>
                <a:lnTo>
                  <a:pt x="376" y="428"/>
                </a:lnTo>
                <a:lnTo>
                  <a:pt x="376" y="428"/>
                </a:lnTo>
                <a:lnTo>
                  <a:pt x="372" y="424"/>
                </a:lnTo>
                <a:lnTo>
                  <a:pt x="368" y="420"/>
                </a:lnTo>
                <a:lnTo>
                  <a:pt x="366" y="416"/>
                </a:lnTo>
                <a:lnTo>
                  <a:pt x="366" y="410"/>
                </a:lnTo>
                <a:lnTo>
                  <a:pt x="366" y="410"/>
                </a:lnTo>
                <a:lnTo>
                  <a:pt x="364" y="360"/>
                </a:lnTo>
                <a:lnTo>
                  <a:pt x="362" y="294"/>
                </a:lnTo>
                <a:lnTo>
                  <a:pt x="362" y="260"/>
                </a:lnTo>
                <a:lnTo>
                  <a:pt x="364" y="230"/>
                </a:lnTo>
                <a:lnTo>
                  <a:pt x="368" y="204"/>
                </a:lnTo>
                <a:lnTo>
                  <a:pt x="370" y="192"/>
                </a:lnTo>
                <a:lnTo>
                  <a:pt x="374" y="184"/>
                </a:lnTo>
                <a:lnTo>
                  <a:pt x="374" y="184"/>
                </a:lnTo>
                <a:lnTo>
                  <a:pt x="378" y="178"/>
                </a:lnTo>
                <a:lnTo>
                  <a:pt x="384" y="174"/>
                </a:lnTo>
                <a:lnTo>
                  <a:pt x="384" y="174"/>
                </a:lnTo>
                <a:lnTo>
                  <a:pt x="412" y="160"/>
                </a:lnTo>
                <a:lnTo>
                  <a:pt x="440" y="150"/>
                </a:lnTo>
                <a:lnTo>
                  <a:pt x="440" y="150"/>
                </a:lnTo>
                <a:lnTo>
                  <a:pt x="450" y="142"/>
                </a:lnTo>
                <a:lnTo>
                  <a:pt x="456" y="138"/>
                </a:lnTo>
                <a:lnTo>
                  <a:pt x="460" y="132"/>
                </a:lnTo>
                <a:lnTo>
                  <a:pt x="460" y="132"/>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151" noProof="1"/>
          </a:p>
        </p:txBody>
      </p:sp>
      <p:sp>
        <p:nvSpPr>
          <p:cNvPr id="61" name="Oval 113"/>
          <p:cNvSpPr/>
          <p:nvPr/>
        </p:nvSpPr>
        <p:spPr>
          <a:xfrm>
            <a:off x="4995369" y="4645155"/>
            <a:ext cx="264181" cy="264181"/>
          </a:xfrm>
          <a:prstGeom prst="ellipse">
            <a:avLst/>
          </a:prstGeom>
          <a:solidFill>
            <a:srgbClr val="BCC1AB"/>
          </a:solid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68" name="Oval 136"/>
          <p:cNvSpPr/>
          <p:nvPr/>
        </p:nvSpPr>
        <p:spPr>
          <a:xfrm>
            <a:off x="281139" y="4028733"/>
            <a:ext cx="185590" cy="185588"/>
          </a:xfrm>
          <a:prstGeom prst="ellipse">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grpSp>
        <p:nvGrpSpPr>
          <p:cNvPr id="69" name="Group 224"/>
          <p:cNvGrpSpPr/>
          <p:nvPr/>
        </p:nvGrpSpPr>
        <p:grpSpPr>
          <a:xfrm>
            <a:off x="312312" y="4058132"/>
            <a:ext cx="123654" cy="124584"/>
            <a:chOff x="2360712" y="4103494"/>
            <a:chExt cx="633413" cy="638181"/>
          </a:xfrm>
        </p:grpSpPr>
        <p:sp>
          <p:nvSpPr>
            <p:cNvPr id="70" name="Freeform 99"/>
            <p:cNvSpPr>
              <a:spLocks noEditPoints="1"/>
            </p:cNvSpPr>
            <p:nvPr/>
          </p:nvSpPr>
          <p:spPr bwMode="auto">
            <a:xfrm>
              <a:off x="2360712" y="4103494"/>
              <a:ext cx="633413" cy="638181"/>
            </a:xfrm>
            <a:custGeom>
              <a:avLst/>
              <a:gdLst>
                <a:gd name="T0" fmla="*/ 286 w 478"/>
                <a:gd name="T1" fmla="*/ 0 h 482"/>
                <a:gd name="T2" fmla="*/ 94 w 478"/>
                <a:gd name="T3" fmla="*/ 192 h 482"/>
                <a:gd name="T4" fmla="*/ 120 w 478"/>
                <a:gd name="T5" fmla="*/ 288 h 482"/>
                <a:gd name="T6" fmla="*/ 13 w 478"/>
                <a:gd name="T7" fmla="*/ 407 h 482"/>
                <a:gd name="T8" fmla="*/ 28 w 478"/>
                <a:gd name="T9" fmla="*/ 456 h 482"/>
                <a:gd name="T10" fmla="*/ 81 w 478"/>
                <a:gd name="T11" fmla="*/ 468 h 482"/>
                <a:gd name="T12" fmla="*/ 183 w 478"/>
                <a:gd name="T13" fmla="*/ 355 h 482"/>
                <a:gd name="T14" fmla="*/ 286 w 478"/>
                <a:gd name="T15" fmla="*/ 384 h 482"/>
                <a:gd name="T16" fmla="*/ 478 w 478"/>
                <a:gd name="T17" fmla="*/ 192 h 482"/>
                <a:gd name="T18" fmla="*/ 286 w 478"/>
                <a:gd name="T19" fmla="*/ 0 h 482"/>
                <a:gd name="T20" fmla="*/ 286 w 478"/>
                <a:gd name="T21" fmla="*/ 339 h 482"/>
                <a:gd name="T22" fmla="*/ 140 w 478"/>
                <a:gd name="T23" fmla="*/ 192 h 482"/>
                <a:gd name="T24" fmla="*/ 286 w 478"/>
                <a:gd name="T25" fmla="*/ 46 h 482"/>
                <a:gd name="T26" fmla="*/ 432 w 478"/>
                <a:gd name="T27" fmla="*/ 192 h 482"/>
                <a:gd name="T28" fmla="*/ 286 w 478"/>
                <a:gd name="T29" fmla="*/ 33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8" h="482">
                  <a:moveTo>
                    <a:pt x="286" y="0"/>
                  </a:moveTo>
                  <a:cubicBezTo>
                    <a:pt x="180" y="0"/>
                    <a:pt x="94" y="86"/>
                    <a:pt x="94" y="192"/>
                  </a:cubicBezTo>
                  <a:cubicBezTo>
                    <a:pt x="94" y="227"/>
                    <a:pt x="103" y="260"/>
                    <a:pt x="120" y="288"/>
                  </a:cubicBezTo>
                  <a:cubicBezTo>
                    <a:pt x="13" y="407"/>
                    <a:pt x="13" y="407"/>
                    <a:pt x="13" y="407"/>
                  </a:cubicBezTo>
                  <a:cubicBezTo>
                    <a:pt x="13" y="407"/>
                    <a:pt x="0" y="429"/>
                    <a:pt x="28" y="456"/>
                  </a:cubicBezTo>
                  <a:cubicBezTo>
                    <a:pt x="56" y="482"/>
                    <a:pt x="81" y="468"/>
                    <a:pt x="81" y="468"/>
                  </a:cubicBezTo>
                  <a:cubicBezTo>
                    <a:pt x="183" y="355"/>
                    <a:pt x="183" y="355"/>
                    <a:pt x="183" y="355"/>
                  </a:cubicBezTo>
                  <a:cubicBezTo>
                    <a:pt x="213" y="374"/>
                    <a:pt x="248" y="384"/>
                    <a:pt x="286" y="384"/>
                  </a:cubicBezTo>
                  <a:cubicBezTo>
                    <a:pt x="392" y="384"/>
                    <a:pt x="478" y="298"/>
                    <a:pt x="478" y="192"/>
                  </a:cubicBezTo>
                  <a:cubicBezTo>
                    <a:pt x="478" y="86"/>
                    <a:pt x="392" y="0"/>
                    <a:pt x="286" y="0"/>
                  </a:cubicBezTo>
                  <a:close/>
                  <a:moveTo>
                    <a:pt x="286" y="339"/>
                  </a:moveTo>
                  <a:cubicBezTo>
                    <a:pt x="205" y="339"/>
                    <a:pt x="140" y="273"/>
                    <a:pt x="140" y="192"/>
                  </a:cubicBezTo>
                  <a:cubicBezTo>
                    <a:pt x="140" y="111"/>
                    <a:pt x="205" y="46"/>
                    <a:pt x="286" y="46"/>
                  </a:cubicBezTo>
                  <a:cubicBezTo>
                    <a:pt x="367" y="46"/>
                    <a:pt x="432" y="111"/>
                    <a:pt x="432" y="192"/>
                  </a:cubicBezTo>
                  <a:cubicBezTo>
                    <a:pt x="432" y="273"/>
                    <a:pt x="367" y="339"/>
                    <a:pt x="286" y="33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noProof="1"/>
            </a:p>
          </p:txBody>
        </p:sp>
        <p:sp>
          <p:nvSpPr>
            <p:cNvPr id="71" name="Freeform 104"/>
            <p:cNvSpPr>
              <a:spLocks/>
            </p:cNvSpPr>
            <p:nvPr/>
          </p:nvSpPr>
          <p:spPr bwMode="auto">
            <a:xfrm>
              <a:off x="2635350" y="4251133"/>
              <a:ext cx="206375" cy="209552"/>
            </a:xfrm>
            <a:custGeom>
              <a:avLst/>
              <a:gdLst>
                <a:gd name="T0" fmla="*/ 85 w 130"/>
                <a:gd name="T1" fmla="*/ 47 h 132"/>
                <a:gd name="T2" fmla="*/ 85 w 130"/>
                <a:gd name="T3" fmla="*/ 0 h 132"/>
                <a:gd name="T4" fmla="*/ 47 w 130"/>
                <a:gd name="T5" fmla="*/ 0 h 132"/>
                <a:gd name="T6" fmla="*/ 47 w 130"/>
                <a:gd name="T7" fmla="*/ 47 h 132"/>
                <a:gd name="T8" fmla="*/ 0 w 130"/>
                <a:gd name="T9" fmla="*/ 47 h 132"/>
                <a:gd name="T10" fmla="*/ 0 w 130"/>
                <a:gd name="T11" fmla="*/ 48 h 132"/>
                <a:gd name="T12" fmla="*/ 0 w 130"/>
                <a:gd name="T13" fmla="*/ 85 h 132"/>
                <a:gd name="T14" fmla="*/ 0 w 130"/>
                <a:gd name="T15" fmla="*/ 85 h 132"/>
                <a:gd name="T16" fmla="*/ 47 w 130"/>
                <a:gd name="T17" fmla="*/ 85 h 132"/>
                <a:gd name="T18" fmla="*/ 47 w 130"/>
                <a:gd name="T19" fmla="*/ 132 h 132"/>
                <a:gd name="T20" fmla="*/ 85 w 130"/>
                <a:gd name="T21" fmla="*/ 132 h 132"/>
                <a:gd name="T22" fmla="*/ 85 w 130"/>
                <a:gd name="T23" fmla="*/ 85 h 132"/>
                <a:gd name="T24" fmla="*/ 130 w 130"/>
                <a:gd name="T25" fmla="*/ 85 h 132"/>
                <a:gd name="T26" fmla="*/ 130 w 130"/>
                <a:gd name="T27" fmla="*/ 85 h 132"/>
                <a:gd name="T28" fmla="*/ 130 w 130"/>
                <a:gd name="T29" fmla="*/ 48 h 132"/>
                <a:gd name="T30" fmla="*/ 130 w 130"/>
                <a:gd name="T31" fmla="*/ 47 h 132"/>
                <a:gd name="T32" fmla="*/ 85 w 130"/>
                <a:gd name="T33"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2">
                  <a:moveTo>
                    <a:pt x="85" y="47"/>
                  </a:moveTo>
                  <a:lnTo>
                    <a:pt x="85" y="0"/>
                  </a:lnTo>
                  <a:lnTo>
                    <a:pt x="47" y="0"/>
                  </a:lnTo>
                  <a:lnTo>
                    <a:pt x="47" y="47"/>
                  </a:lnTo>
                  <a:lnTo>
                    <a:pt x="0" y="47"/>
                  </a:lnTo>
                  <a:lnTo>
                    <a:pt x="0" y="48"/>
                  </a:lnTo>
                  <a:lnTo>
                    <a:pt x="0" y="85"/>
                  </a:lnTo>
                  <a:lnTo>
                    <a:pt x="0" y="85"/>
                  </a:lnTo>
                  <a:lnTo>
                    <a:pt x="47" y="85"/>
                  </a:lnTo>
                  <a:lnTo>
                    <a:pt x="47" y="132"/>
                  </a:lnTo>
                  <a:lnTo>
                    <a:pt x="85" y="132"/>
                  </a:lnTo>
                  <a:lnTo>
                    <a:pt x="85" y="85"/>
                  </a:lnTo>
                  <a:lnTo>
                    <a:pt x="130" y="85"/>
                  </a:lnTo>
                  <a:lnTo>
                    <a:pt x="130" y="85"/>
                  </a:lnTo>
                  <a:lnTo>
                    <a:pt x="130" y="48"/>
                  </a:lnTo>
                  <a:lnTo>
                    <a:pt x="130" y="47"/>
                  </a:lnTo>
                  <a:lnTo>
                    <a:pt x="85" y="4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200" noProof="1"/>
            </a:p>
          </p:txBody>
        </p:sp>
      </p:grpSp>
      <p:sp>
        <p:nvSpPr>
          <p:cNvPr id="73" name="Oval 141"/>
          <p:cNvSpPr/>
          <p:nvPr/>
        </p:nvSpPr>
        <p:spPr>
          <a:xfrm>
            <a:off x="280224" y="4270938"/>
            <a:ext cx="185590" cy="185588"/>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74" name="Freeform 320"/>
          <p:cNvSpPr>
            <a:spLocks/>
          </p:cNvSpPr>
          <p:nvPr/>
        </p:nvSpPr>
        <p:spPr bwMode="auto">
          <a:xfrm>
            <a:off x="317863" y="4308434"/>
            <a:ext cx="119238" cy="121644"/>
          </a:xfrm>
          <a:custGeom>
            <a:avLst/>
            <a:gdLst/>
            <a:ahLst/>
            <a:cxnLst>
              <a:cxn ang="0">
                <a:pos x="257" y="163"/>
              </a:cxn>
              <a:cxn ang="0">
                <a:pos x="161" y="150"/>
              </a:cxn>
              <a:cxn ang="0">
                <a:pos x="160" y="134"/>
              </a:cxn>
              <a:cxn ang="0">
                <a:pos x="172" y="51"/>
              </a:cxn>
              <a:cxn ang="0">
                <a:pos x="185" y="51"/>
              </a:cxn>
              <a:cxn ang="0">
                <a:pos x="201" y="40"/>
              </a:cxn>
              <a:cxn ang="0">
                <a:pos x="206" y="25"/>
              </a:cxn>
              <a:cxn ang="0">
                <a:pos x="198" y="7"/>
              </a:cxn>
              <a:cxn ang="0">
                <a:pos x="180" y="0"/>
              </a:cxn>
              <a:cxn ang="0">
                <a:pos x="165" y="4"/>
              </a:cxn>
              <a:cxn ang="0">
                <a:pos x="154" y="21"/>
              </a:cxn>
              <a:cxn ang="0">
                <a:pos x="156" y="37"/>
              </a:cxn>
              <a:cxn ang="0">
                <a:pos x="134" y="105"/>
              </a:cxn>
              <a:cxn ang="0">
                <a:pos x="115" y="103"/>
              </a:cxn>
              <a:cxn ang="0">
                <a:pos x="71" y="69"/>
              </a:cxn>
              <a:cxn ang="0">
                <a:pos x="77" y="56"/>
              </a:cxn>
              <a:cxn ang="0">
                <a:pos x="75" y="41"/>
              </a:cxn>
              <a:cxn ang="0">
                <a:pos x="63" y="27"/>
              </a:cxn>
              <a:cxn ang="0">
                <a:pos x="46" y="26"/>
              </a:cxn>
              <a:cxn ang="0">
                <a:pos x="30" y="37"/>
              </a:cxn>
              <a:cxn ang="0">
                <a:pos x="26" y="52"/>
              </a:cxn>
              <a:cxn ang="0">
                <a:pos x="34" y="70"/>
              </a:cxn>
              <a:cxn ang="0">
                <a:pos x="52" y="78"/>
              </a:cxn>
              <a:cxn ang="0">
                <a:pos x="92" y="114"/>
              </a:cxn>
              <a:cxn ang="0">
                <a:pos x="80" y="135"/>
              </a:cxn>
              <a:cxn ang="0">
                <a:pos x="81" y="154"/>
              </a:cxn>
              <a:cxn ang="0">
                <a:pos x="40" y="190"/>
              </a:cxn>
              <a:cxn ang="0">
                <a:pos x="26" y="185"/>
              </a:cxn>
              <a:cxn ang="0">
                <a:pos x="8" y="193"/>
              </a:cxn>
              <a:cxn ang="0">
                <a:pos x="0" y="211"/>
              </a:cxn>
              <a:cxn ang="0">
                <a:pos x="5" y="226"/>
              </a:cxn>
              <a:cxn ang="0">
                <a:pos x="21" y="237"/>
              </a:cxn>
              <a:cxn ang="0">
                <a:pos x="36" y="236"/>
              </a:cxn>
              <a:cxn ang="0">
                <a:pos x="50" y="222"/>
              </a:cxn>
              <a:cxn ang="0">
                <a:pos x="51" y="206"/>
              </a:cxn>
              <a:cxn ang="0">
                <a:pos x="96" y="178"/>
              </a:cxn>
              <a:cxn ang="0">
                <a:pos x="120" y="185"/>
              </a:cxn>
              <a:cxn ang="0">
                <a:pos x="144" y="258"/>
              </a:cxn>
              <a:cxn ang="0">
                <a:pos x="135" y="276"/>
              </a:cxn>
              <a:cxn ang="0">
                <a:pos x="143" y="294"/>
              </a:cxn>
              <a:cxn ang="0">
                <a:pos x="161" y="303"/>
              </a:cxn>
              <a:cxn ang="0">
                <a:pos x="176" y="297"/>
              </a:cxn>
              <a:cxn ang="0">
                <a:pos x="186" y="281"/>
              </a:cxn>
              <a:cxn ang="0">
                <a:pos x="185" y="267"/>
              </a:cxn>
              <a:cxn ang="0">
                <a:pos x="171" y="253"/>
              </a:cxn>
              <a:cxn ang="0">
                <a:pos x="159" y="251"/>
              </a:cxn>
              <a:cxn ang="0">
                <a:pos x="150" y="173"/>
              </a:cxn>
              <a:cxn ang="0">
                <a:pos x="245" y="183"/>
              </a:cxn>
              <a:cxn ang="0">
                <a:pos x="247" y="195"/>
              </a:cxn>
              <a:cxn ang="0">
                <a:pos x="261" y="209"/>
              </a:cxn>
              <a:cxn ang="0">
                <a:pos x="276" y="211"/>
              </a:cxn>
              <a:cxn ang="0">
                <a:pos x="292" y="200"/>
              </a:cxn>
              <a:cxn ang="0">
                <a:pos x="297" y="185"/>
              </a:cxn>
              <a:cxn ang="0">
                <a:pos x="290" y="167"/>
              </a:cxn>
              <a:cxn ang="0">
                <a:pos x="271" y="160"/>
              </a:cxn>
            </a:cxnLst>
            <a:rect l="0" t="0" r="r" b="b"/>
            <a:pathLst>
              <a:path w="297" h="303">
                <a:moveTo>
                  <a:pt x="271" y="160"/>
                </a:moveTo>
                <a:lnTo>
                  <a:pt x="271" y="160"/>
                </a:lnTo>
                <a:lnTo>
                  <a:pt x="263" y="161"/>
                </a:lnTo>
                <a:lnTo>
                  <a:pt x="257" y="163"/>
                </a:lnTo>
                <a:lnTo>
                  <a:pt x="251" y="168"/>
                </a:lnTo>
                <a:lnTo>
                  <a:pt x="247" y="174"/>
                </a:lnTo>
                <a:lnTo>
                  <a:pt x="161" y="150"/>
                </a:lnTo>
                <a:lnTo>
                  <a:pt x="161" y="150"/>
                </a:lnTo>
                <a:lnTo>
                  <a:pt x="161" y="144"/>
                </a:lnTo>
                <a:lnTo>
                  <a:pt x="161" y="144"/>
                </a:lnTo>
                <a:lnTo>
                  <a:pt x="161" y="140"/>
                </a:lnTo>
                <a:lnTo>
                  <a:pt x="160" y="134"/>
                </a:lnTo>
                <a:lnTo>
                  <a:pt x="156" y="125"/>
                </a:lnTo>
                <a:lnTo>
                  <a:pt x="150" y="116"/>
                </a:lnTo>
                <a:lnTo>
                  <a:pt x="143" y="110"/>
                </a:lnTo>
                <a:lnTo>
                  <a:pt x="172" y="51"/>
                </a:lnTo>
                <a:lnTo>
                  <a:pt x="172" y="51"/>
                </a:lnTo>
                <a:lnTo>
                  <a:pt x="180" y="52"/>
                </a:lnTo>
                <a:lnTo>
                  <a:pt x="180" y="52"/>
                </a:lnTo>
                <a:lnTo>
                  <a:pt x="185" y="51"/>
                </a:lnTo>
                <a:lnTo>
                  <a:pt x="190" y="50"/>
                </a:lnTo>
                <a:lnTo>
                  <a:pt x="194" y="48"/>
                </a:lnTo>
                <a:lnTo>
                  <a:pt x="198" y="45"/>
                </a:lnTo>
                <a:lnTo>
                  <a:pt x="201" y="40"/>
                </a:lnTo>
                <a:lnTo>
                  <a:pt x="203" y="36"/>
                </a:lnTo>
                <a:lnTo>
                  <a:pt x="206" y="31"/>
                </a:lnTo>
                <a:lnTo>
                  <a:pt x="206" y="25"/>
                </a:lnTo>
                <a:lnTo>
                  <a:pt x="206" y="25"/>
                </a:lnTo>
                <a:lnTo>
                  <a:pt x="206" y="21"/>
                </a:lnTo>
                <a:lnTo>
                  <a:pt x="203" y="16"/>
                </a:lnTo>
                <a:lnTo>
                  <a:pt x="201" y="11"/>
                </a:lnTo>
                <a:lnTo>
                  <a:pt x="198" y="7"/>
                </a:lnTo>
                <a:lnTo>
                  <a:pt x="194" y="4"/>
                </a:lnTo>
                <a:lnTo>
                  <a:pt x="190" y="2"/>
                </a:lnTo>
                <a:lnTo>
                  <a:pt x="185" y="1"/>
                </a:lnTo>
                <a:lnTo>
                  <a:pt x="180" y="0"/>
                </a:lnTo>
                <a:lnTo>
                  <a:pt x="180" y="0"/>
                </a:lnTo>
                <a:lnTo>
                  <a:pt x="175" y="1"/>
                </a:lnTo>
                <a:lnTo>
                  <a:pt x="169" y="2"/>
                </a:lnTo>
                <a:lnTo>
                  <a:pt x="165" y="4"/>
                </a:lnTo>
                <a:lnTo>
                  <a:pt x="162" y="7"/>
                </a:lnTo>
                <a:lnTo>
                  <a:pt x="159" y="11"/>
                </a:lnTo>
                <a:lnTo>
                  <a:pt x="155" y="16"/>
                </a:lnTo>
                <a:lnTo>
                  <a:pt x="154" y="21"/>
                </a:lnTo>
                <a:lnTo>
                  <a:pt x="153" y="25"/>
                </a:lnTo>
                <a:lnTo>
                  <a:pt x="153" y="25"/>
                </a:lnTo>
                <a:lnTo>
                  <a:pt x="154" y="32"/>
                </a:lnTo>
                <a:lnTo>
                  <a:pt x="156" y="37"/>
                </a:lnTo>
                <a:lnTo>
                  <a:pt x="160" y="42"/>
                </a:lnTo>
                <a:lnTo>
                  <a:pt x="164" y="47"/>
                </a:lnTo>
                <a:lnTo>
                  <a:pt x="134" y="105"/>
                </a:lnTo>
                <a:lnTo>
                  <a:pt x="134" y="105"/>
                </a:lnTo>
                <a:lnTo>
                  <a:pt x="128" y="104"/>
                </a:lnTo>
                <a:lnTo>
                  <a:pt x="120" y="103"/>
                </a:lnTo>
                <a:lnTo>
                  <a:pt x="120" y="103"/>
                </a:lnTo>
                <a:lnTo>
                  <a:pt x="115" y="103"/>
                </a:lnTo>
                <a:lnTo>
                  <a:pt x="109" y="104"/>
                </a:lnTo>
                <a:lnTo>
                  <a:pt x="104" y="106"/>
                </a:lnTo>
                <a:lnTo>
                  <a:pt x="100" y="109"/>
                </a:lnTo>
                <a:lnTo>
                  <a:pt x="71" y="69"/>
                </a:lnTo>
                <a:lnTo>
                  <a:pt x="71" y="69"/>
                </a:lnTo>
                <a:lnTo>
                  <a:pt x="74" y="66"/>
                </a:lnTo>
                <a:lnTo>
                  <a:pt x="76" y="62"/>
                </a:lnTo>
                <a:lnTo>
                  <a:pt x="77" y="56"/>
                </a:lnTo>
                <a:lnTo>
                  <a:pt x="77" y="52"/>
                </a:lnTo>
                <a:lnTo>
                  <a:pt x="77" y="52"/>
                </a:lnTo>
                <a:lnTo>
                  <a:pt x="77" y="47"/>
                </a:lnTo>
                <a:lnTo>
                  <a:pt x="75" y="41"/>
                </a:lnTo>
                <a:lnTo>
                  <a:pt x="73" y="37"/>
                </a:lnTo>
                <a:lnTo>
                  <a:pt x="70" y="34"/>
                </a:lnTo>
                <a:lnTo>
                  <a:pt x="67" y="31"/>
                </a:lnTo>
                <a:lnTo>
                  <a:pt x="63" y="27"/>
                </a:lnTo>
                <a:lnTo>
                  <a:pt x="57" y="26"/>
                </a:lnTo>
                <a:lnTo>
                  <a:pt x="52" y="25"/>
                </a:lnTo>
                <a:lnTo>
                  <a:pt x="52" y="25"/>
                </a:lnTo>
                <a:lnTo>
                  <a:pt x="46" y="26"/>
                </a:lnTo>
                <a:lnTo>
                  <a:pt x="42" y="27"/>
                </a:lnTo>
                <a:lnTo>
                  <a:pt x="37" y="31"/>
                </a:lnTo>
                <a:lnTo>
                  <a:pt x="34" y="34"/>
                </a:lnTo>
                <a:lnTo>
                  <a:pt x="30" y="37"/>
                </a:lnTo>
                <a:lnTo>
                  <a:pt x="28" y="41"/>
                </a:lnTo>
                <a:lnTo>
                  <a:pt x="26" y="47"/>
                </a:lnTo>
                <a:lnTo>
                  <a:pt x="26" y="52"/>
                </a:lnTo>
                <a:lnTo>
                  <a:pt x="26" y="52"/>
                </a:lnTo>
                <a:lnTo>
                  <a:pt x="26" y="57"/>
                </a:lnTo>
                <a:lnTo>
                  <a:pt x="28" y="62"/>
                </a:lnTo>
                <a:lnTo>
                  <a:pt x="30" y="66"/>
                </a:lnTo>
                <a:lnTo>
                  <a:pt x="34" y="70"/>
                </a:lnTo>
                <a:lnTo>
                  <a:pt x="37" y="73"/>
                </a:lnTo>
                <a:lnTo>
                  <a:pt x="42" y="75"/>
                </a:lnTo>
                <a:lnTo>
                  <a:pt x="46" y="78"/>
                </a:lnTo>
                <a:lnTo>
                  <a:pt x="52" y="78"/>
                </a:lnTo>
                <a:lnTo>
                  <a:pt x="52" y="78"/>
                </a:lnTo>
                <a:lnTo>
                  <a:pt x="58" y="77"/>
                </a:lnTo>
                <a:lnTo>
                  <a:pt x="64" y="75"/>
                </a:lnTo>
                <a:lnTo>
                  <a:pt x="92" y="114"/>
                </a:lnTo>
                <a:lnTo>
                  <a:pt x="92" y="114"/>
                </a:lnTo>
                <a:lnTo>
                  <a:pt x="86" y="120"/>
                </a:lnTo>
                <a:lnTo>
                  <a:pt x="83" y="128"/>
                </a:lnTo>
                <a:lnTo>
                  <a:pt x="80" y="135"/>
                </a:lnTo>
                <a:lnTo>
                  <a:pt x="79" y="144"/>
                </a:lnTo>
                <a:lnTo>
                  <a:pt x="79" y="144"/>
                </a:lnTo>
                <a:lnTo>
                  <a:pt x="80" y="149"/>
                </a:lnTo>
                <a:lnTo>
                  <a:pt x="81" y="154"/>
                </a:lnTo>
                <a:lnTo>
                  <a:pt x="84" y="164"/>
                </a:lnTo>
                <a:lnTo>
                  <a:pt x="44" y="193"/>
                </a:lnTo>
                <a:lnTo>
                  <a:pt x="44" y="193"/>
                </a:lnTo>
                <a:lnTo>
                  <a:pt x="40" y="190"/>
                </a:lnTo>
                <a:lnTo>
                  <a:pt x="36" y="188"/>
                </a:lnTo>
                <a:lnTo>
                  <a:pt x="30" y="185"/>
                </a:lnTo>
                <a:lnTo>
                  <a:pt x="26" y="185"/>
                </a:lnTo>
                <a:lnTo>
                  <a:pt x="26" y="185"/>
                </a:lnTo>
                <a:lnTo>
                  <a:pt x="21" y="186"/>
                </a:lnTo>
                <a:lnTo>
                  <a:pt x="16" y="188"/>
                </a:lnTo>
                <a:lnTo>
                  <a:pt x="11" y="190"/>
                </a:lnTo>
                <a:lnTo>
                  <a:pt x="8" y="193"/>
                </a:lnTo>
                <a:lnTo>
                  <a:pt x="5" y="197"/>
                </a:lnTo>
                <a:lnTo>
                  <a:pt x="2" y="201"/>
                </a:lnTo>
                <a:lnTo>
                  <a:pt x="1" y="206"/>
                </a:lnTo>
                <a:lnTo>
                  <a:pt x="0" y="211"/>
                </a:lnTo>
                <a:lnTo>
                  <a:pt x="0" y="211"/>
                </a:lnTo>
                <a:lnTo>
                  <a:pt x="1" y="216"/>
                </a:lnTo>
                <a:lnTo>
                  <a:pt x="2" y="222"/>
                </a:lnTo>
                <a:lnTo>
                  <a:pt x="5" y="226"/>
                </a:lnTo>
                <a:lnTo>
                  <a:pt x="8" y="230"/>
                </a:lnTo>
                <a:lnTo>
                  <a:pt x="11" y="233"/>
                </a:lnTo>
                <a:lnTo>
                  <a:pt x="16" y="236"/>
                </a:lnTo>
                <a:lnTo>
                  <a:pt x="21" y="237"/>
                </a:lnTo>
                <a:lnTo>
                  <a:pt x="26" y="238"/>
                </a:lnTo>
                <a:lnTo>
                  <a:pt x="26" y="238"/>
                </a:lnTo>
                <a:lnTo>
                  <a:pt x="32" y="237"/>
                </a:lnTo>
                <a:lnTo>
                  <a:pt x="36" y="236"/>
                </a:lnTo>
                <a:lnTo>
                  <a:pt x="40" y="233"/>
                </a:lnTo>
                <a:lnTo>
                  <a:pt x="44" y="230"/>
                </a:lnTo>
                <a:lnTo>
                  <a:pt x="48" y="226"/>
                </a:lnTo>
                <a:lnTo>
                  <a:pt x="50" y="222"/>
                </a:lnTo>
                <a:lnTo>
                  <a:pt x="52" y="216"/>
                </a:lnTo>
                <a:lnTo>
                  <a:pt x="52" y="211"/>
                </a:lnTo>
                <a:lnTo>
                  <a:pt x="52" y="211"/>
                </a:lnTo>
                <a:lnTo>
                  <a:pt x="51" y="206"/>
                </a:lnTo>
                <a:lnTo>
                  <a:pt x="50" y="200"/>
                </a:lnTo>
                <a:lnTo>
                  <a:pt x="89" y="172"/>
                </a:lnTo>
                <a:lnTo>
                  <a:pt x="89" y="172"/>
                </a:lnTo>
                <a:lnTo>
                  <a:pt x="96" y="178"/>
                </a:lnTo>
                <a:lnTo>
                  <a:pt x="103" y="182"/>
                </a:lnTo>
                <a:lnTo>
                  <a:pt x="112" y="184"/>
                </a:lnTo>
                <a:lnTo>
                  <a:pt x="120" y="185"/>
                </a:lnTo>
                <a:lnTo>
                  <a:pt x="120" y="185"/>
                </a:lnTo>
                <a:lnTo>
                  <a:pt x="128" y="184"/>
                </a:lnTo>
                <a:lnTo>
                  <a:pt x="149" y="254"/>
                </a:lnTo>
                <a:lnTo>
                  <a:pt x="149" y="254"/>
                </a:lnTo>
                <a:lnTo>
                  <a:pt x="144" y="258"/>
                </a:lnTo>
                <a:lnTo>
                  <a:pt x="139" y="263"/>
                </a:lnTo>
                <a:lnTo>
                  <a:pt x="136" y="270"/>
                </a:lnTo>
                <a:lnTo>
                  <a:pt x="135" y="276"/>
                </a:lnTo>
                <a:lnTo>
                  <a:pt x="135" y="276"/>
                </a:lnTo>
                <a:lnTo>
                  <a:pt x="136" y="281"/>
                </a:lnTo>
                <a:lnTo>
                  <a:pt x="137" y="287"/>
                </a:lnTo>
                <a:lnTo>
                  <a:pt x="139" y="291"/>
                </a:lnTo>
                <a:lnTo>
                  <a:pt x="143" y="294"/>
                </a:lnTo>
                <a:lnTo>
                  <a:pt x="147" y="297"/>
                </a:lnTo>
                <a:lnTo>
                  <a:pt x="151" y="301"/>
                </a:lnTo>
                <a:lnTo>
                  <a:pt x="155" y="302"/>
                </a:lnTo>
                <a:lnTo>
                  <a:pt x="161" y="303"/>
                </a:lnTo>
                <a:lnTo>
                  <a:pt x="161" y="303"/>
                </a:lnTo>
                <a:lnTo>
                  <a:pt x="166" y="302"/>
                </a:lnTo>
                <a:lnTo>
                  <a:pt x="171" y="301"/>
                </a:lnTo>
                <a:lnTo>
                  <a:pt x="176" y="297"/>
                </a:lnTo>
                <a:lnTo>
                  <a:pt x="180" y="294"/>
                </a:lnTo>
                <a:lnTo>
                  <a:pt x="183" y="291"/>
                </a:lnTo>
                <a:lnTo>
                  <a:pt x="185" y="287"/>
                </a:lnTo>
                <a:lnTo>
                  <a:pt x="186" y="281"/>
                </a:lnTo>
                <a:lnTo>
                  <a:pt x="187" y="276"/>
                </a:lnTo>
                <a:lnTo>
                  <a:pt x="187" y="276"/>
                </a:lnTo>
                <a:lnTo>
                  <a:pt x="186" y="271"/>
                </a:lnTo>
                <a:lnTo>
                  <a:pt x="185" y="267"/>
                </a:lnTo>
                <a:lnTo>
                  <a:pt x="183" y="262"/>
                </a:lnTo>
                <a:lnTo>
                  <a:pt x="180" y="258"/>
                </a:lnTo>
                <a:lnTo>
                  <a:pt x="176" y="255"/>
                </a:lnTo>
                <a:lnTo>
                  <a:pt x="171" y="253"/>
                </a:lnTo>
                <a:lnTo>
                  <a:pt x="166" y="251"/>
                </a:lnTo>
                <a:lnTo>
                  <a:pt x="161" y="251"/>
                </a:lnTo>
                <a:lnTo>
                  <a:pt x="161" y="251"/>
                </a:lnTo>
                <a:lnTo>
                  <a:pt x="159" y="251"/>
                </a:lnTo>
                <a:lnTo>
                  <a:pt x="136" y="182"/>
                </a:lnTo>
                <a:lnTo>
                  <a:pt x="136" y="182"/>
                </a:lnTo>
                <a:lnTo>
                  <a:pt x="144" y="178"/>
                </a:lnTo>
                <a:lnTo>
                  <a:pt x="150" y="173"/>
                </a:lnTo>
                <a:lnTo>
                  <a:pt x="154" y="166"/>
                </a:lnTo>
                <a:lnTo>
                  <a:pt x="159" y="160"/>
                </a:lnTo>
                <a:lnTo>
                  <a:pt x="245" y="183"/>
                </a:lnTo>
                <a:lnTo>
                  <a:pt x="245" y="183"/>
                </a:lnTo>
                <a:lnTo>
                  <a:pt x="245" y="185"/>
                </a:lnTo>
                <a:lnTo>
                  <a:pt x="245" y="185"/>
                </a:lnTo>
                <a:lnTo>
                  <a:pt x="245" y="191"/>
                </a:lnTo>
                <a:lnTo>
                  <a:pt x="247" y="195"/>
                </a:lnTo>
                <a:lnTo>
                  <a:pt x="249" y="200"/>
                </a:lnTo>
                <a:lnTo>
                  <a:pt x="253" y="204"/>
                </a:lnTo>
                <a:lnTo>
                  <a:pt x="257" y="207"/>
                </a:lnTo>
                <a:lnTo>
                  <a:pt x="261" y="209"/>
                </a:lnTo>
                <a:lnTo>
                  <a:pt x="265" y="211"/>
                </a:lnTo>
                <a:lnTo>
                  <a:pt x="271" y="211"/>
                </a:lnTo>
                <a:lnTo>
                  <a:pt x="271" y="211"/>
                </a:lnTo>
                <a:lnTo>
                  <a:pt x="276" y="211"/>
                </a:lnTo>
                <a:lnTo>
                  <a:pt x="281" y="209"/>
                </a:lnTo>
                <a:lnTo>
                  <a:pt x="286" y="207"/>
                </a:lnTo>
                <a:lnTo>
                  <a:pt x="290" y="204"/>
                </a:lnTo>
                <a:lnTo>
                  <a:pt x="292" y="200"/>
                </a:lnTo>
                <a:lnTo>
                  <a:pt x="295" y="195"/>
                </a:lnTo>
                <a:lnTo>
                  <a:pt x="296" y="191"/>
                </a:lnTo>
                <a:lnTo>
                  <a:pt x="297" y="185"/>
                </a:lnTo>
                <a:lnTo>
                  <a:pt x="297" y="185"/>
                </a:lnTo>
                <a:lnTo>
                  <a:pt x="296" y="180"/>
                </a:lnTo>
                <a:lnTo>
                  <a:pt x="295" y="176"/>
                </a:lnTo>
                <a:lnTo>
                  <a:pt x="292" y="170"/>
                </a:lnTo>
                <a:lnTo>
                  <a:pt x="290" y="167"/>
                </a:lnTo>
                <a:lnTo>
                  <a:pt x="286" y="164"/>
                </a:lnTo>
                <a:lnTo>
                  <a:pt x="281" y="162"/>
                </a:lnTo>
                <a:lnTo>
                  <a:pt x="276" y="160"/>
                </a:lnTo>
                <a:lnTo>
                  <a:pt x="271" y="160"/>
                </a:lnTo>
                <a:lnTo>
                  <a:pt x="271" y="160"/>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200" noProof="1"/>
          </a:p>
        </p:txBody>
      </p:sp>
      <p:sp>
        <p:nvSpPr>
          <p:cNvPr id="76" name="Oval 144"/>
          <p:cNvSpPr/>
          <p:nvPr/>
        </p:nvSpPr>
        <p:spPr>
          <a:xfrm>
            <a:off x="289244" y="3519690"/>
            <a:ext cx="185590" cy="185588"/>
          </a:xfrm>
          <a:prstGeom prst="ellipse">
            <a:avLst/>
          </a:prstGeom>
          <a:solidFill>
            <a:srgbClr val="E7F0F9"/>
          </a:solid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77" name="Freeform 22"/>
          <p:cNvSpPr>
            <a:spLocks noEditPoints="1"/>
          </p:cNvSpPr>
          <p:nvPr/>
        </p:nvSpPr>
        <p:spPr bwMode="auto">
          <a:xfrm>
            <a:off x="320873" y="3551810"/>
            <a:ext cx="113510" cy="111418"/>
          </a:xfrm>
          <a:custGeom>
            <a:avLst/>
            <a:gdLst/>
            <a:ahLst/>
            <a:cxnLst>
              <a:cxn ang="0">
                <a:pos x="310" y="578"/>
              </a:cxn>
              <a:cxn ang="0">
                <a:pos x="218" y="634"/>
              </a:cxn>
              <a:cxn ang="0">
                <a:pos x="12" y="606"/>
              </a:cxn>
              <a:cxn ang="0">
                <a:pos x="40" y="550"/>
              </a:cxn>
              <a:cxn ang="0">
                <a:pos x="48" y="568"/>
              </a:cxn>
              <a:cxn ang="0">
                <a:pos x="156" y="598"/>
              </a:cxn>
              <a:cxn ang="0">
                <a:pos x="264" y="572"/>
              </a:cxn>
              <a:cxn ang="0">
                <a:pos x="138" y="202"/>
              </a:cxn>
              <a:cxn ang="0">
                <a:pos x="122" y="146"/>
              </a:cxn>
              <a:cxn ang="0">
                <a:pos x="168" y="116"/>
              </a:cxn>
              <a:cxn ang="0">
                <a:pos x="192" y="158"/>
              </a:cxn>
              <a:cxn ang="0">
                <a:pos x="178" y="206"/>
              </a:cxn>
              <a:cxn ang="0">
                <a:pos x="232" y="238"/>
              </a:cxn>
              <a:cxn ang="0">
                <a:pos x="232" y="400"/>
              </a:cxn>
              <a:cxn ang="0">
                <a:pos x="182" y="578"/>
              </a:cxn>
              <a:cxn ang="0">
                <a:pos x="116" y="576"/>
              </a:cxn>
              <a:cxn ang="0">
                <a:pos x="76" y="396"/>
              </a:cxn>
              <a:cxn ang="0">
                <a:pos x="80" y="238"/>
              </a:cxn>
              <a:cxn ang="0">
                <a:pos x="138" y="202"/>
              </a:cxn>
              <a:cxn ang="0">
                <a:pos x="860" y="570"/>
              </a:cxn>
              <a:cxn ang="0">
                <a:pos x="798" y="628"/>
              </a:cxn>
              <a:cxn ang="0">
                <a:pos x="582" y="614"/>
              </a:cxn>
              <a:cxn ang="0">
                <a:pos x="582" y="556"/>
              </a:cxn>
              <a:cxn ang="0">
                <a:pos x="606" y="564"/>
              </a:cxn>
              <a:cxn ang="0">
                <a:pos x="670" y="596"/>
              </a:cxn>
              <a:cxn ang="0">
                <a:pos x="820" y="572"/>
              </a:cxn>
              <a:cxn ang="0">
                <a:pos x="692" y="202"/>
              </a:cxn>
              <a:cxn ang="0">
                <a:pos x="676" y="156"/>
              </a:cxn>
              <a:cxn ang="0">
                <a:pos x="712" y="114"/>
              </a:cxn>
              <a:cxn ang="0">
                <a:pos x="746" y="156"/>
              </a:cxn>
              <a:cxn ang="0">
                <a:pos x="730" y="202"/>
              </a:cxn>
              <a:cxn ang="0">
                <a:pos x="788" y="238"/>
              </a:cxn>
              <a:cxn ang="0">
                <a:pos x="790" y="396"/>
              </a:cxn>
              <a:cxn ang="0">
                <a:pos x="750" y="576"/>
              </a:cxn>
              <a:cxn ang="0">
                <a:pos x="686" y="578"/>
              </a:cxn>
              <a:cxn ang="0">
                <a:pos x="636" y="400"/>
              </a:cxn>
              <a:cxn ang="0">
                <a:pos x="636" y="238"/>
              </a:cxn>
              <a:cxn ang="0">
                <a:pos x="690" y="206"/>
              </a:cxn>
              <a:cxn ang="0">
                <a:pos x="664" y="730"/>
              </a:cxn>
              <a:cxn ang="0">
                <a:pos x="678" y="792"/>
              </a:cxn>
              <a:cxn ang="0">
                <a:pos x="434" y="852"/>
              </a:cxn>
              <a:cxn ang="0">
                <a:pos x="184" y="784"/>
              </a:cxn>
              <a:cxn ang="0">
                <a:pos x="224" y="720"/>
              </a:cxn>
              <a:cxn ang="0">
                <a:pos x="270" y="728"/>
              </a:cxn>
              <a:cxn ang="0">
                <a:pos x="310" y="776"/>
              </a:cxn>
              <a:cxn ang="0">
                <a:pos x="558" y="776"/>
              </a:cxn>
              <a:cxn ang="0">
                <a:pos x="598" y="728"/>
              </a:cxn>
              <a:cxn ang="0">
                <a:pos x="392" y="130"/>
              </a:cxn>
              <a:cxn ang="0">
                <a:pos x="378" y="52"/>
              </a:cxn>
              <a:cxn ang="0">
                <a:pos x="406" y="6"/>
              </a:cxn>
              <a:cxn ang="0">
                <a:pos x="480" y="20"/>
              </a:cxn>
              <a:cxn ang="0">
                <a:pos x="494" y="70"/>
              </a:cxn>
              <a:cxn ang="0">
                <a:pos x="464" y="144"/>
              </a:cxn>
              <a:cxn ang="0">
                <a:pos x="558" y="202"/>
              </a:cxn>
              <a:cxn ang="0">
                <a:pos x="566" y="448"/>
              </a:cxn>
              <a:cxn ang="0">
                <a:pos x="514" y="742"/>
              </a:cxn>
              <a:cxn ang="0">
                <a:pos x="454" y="752"/>
              </a:cxn>
              <a:cxn ang="0">
                <a:pos x="392" y="756"/>
              </a:cxn>
              <a:cxn ang="0">
                <a:pos x="330" y="474"/>
              </a:cxn>
              <a:cxn ang="0">
                <a:pos x="296" y="320"/>
              </a:cxn>
              <a:cxn ang="0">
                <a:pos x="322" y="190"/>
              </a:cxn>
            </a:cxnLst>
            <a:rect l="0" t="0" r="r" b="b"/>
            <a:pathLst>
              <a:path w="868" h="852">
                <a:moveTo>
                  <a:pt x="216" y="538"/>
                </a:moveTo>
                <a:lnTo>
                  <a:pt x="216" y="538"/>
                </a:lnTo>
                <a:lnTo>
                  <a:pt x="236" y="540"/>
                </a:lnTo>
                <a:lnTo>
                  <a:pt x="256" y="546"/>
                </a:lnTo>
                <a:lnTo>
                  <a:pt x="272" y="550"/>
                </a:lnTo>
                <a:lnTo>
                  <a:pt x="286" y="556"/>
                </a:lnTo>
                <a:lnTo>
                  <a:pt x="298" y="562"/>
                </a:lnTo>
                <a:lnTo>
                  <a:pt x="306" y="570"/>
                </a:lnTo>
                <a:lnTo>
                  <a:pt x="310" y="578"/>
                </a:lnTo>
                <a:lnTo>
                  <a:pt x="312" y="586"/>
                </a:lnTo>
                <a:lnTo>
                  <a:pt x="312" y="586"/>
                </a:lnTo>
                <a:lnTo>
                  <a:pt x="312" y="590"/>
                </a:lnTo>
                <a:lnTo>
                  <a:pt x="310" y="596"/>
                </a:lnTo>
                <a:lnTo>
                  <a:pt x="300" y="606"/>
                </a:lnTo>
                <a:lnTo>
                  <a:pt x="286" y="614"/>
                </a:lnTo>
                <a:lnTo>
                  <a:pt x="266" y="622"/>
                </a:lnTo>
                <a:lnTo>
                  <a:pt x="244" y="628"/>
                </a:lnTo>
                <a:lnTo>
                  <a:pt x="218" y="634"/>
                </a:lnTo>
                <a:lnTo>
                  <a:pt x="188" y="636"/>
                </a:lnTo>
                <a:lnTo>
                  <a:pt x="156" y="638"/>
                </a:lnTo>
                <a:lnTo>
                  <a:pt x="156" y="638"/>
                </a:lnTo>
                <a:lnTo>
                  <a:pt x="124" y="636"/>
                </a:lnTo>
                <a:lnTo>
                  <a:pt x="96" y="634"/>
                </a:lnTo>
                <a:lnTo>
                  <a:pt x="68" y="628"/>
                </a:lnTo>
                <a:lnTo>
                  <a:pt x="46" y="622"/>
                </a:lnTo>
                <a:lnTo>
                  <a:pt x="26" y="614"/>
                </a:lnTo>
                <a:lnTo>
                  <a:pt x="12" y="606"/>
                </a:lnTo>
                <a:lnTo>
                  <a:pt x="2" y="596"/>
                </a:lnTo>
                <a:lnTo>
                  <a:pt x="0" y="590"/>
                </a:lnTo>
                <a:lnTo>
                  <a:pt x="0" y="586"/>
                </a:lnTo>
                <a:lnTo>
                  <a:pt x="0" y="586"/>
                </a:lnTo>
                <a:lnTo>
                  <a:pt x="2" y="578"/>
                </a:lnTo>
                <a:lnTo>
                  <a:pt x="6" y="570"/>
                </a:lnTo>
                <a:lnTo>
                  <a:pt x="16" y="562"/>
                </a:lnTo>
                <a:lnTo>
                  <a:pt x="26" y="556"/>
                </a:lnTo>
                <a:lnTo>
                  <a:pt x="40" y="550"/>
                </a:lnTo>
                <a:lnTo>
                  <a:pt x="58" y="546"/>
                </a:lnTo>
                <a:lnTo>
                  <a:pt x="76" y="540"/>
                </a:lnTo>
                <a:lnTo>
                  <a:pt x="96" y="538"/>
                </a:lnTo>
                <a:lnTo>
                  <a:pt x="96" y="550"/>
                </a:lnTo>
                <a:lnTo>
                  <a:pt x="96" y="550"/>
                </a:lnTo>
                <a:lnTo>
                  <a:pt x="76" y="554"/>
                </a:lnTo>
                <a:lnTo>
                  <a:pt x="62" y="558"/>
                </a:lnTo>
                <a:lnTo>
                  <a:pt x="52" y="564"/>
                </a:lnTo>
                <a:lnTo>
                  <a:pt x="48" y="568"/>
                </a:lnTo>
                <a:lnTo>
                  <a:pt x="48" y="572"/>
                </a:lnTo>
                <a:lnTo>
                  <a:pt x="48" y="572"/>
                </a:lnTo>
                <a:lnTo>
                  <a:pt x="50" y="578"/>
                </a:lnTo>
                <a:lnTo>
                  <a:pt x="56" y="582"/>
                </a:lnTo>
                <a:lnTo>
                  <a:pt x="66" y="586"/>
                </a:lnTo>
                <a:lnTo>
                  <a:pt x="80" y="590"/>
                </a:lnTo>
                <a:lnTo>
                  <a:pt x="96" y="594"/>
                </a:lnTo>
                <a:lnTo>
                  <a:pt x="114" y="596"/>
                </a:lnTo>
                <a:lnTo>
                  <a:pt x="156" y="598"/>
                </a:lnTo>
                <a:lnTo>
                  <a:pt x="156" y="598"/>
                </a:lnTo>
                <a:lnTo>
                  <a:pt x="198" y="596"/>
                </a:lnTo>
                <a:lnTo>
                  <a:pt x="216" y="594"/>
                </a:lnTo>
                <a:lnTo>
                  <a:pt x="232" y="590"/>
                </a:lnTo>
                <a:lnTo>
                  <a:pt x="246" y="586"/>
                </a:lnTo>
                <a:lnTo>
                  <a:pt x="256" y="582"/>
                </a:lnTo>
                <a:lnTo>
                  <a:pt x="262" y="578"/>
                </a:lnTo>
                <a:lnTo>
                  <a:pt x="264" y="572"/>
                </a:lnTo>
                <a:lnTo>
                  <a:pt x="264" y="572"/>
                </a:lnTo>
                <a:lnTo>
                  <a:pt x="264" y="568"/>
                </a:lnTo>
                <a:lnTo>
                  <a:pt x="262" y="564"/>
                </a:lnTo>
                <a:lnTo>
                  <a:pt x="252" y="558"/>
                </a:lnTo>
                <a:lnTo>
                  <a:pt x="236" y="554"/>
                </a:lnTo>
                <a:lnTo>
                  <a:pt x="216" y="550"/>
                </a:lnTo>
                <a:lnTo>
                  <a:pt x="216" y="538"/>
                </a:lnTo>
                <a:lnTo>
                  <a:pt x="216" y="538"/>
                </a:lnTo>
                <a:close/>
                <a:moveTo>
                  <a:pt x="138" y="202"/>
                </a:moveTo>
                <a:lnTo>
                  <a:pt x="138" y="202"/>
                </a:lnTo>
                <a:lnTo>
                  <a:pt x="130" y="194"/>
                </a:lnTo>
                <a:lnTo>
                  <a:pt x="126" y="184"/>
                </a:lnTo>
                <a:lnTo>
                  <a:pt x="124" y="182"/>
                </a:lnTo>
                <a:lnTo>
                  <a:pt x="124" y="182"/>
                </a:lnTo>
                <a:lnTo>
                  <a:pt x="120" y="170"/>
                </a:lnTo>
                <a:lnTo>
                  <a:pt x="120" y="158"/>
                </a:lnTo>
                <a:lnTo>
                  <a:pt x="122" y="156"/>
                </a:lnTo>
                <a:lnTo>
                  <a:pt x="122" y="156"/>
                </a:lnTo>
                <a:lnTo>
                  <a:pt x="122" y="146"/>
                </a:lnTo>
                <a:lnTo>
                  <a:pt x="122" y="146"/>
                </a:lnTo>
                <a:lnTo>
                  <a:pt x="124" y="134"/>
                </a:lnTo>
                <a:lnTo>
                  <a:pt x="124" y="134"/>
                </a:lnTo>
                <a:lnTo>
                  <a:pt x="128" y="128"/>
                </a:lnTo>
                <a:lnTo>
                  <a:pt x="134" y="122"/>
                </a:lnTo>
                <a:lnTo>
                  <a:pt x="134" y="122"/>
                </a:lnTo>
                <a:lnTo>
                  <a:pt x="144" y="116"/>
                </a:lnTo>
                <a:lnTo>
                  <a:pt x="156" y="114"/>
                </a:lnTo>
                <a:lnTo>
                  <a:pt x="168" y="116"/>
                </a:lnTo>
                <a:lnTo>
                  <a:pt x="178" y="122"/>
                </a:lnTo>
                <a:lnTo>
                  <a:pt x="178" y="122"/>
                </a:lnTo>
                <a:lnTo>
                  <a:pt x="184" y="128"/>
                </a:lnTo>
                <a:lnTo>
                  <a:pt x="190" y="134"/>
                </a:lnTo>
                <a:lnTo>
                  <a:pt x="190" y="134"/>
                </a:lnTo>
                <a:lnTo>
                  <a:pt x="190" y="146"/>
                </a:lnTo>
                <a:lnTo>
                  <a:pt x="190" y="146"/>
                </a:lnTo>
                <a:lnTo>
                  <a:pt x="190" y="156"/>
                </a:lnTo>
                <a:lnTo>
                  <a:pt x="192" y="158"/>
                </a:lnTo>
                <a:lnTo>
                  <a:pt x="192" y="158"/>
                </a:lnTo>
                <a:lnTo>
                  <a:pt x="192" y="170"/>
                </a:lnTo>
                <a:lnTo>
                  <a:pt x="188" y="182"/>
                </a:lnTo>
                <a:lnTo>
                  <a:pt x="186" y="184"/>
                </a:lnTo>
                <a:lnTo>
                  <a:pt x="186" y="184"/>
                </a:lnTo>
                <a:lnTo>
                  <a:pt x="182" y="194"/>
                </a:lnTo>
                <a:lnTo>
                  <a:pt x="176" y="202"/>
                </a:lnTo>
                <a:lnTo>
                  <a:pt x="176" y="202"/>
                </a:lnTo>
                <a:lnTo>
                  <a:pt x="178" y="206"/>
                </a:lnTo>
                <a:lnTo>
                  <a:pt x="180" y="210"/>
                </a:lnTo>
                <a:lnTo>
                  <a:pt x="188" y="214"/>
                </a:lnTo>
                <a:lnTo>
                  <a:pt x="188" y="214"/>
                </a:lnTo>
                <a:lnTo>
                  <a:pt x="208" y="222"/>
                </a:lnTo>
                <a:lnTo>
                  <a:pt x="226" y="230"/>
                </a:lnTo>
                <a:lnTo>
                  <a:pt x="226" y="230"/>
                </a:lnTo>
                <a:lnTo>
                  <a:pt x="230" y="234"/>
                </a:lnTo>
                <a:lnTo>
                  <a:pt x="232" y="238"/>
                </a:lnTo>
                <a:lnTo>
                  <a:pt x="232" y="238"/>
                </a:lnTo>
                <a:lnTo>
                  <a:pt x="236" y="250"/>
                </a:lnTo>
                <a:lnTo>
                  <a:pt x="240" y="268"/>
                </a:lnTo>
                <a:lnTo>
                  <a:pt x="240" y="288"/>
                </a:lnTo>
                <a:lnTo>
                  <a:pt x="240" y="312"/>
                </a:lnTo>
                <a:lnTo>
                  <a:pt x="240" y="356"/>
                </a:lnTo>
                <a:lnTo>
                  <a:pt x="238" y="390"/>
                </a:lnTo>
                <a:lnTo>
                  <a:pt x="238" y="390"/>
                </a:lnTo>
                <a:lnTo>
                  <a:pt x="236" y="396"/>
                </a:lnTo>
                <a:lnTo>
                  <a:pt x="232" y="400"/>
                </a:lnTo>
                <a:lnTo>
                  <a:pt x="232" y="400"/>
                </a:lnTo>
                <a:lnTo>
                  <a:pt x="220" y="406"/>
                </a:lnTo>
                <a:lnTo>
                  <a:pt x="210" y="408"/>
                </a:lnTo>
                <a:lnTo>
                  <a:pt x="206" y="570"/>
                </a:lnTo>
                <a:lnTo>
                  <a:pt x="206" y="570"/>
                </a:lnTo>
                <a:lnTo>
                  <a:pt x="204" y="572"/>
                </a:lnTo>
                <a:lnTo>
                  <a:pt x="202" y="574"/>
                </a:lnTo>
                <a:lnTo>
                  <a:pt x="196" y="576"/>
                </a:lnTo>
                <a:lnTo>
                  <a:pt x="182" y="578"/>
                </a:lnTo>
                <a:lnTo>
                  <a:pt x="182" y="578"/>
                </a:lnTo>
                <a:lnTo>
                  <a:pt x="168" y="576"/>
                </a:lnTo>
                <a:lnTo>
                  <a:pt x="156" y="572"/>
                </a:lnTo>
                <a:lnTo>
                  <a:pt x="156" y="572"/>
                </a:lnTo>
                <a:lnTo>
                  <a:pt x="156" y="572"/>
                </a:lnTo>
                <a:lnTo>
                  <a:pt x="144" y="576"/>
                </a:lnTo>
                <a:lnTo>
                  <a:pt x="130" y="578"/>
                </a:lnTo>
                <a:lnTo>
                  <a:pt x="130" y="578"/>
                </a:lnTo>
                <a:lnTo>
                  <a:pt x="116" y="576"/>
                </a:lnTo>
                <a:lnTo>
                  <a:pt x="110" y="574"/>
                </a:lnTo>
                <a:lnTo>
                  <a:pt x="108" y="572"/>
                </a:lnTo>
                <a:lnTo>
                  <a:pt x="106" y="570"/>
                </a:lnTo>
                <a:lnTo>
                  <a:pt x="102" y="408"/>
                </a:lnTo>
                <a:lnTo>
                  <a:pt x="102" y="408"/>
                </a:lnTo>
                <a:lnTo>
                  <a:pt x="92" y="406"/>
                </a:lnTo>
                <a:lnTo>
                  <a:pt x="82" y="400"/>
                </a:lnTo>
                <a:lnTo>
                  <a:pt x="82" y="400"/>
                </a:lnTo>
                <a:lnTo>
                  <a:pt x="76" y="396"/>
                </a:lnTo>
                <a:lnTo>
                  <a:pt x="74" y="390"/>
                </a:lnTo>
                <a:lnTo>
                  <a:pt x="74" y="390"/>
                </a:lnTo>
                <a:lnTo>
                  <a:pt x="74" y="356"/>
                </a:lnTo>
                <a:lnTo>
                  <a:pt x="72" y="312"/>
                </a:lnTo>
                <a:lnTo>
                  <a:pt x="72" y="288"/>
                </a:lnTo>
                <a:lnTo>
                  <a:pt x="72" y="268"/>
                </a:lnTo>
                <a:lnTo>
                  <a:pt x="76" y="250"/>
                </a:lnTo>
                <a:lnTo>
                  <a:pt x="80" y="238"/>
                </a:lnTo>
                <a:lnTo>
                  <a:pt x="80" y="238"/>
                </a:lnTo>
                <a:lnTo>
                  <a:pt x="84" y="234"/>
                </a:lnTo>
                <a:lnTo>
                  <a:pt x="88" y="230"/>
                </a:lnTo>
                <a:lnTo>
                  <a:pt x="88" y="230"/>
                </a:lnTo>
                <a:lnTo>
                  <a:pt x="106" y="222"/>
                </a:lnTo>
                <a:lnTo>
                  <a:pt x="124" y="214"/>
                </a:lnTo>
                <a:lnTo>
                  <a:pt x="124" y="214"/>
                </a:lnTo>
                <a:lnTo>
                  <a:pt x="132" y="210"/>
                </a:lnTo>
                <a:lnTo>
                  <a:pt x="136" y="206"/>
                </a:lnTo>
                <a:lnTo>
                  <a:pt x="138" y="202"/>
                </a:lnTo>
                <a:lnTo>
                  <a:pt x="138" y="202"/>
                </a:lnTo>
                <a:close/>
                <a:moveTo>
                  <a:pt x="772" y="538"/>
                </a:moveTo>
                <a:lnTo>
                  <a:pt x="772" y="538"/>
                </a:lnTo>
                <a:lnTo>
                  <a:pt x="792" y="540"/>
                </a:lnTo>
                <a:lnTo>
                  <a:pt x="810" y="546"/>
                </a:lnTo>
                <a:lnTo>
                  <a:pt x="826" y="550"/>
                </a:lnTo>
                <a:lnTo>
                  <a:pt x="840" y="556"/>
                </a:lnTo>
                <a:lnTo>
                  <a:pt x="852" y="562"/>
                </a:lnTo>
                <a:lnTo>
                  <a:pt x="860" y="570"/>
                </a:lnTo>
                <a:lnTo>
                  <a:pt x="866" y="578"/>
                </a:lnTo>
                <a:lnTo>
                  <a:pt x="868" y="586"/>
                </a:lnTo>
                <a:lnTo>
                  <a:pt x="868" y="586"/>
                </a:lnTo>
                <a:lnTo>
                  <a:pt x="868" y="590"/>
                </a:lnTo>
                <a:lnTo>
                  <a:pt x="864" y="596"/>
                </a:lnTo>
                <a:lnTo>
                  <a:pt x="856" y="606"/>
                </a:lnTo>
                <a:lnTo>
                  <a:pt x="842" y="614"/>
                </a:lnTo>
                <a:lnTo>
                  <a:pt x="822" y="622"/>
                </a:lnTo>
                <a:lnTo>
                  <a:pt x="798" y="628"/>
                </a:lnTo>
                <a:lnTo>
                  <a:pt x="772" y="634"/>
                </a:lnTo>
                <a:lnTo>
                  <a:pt x="742" y="636"/>
                </a:lnTo>
                <a:lnTo>
                  <a:pt x="712" y="638"/>
                </a:lnTo>
                <a:lnTo>
                  <a:pt x="712" y="638"/>
                </a:lnTo>
                <a:lnTo>
                  <a:pt x="680" y="636"/>
                </a:lnTo>
                <a:lnTo>
                  <a:pt x="650" y="634"/>
                </a:lnTo>
                <a:lnTo>
                  <a:pt x="624" y="628"/>
                </a:lnTo>
                <a:lnTo>
                  <a:pt x="600" y="622"/>
                </a:lnTo>
                <a:lnTo>
                  <a:pt x="582" y="614"/>
                </a:lnTo>
                <a:lnTo>
                  <a:pt x="568" y="606"/>
                </a:lnTo>
                <a:lnTo>
                  <a:pt x="558" y="596"/>
                </a:lnTo>
                <a:lnTo>
                  <a:pt x="556" y="590"/>
                </a:lnTo>
                <a:lnTo>
                  <a:pt x="554" y="586"/>
                </a:lnTo>
                <a:lnTo>
                  <a:pt x="554" y="586"/>
                </a:lnTo>
                <a:lnTo>
                  <a:pt x="556" y="578"/>
                </a:lnTo>
                <a:lnTo>
                  <a:pt x="562" y="570"/>
                </a:lnTo>
                <a:lnTo>
                  <a:pt x="570" y="562"/>
                </a:lnTo>
                <a:lnTo>
                  <a:pt x="582" y="556"/>
                </a:lnTo>
                <a:lnTo>
                  <a:pt x="596" y="550"/>
                </a:lnTo>
                <a:lnTo>
                  <a:pt x="612" y="546"/>
                </a:lnTo>
                <a:lnTo>
                  <a:pt x="632" y="540"/>
                </a:lnTo>
                <a:lnTo>
                  <a:pt x="652" y="538"/>
                </a:lnTo>
                <a:lnTo>
                  <a:pt x="652" y="550"/>
                </a:lnTo>
                <a:lnTo>
                  <a:pt x="652" y="550"/>
                </a:lnTo>
                <a:lnTo>
                  <a:pt x="632" y="554"/>
                </a:lnTo>
                <a:lnTo>
                  <a:pt x="616" y="558"/>
                </a:lnTo>
                <a:lnTo>
                  <a:pt x="606" y="564"/>
                </a:lnTo>
                <a:lnTo>
                  <a:pt x="604" y="568"/>
                </a:lnTo>
                <a:lnTo>
                  <a:pt x="604" y="572"/>
                </a:lnTo>
                <a:lnTo>
                  <a:pt x="604" y="572"/>
                </a:lnTo>
                <a:lnTo>
                  <a:pt x="606" y="578"/>
                </a:lnTo>
                <a:lnTo>
                  <a:pt x="612" y="582"/>
                </a:lnTo>
                <a:lnTo>
                  <a:pt x="622" y="586"/>
                </a:lnTo>
                <a:lnTo>
                  <a:pt x="634" y="590"/>
                </a:lnTo>
                <a:lnTo>
                  <a:pt x="650" y="594"/>
                </a:lnTo>
                <a:lnTo>
                  <a:pt x="670" y="596"/>
                </a:lnTo>
                <a:lnTo>
                  <a:pt x="712" y="598"/>
                </a:lnTo>
                <a:lnTo>
                  <a:pt x="712" y="598"/>
                </a:lnTo>
                <a:lnTo>
                  <a:pt x="754" y="596"/>
                </a:lnTo>
                <a:lnTo>
                  <a:pt x="772" y="594"/>
                </a:lnTo>
                <a:lnTo>
                  <a:pt x="788" y="590"/>
                </a:lnTo>
                <a:lnTo>
                  <a:pt x="802" y="586"/>
                </a:lnTo>
                <a:lnTo>
                  <a:pt x="812" y="582"/>
                </a:lnTo>
                <a:lnTo>
                  <a:pt x="818" y="578"/>
                </a:lnTo>
                <a:lnTo>
                  <a:pt x="820" y="572"/>
                </a:lnTo>
                <a:lnTo>
                  <a:pt x="820" y="572"/>
                </a:lnTo>
                <a:lnTo>
                  <a:pt x="818" y="568"/>
                </a:lnTo>
                <a:lnTo>
                  <a:pt x="816" y="564"/>
                </a:lnTo>
                <a:lnTo>
                  <a:pt x="806" y="558"/>
                </a:lnTo>
                <a:lnTo>
                  <a:pt x="790" y="554"/>
                </a:lnTo>
                <a:lnTo>
                  <a:pt x="770" y="550"/>
                </a:lnTo>
                <a:lnTo>
                  <a:pt x="772" y="538"/>
                </a:lnTo>
                <a:lnTo>
                  <a:pt x="772" y="538"/>
                </a:lnTo>
                <a:close/>
                <a:moveTo>
                  <a:pt x="692" y="202"/>
                </a:moveTo>
                <a:lnTo>
                  <a:pt x="692" y="202"/>
                </a:lnTo>
                <a:lnTo>
                  <a:pt x="686" y="194"/>
                </a:lnTo>
                <a:lnTo>
                  <a:pt x="682" y="184"/>
                </a:lnTo>
                <a:lnTo>
                  <a:pt x="678" y="182"/>
                </a:lnTo>
                <a:lnTo>
                  <a:pt x="678" y="182"/>
                </a:lnTo>
                <a:lnTo>
                  <a:pt x="676" y="170"/>
                </a:lnTo>
                <a:lnTo>
                  <a:pt x="674" y="158"/>
                </a:lnTo>
                <a:lnTo>
                  <a:pt x="676" y="156"/>
                </a:lnTo>
                <a:lnTo>
                  <a:pt x="676" y="156"/>
                </a:lnTo>
                <a:lnTo>
                  <a:pt x="676" y="146"/>
                </a:lnTo>
                <a:lnTo>
                  <a:pt x="676" y="146"/>
                </a:lnTo>
                <a:lnTo>
                  <a:pt x="678" y="134"/>
                </a:lnTo>
                <a:lnTo>
                  <a:pt x="678" y="134"/>
                </a:lnTo>
                <a:lnTo>
                  <a:pt x="682" y="128"/>
                </a:lnTo>
                <a:lnTo>
                  <a:pt x="690" y="122"/>
                </a:lnTo>
                <a:lnTo>
                  <a:pt x="690" y="122"/>
                </a:lnTo>
                <a:lnTo>
                  <a:pt x="700" y="116"/>
                </a:lnTo>
                <a:lnTo>
                  <a:pt x="712" y="114"/>
                </a:lnTo>
                <a:lnTo>
                  <a:pt x="722" y="116"/>
                </a:lnTo>
                <a:lnTo>
                  <a:pt x="734" y="122"/>
                </a:lnTo>
                <a:lnTo>
                  <a:pt x="734" y="122"/>
                </a:lnTo>
                <a:lnTo>
                  <a:pt x="740" y="128"/>
                </a:lnTo>
                <a:lnTo>
                  <a:pt x="744" y="134"/>
                </a:lnTo>
                <a:lnTo>
                  <a:pt x="744" y="134"/>
                </a:lnTo>
                <a:lnTo>
                  <a:pt x="746" y="146"/>
                </a:lnTo>
                <a:lnTo>
                  <a:pt x="746" y="146"/>
                </a:lnTo>
                <a:lnTo>
                  <a:pt x="746" y="156"/>
                </a:lnTo>
                <a:lnTo>
                  <a:pt x="748" y="158"/>
                </a:lnTo>
                <a:lnTo>
                  <a:pt x="748" y="158"/>
                </a:lnTo>
                <a:lnTo>
                  <a:pt x="748" y="170"/>
                </a:lnTo>
                <a:lnTo>
                  <a:pt x="744" y="182"/>
                </a:lnTo>
                <a:lnTo>
                  <a:pt x="742" y="184"/>
                </a:lnTo>
                <a:lnTo>
                  <a:pt x="742" y="184"/>
                </a:lnTo>
                <a:lnTo>
                  <a:pt x="738" y="194"/>
                </a:lnTo>
                <a:lnTo>
                  <a:pt x="730" y="202"/>
                </a:lnTo>
                <a:lnTo>
                  <a:pt x="730" y="202"/>
                </a:lnTo>
                <a:lnTo>
                  <a:pt x="732" y="206"/>
                </a:lnTo>
                <a:lnTo>
                  <a:pt x="736" y="210"/>
                </a:lnTo>
                <a:lnTo>
                  <a:pt x="744" y="214"/>
                </a:lnTo>
                <a:lnTo>
                  <a:pt x="744" y="214"/>
                </a:lnTo>
                <a:lnTo>
                  <a:pt x="762" y="222"/>
                </a:lnTo>
                <a:lnTo>
                  <a:pt x="780" y="230"/>
                </a:lnTo>
                <a:lnTo>
                  <a:pt x="780" y="230"/>
                </a:lnTo>
                <a:lnTo>
                  <a:pt x="784" y="234"/>
                </a:lnTo>
                <a:lnTo>
                  <a:pt x="788" y="238"/>
                </a:lnTo>
                <a:lnTo>
                  <a:pt x="788" y="238"/>
                </a:lnTo>
                <a:lnTo>
                  <a:pt x="792" y="250"/>
                </a:lnTo>
                <a:lnTo>
                  <a:pt x="794" y="268"/>
                </a:lnTo>
                <a:lnTo>
                  <a:pt x="796" y="288"/>
                </a:lnTo>
                <a:lnTo>
                  <a:pt x="796" y="312"/>
                </a:lnTo>
                <a:lnTo>
                  <a:pt x="794" y="356"/>
                </a:lnTo>
                <a:lnTo>
                  <a:pt x="792" y="390"/>
                </a:lnTo>
                <a:lnTo>
                  <a:pt x="792" y="390"/>
                </a:lnTo>
                <a:lnTo>
                  <a:pt x="790" y="396"/>
                </a:lnTo>
                <a:lnTo>
                  <a:pt x="786" y="400"/>
                </a:lnTo>
                <a:lnTo>
                  <a:pt x="786" y="400"/>
                </a:lnTo>
                <a:lnTo>
                  <a:pt x="776" y="406"/>
                </a:lnTo>
                <a:lnTo>
                  <a:pt x="764" y="408"/>
                </a:lnTo>
                <a:lnTo>
                  <a:pt x="760" y="570"/>
                </a:lnTo>
                <a:lnTo>
                  <a:pt x="760" y="570"/>
                </a:lnTo>
                <a:lnTo>
                  <a:pt x="760" y="572"/>
                </a:lnTo>
                <a:lnTo>
                  <a:pt x="758" y="574"/>
                </a:lnTo>
                <a:lnTo>
                  <a:pt x="750" y="576"/>
                </a:lnTo>
                <a:lnTo>
                  <a:pt x="736" y="578"/>
                </a:lnTo>
                <a:lnTo>
                  <a:pt x="736" y="578"/>
                </a:lnTo>
                <a:lnTo>
                  <a:pt x="724" y="576"/>
                </a:lnTo>
                <a:lnTo>
                  <a:pt x="712" y="572"/>
                </a:lnTo>
                <a:lnTo>
                  <a:pt x="712" y="572"/>
                </a:lnTo>
                <a:lnTo>
                  <a:pt x="712" y="572"/>
                </a:lnTo>
                <a:lnTo>
                  <a:pt x="700" y="576"/>
                </a:lnTo>
                <a:lnTo>
                  <a:pt x="686" y="578"/>
                </a:lnTo>
                <a:lnTo>
                  <a:pt x="686" y="578"/>
                </a:lnTo>
                <a:lnTo>
                  <a:pt x="672" y="576"/>
                </a:lnTo>
                <a:lnTo>
                  <a:pt x="666" y="574"/>
                </a:lnTo>
                <a:lnTo>
                  <a:pt x="662" y="572"/>
                </a:lnTo>
                <a:lnTo>
                  <a:pt x="662" y="570"/>
                </a:lnTo>
                <a:lnTo>
                  <a:pt x="658" y="408"/>
                </a:lnTo>
                <a:lnTo>
                  <a:pt x="658" y="408"/>
                </a:lnTo>
                <a:lnTo>
                  <a:pt x="648" y="406"/>
                </a:lnTo>
                <a:lnTo>
                  <a:pt x="636" y="400"/>
                </a:lnTo>
                <a:lnTo>
                  <a:pt x="636" y="400"/>
                </a:lnTo>
                <a:lnTo>
                  <a:pt x="632" y="396"/>
                </a:lnTo>
                <a:lnTo>
                  <a:pt x="630" y="390"/>
                </a:lnTo>
                <a:lnTo>
                  <a:pt x="630" y="390"/>
                </a:lnTo>
                <a:lnTo>
                  <a:pt x="628" y="356"/>
                </a:lnTo>
                <a:lnTo>
                  <a:pt x="626" y="312"/>
                </a:lnTo>
                <a:lnTo>
                  <a:pt x="626" y="288"/>
                </a:lnTo>
                <a:lnTo>
                  <a:pt x="628" y="268"/>
                </a:lnTo>
                <a:lnTo>
                  <a:pt x="630" y="250"/>
                </a:lnTo>
                <a:lnTo>
                  <a:pt x="636" y="238"/>
                </a:lnTo>
                <a:lnTo>
                  <a:pt x="636" y="238"/>
                </a:lnTo>
                <a:lnTo>
                  <a:pt x="638" y="234"/>
                </a:lnTo>
                <a:lnTo>
                  <a:pt x="642" y="230"/>
                </a:lnTo>
                <a:lnTo>
                  <a:pt x="642" y="230"/>
                </a:lnTo>
                <a:lnTo>
                  <a:pt x="660" y="222"/>
                </a:lnTo>
                <a:lnTo>
                  <a:pt x="678" y="214"/>
                </a:lnTo>
                <a:lnTo>
                  <a:pt x="678" y="214"/>
                </a:lnTo>
                <a:lnTo>
                  <a:pt x="686" y="210"/>
                </a:lnTo>
                <a:lnTo>
                  <a:pt x="690" y="206"/>
                </a:lnTo>
                <a:lnTo>
                  <a:pt x="692" y="202"/>
                </a:lnTo>
                <a:lnTo>
                  <a:pt x="692" y="202"/>
                </a:lnTo>
                <a:close/>
                <a:moveTo>
                  <a:pt x="532" y="688"/>
                </a:moveTo>
                <a:lnTo>
                  <a:pt x="532" y="688"/>
                </a:lnTo>
                <a:lnTo>
                  <a:pt x="564" y="694"/>
                </a:lnTo>
                <a:lnTo>
                  <a:pt x="594" y="702"/>
                </a:lnTo>
                <a:lnTo>
                  <a:pt x="622" y="710"/>
                </a:lnTo>
                <a:lnTo>
                  <a:pt x="644" y="720"/>
                </a:lnTo>
                <a:lnTo>
                  <a:pt x="664" y="730"/>
                </a:lnTo>
                <a:lnTo>
                  <a:pt x="676" y="742"/>
                </a:lnTo>
                <a:lnTo>
                  <a:pt x="682" y="748"/>
                </a:lnTo>
                <a:lnTo>
                  <a:pt x="686" y="754"/>
                </a:lnTo>
                <a:lnTo>
                  <a:pt x="688" y="760"/>
                </a:lnTo>
                <a:lnTo>
                  <a:pt x="688" y="768"/>
                </a:lnTo>
                <a:lnTo>
                  <a:pt x="688" y="768"/>
                </a:lnTo>
                <a:lnTo>
                  <a:pt x="688" y="776"/>
                </a:lnTo>
                <a:lnTo>
                  <a:pt x="684" y="784"/>
                </a:lnTo>
                <a:lnTo>
                  <a:pt x="678" y="792"/>
                </a:lnTo>
                <a:lnTo>
                  <a:pt x="668" y="800"/>
                </a:lnTo>
                <a:lnTo>
                  <a:pt x="658" y="808"/>
                </a:lnTo>
                <a:lnTo>
                  <a:pt x="646" y="816"/>
                </a:lnTo>
                <a:lnTo>
                  <a:pt x="614" y="828"/>
                </a:lnTo>
                <a:lnTo>
                  <a:pt x="576" y="838"/>
                </a:lnTo>
                <a:lnTo>
                  <a:pt x="532" y="846"/>
                </a:lnTo>
                <a:lnTo>
                  <a:pt x="486" y="850"/>
                </a:lnTo>
                <a:lnTo>
                  <a:pt x="434" y="852"/>
                </a:lnTo>
                <a:lnTo>
                  <a:pt x="434" y="852"/>
                </a:lnTo>
                <a:lnTo>
                  <a:pt x="382" y="850"/>
                </a:lnTo>
                <a:lnTo>
                  <a:pt x="334" y="846"/>
                </a:lnTo>
                <a:lnTo>
                  <a:pt x="292" y="838"/>
                </a:lnTo>
                <a:lnTo>
                  <a:pt x="254" y="828"/>
                </a:lnTo>
                <a:lnTo>
                  <a:pt x="222" y="816"/>
                </a:lnTo>
                <a:lnTo>
                  <a:pt x="210" y="808"/>
                </a:lnTo>
                <a:lnTo>
                  <a:pt x="200" y="800"/>
                </a:lnTo>
                <a:lnTo>
                  <a:pt x="190" y="792"/>
                </a:lnTo>
                <a:lnTo>
                  <a:pt x="184" y="784"/>
                </a:lnTo>
                <a:lnTo>
                  <a:pt x="180" y="776"/>
                </a:lnTo>
                <a:lnTo>
                  <a:pt x="180" y="768"/>
                </a:lnTo>
                <a:lnTo>
                  <a:pt x="180" y="768"/>
                </a:lnTo>
                <a:lnTo>
                  <a:pt x="180" y="760"/>
                </a:lnTo>
                <a:lnTo>
                  <a:pt x="182" y="754"/>
                </a:lnTo>
                <a:lnTo>
                  <a:pt x="186" y="748"/>
                </a:lnTo>
                <a:lnTo>
                  <a:pt x="190" y="742"/>
                </a:lnTo>
                <a:lnTo>
                  <a:pt x="204" y="730"/>
                </a:lnTo>
                <a:lnTo>
                  <a:pt x="224" y="720"/>
                </a:lnTo>
                <a:lnTo>
                  <a:pt x="246" y="710"/>
                </a:lnTo>
                <a:lnTo>
                  <a:pt x="272" y="702"/>
                </a:lnTo>
                <a:lnTo>
                  <a:pt x="304" y="694"/>
                </a:lnTo>
                <a:lnTo>
                  <a:pt x="336" y="688"/>
                </a:lnTo>
                <a:lnTo>
                  <a:pt x="336" y="708"/>
                </a:lnTo>
                <a:lnTo>
                  <a:pt x="336" y="708"/>
                </a:lnTo>
                <a:lnTo>
                  <a:pt x="304" y="714"/>
                </a:lnTo>
                <a:lnTo>
                  <a:pt x="280" y="724"/>
                </a:lnTo>
                <a:lnTo>
                  <a:pt x="270" y="728"/>
                </a:lnTo>
                <a:lnTo>
                  <a:pt x="264" y="734"/>
                </a:lnTo>
                <a:lnTo>
                  <a:pt x="258" y="740"/>
                </a:lnTo>
                <a:lnTo>
                  <a:pt x="258" y="744"/>
                </a:lnTo>
                <a:lnTo>
                  <a:pt x="258" y="744"/>
                </a:lnTo>
                <a:lnTo>
                  <a:pt x="258" y="750"/>
                </a:lnTo>
                <a:lnTo>
                  <a:pt x="260" y="754"/>
                </a:lnTo>
                <a:lnTo>
                  <a:pt x="272" y="762"/>
                </a:lnTo>
                <a:lnTo>
                  <a:pt x="288" y="770"/>
                </a:lnTo>
                <a:lnTo>
                  <a:pt x="310" y="776"/>
                </a:lnTo>
                <a:lnTo>
                  <a:pt x="336" y="782"/>
                </a:lnTo>
                <a:lnTo>
                  <a:pt x="366" y="786"/>
                </a:lnTo>
                <a:lnTo>
                  <a:pt x="398" y="788"/>
                </a:lnTo>
                <a:lnTo>
                  <a:pt x="434" y="788"/>
                </a:lnTo>
                <a:lnTo>
                  <a:pt x="434" y="788"/>
                </a:lnTo>
                <a:lnTo>
                  <a:pt x="470" y="788"/>
                </a:lnTo>
                <a:lnTo>
                  <a:pt x="502" y="786"/>
                </a:lnTo>
                <a:lnTo>
                  <a:pt x="532" y="782"/>
                </a:lnTo>
                <a:lnTo>
                  <a:pt x="558" y="776"/>
                </a:lnTo>
                <a:lnTo>
                  <a:pt x="580" y="770"/>
                </a:lnTo>
                <a:lnTo>
                  <a:pt x="596" y="762"/>
                </a:lnTo>
                <a:lnTo>
                  <a:pt x="606" y="754"/>
                </a:lnTo>
                <a:lnTo>
                  <a:pt x="610" y="750"/>
                </a:lnTo>
                <a:lnTo>
                  <a:pt x="610" y="744"/>
                </a:lnTo>
                <a:lnTo>
                  <a:pt x="610" y="744"/>
                </a:lnTo>
                <a:lnTo>
                  <a:pt x="608" y="740"/>
                </a:lnTo>
                <a:lnTo>
                  <a:pt x="604" y="734"/>
                </a:lnTo>
                <a:lnTo>
                  <a:pt x="598" y="728"/>
                </a:lnTo>
                <a:lnTo>
                  <a:pt x="588" y="724"/>
                </a:lnTo>
                <a:lnTo>
                  <a:pt x="564" y="714"/>
                </a:lnTo>
                <a:lnTo>
                  <a:pt x="530" y="708"/>
                </a:lnTo>
                <a:lnTo>
                  <a:pt x="532" y="688"/>
                </a:lnTo>
                <a:lnTo>
                  <a:pt x="532" y="688"/>
                </a:lnTo>
                <a:close/>
                <a:moveTo>
                  <a:pt x="404" y="144"/>
                </a:moveTo>
                <a:lnTo>
                  <a:pt x="404" y="144"/>
                </a:lnTo>
                <a:lnTo>
                  <a:pt x="398" y="138"/>
                </a:lnTo>
                <a:lnTo>
                  <a:pt x="392" y="130"/>
                </a:lnTo>
                <a:lnTo>
                  <a:pt x="388" y="120"/>
                </a:lnTo>
                <a:lnTo>
                  <a:pt x="384" y="112"/>
                </a:lnTo>
                <a:lnTo>
                  <a:pt x="380" y="110"/>
                </a:lnTo>
                <a:lnTo>
                  <a:pt x="380" y="110"/>
                </a:lnTo>
                <a:lnTo>
                  <a:pt x="376" y="90"/>
                </a:lnTo>
                <a:lnTo>
                  <a:pt x="374" y="70"/>
                </a:lnTo>
                <a:lnTo>
                  <a:pt x="378" y="68"/>
                </a:lnTo>
                <a:lnTo>
                  <a:pt x="378" y="68"/>
                </a:lnTo>
                <a:lnTo>
                  <a:pt x="378" y="52"/>
                </a:lnTo>
                <a:lnTo>
                  <a:pt x="378" y="52"/>
                </a:lnTo>
                <a:lnTo>
                  <a:pt x="378" y="42"/>
                </a:lnTo>
                <a:lnTo>
                  <a:pt x="380" y="32"/>
                </a:lnTo>
                <a:lnTo>
                  <a:pt x="380" y="32"/>
                </a:lnTo>
                <a:lnTo>
                  <a:pt x="384" y="26"/>
                </a:lnTo>
                <a:lnTo>
                  <a:pt x="388" y="20"/>
                </a:lnTo>
                <a:lnTo>
                  <a:pt x="398" y="12"/>
                </a:lnTo>
                <a:lnTo>
                  <a:pt x="398" y="12"/>
                </a:lnTo>
                <a:lnTo>
                  <a:pt x="406" y="6"/>
                </a:lnTo>
                <a:lnTo>
                  <a:pt x="414" y="4"/>
                </a:lnTo>
                <a:lnTo>
                  <a:pt x="424" y="2"/>
                </a:lnTo>
                <a:lnTo>
                  <a:pt x="434" y="0"/>
                </a:lnTo>
                <a:lnTo>
                  <a:pt x="444" y="2"/>
                </a:lnTo>
                <a:lnTo>
                  <a:pt x="452" y="4"/>
                </a:lnTo>
                <a:lnTo>
                  <a:pt x="462" y="6"/>
                </a:lnTo>
                <a:lnTo>
                  <a:pt x="470" y="12"/>
                </a:lnTo>
                <a:lnTo>
                  <a:pt x="470" y="12"/>
                </a:lnTo>
                <a:lnTo>
                  <a:pt x="480" y="20"/>
                </a:lnTo>
                <a:lnTo>
                  <a:pt x="484" y="26"/>
                </a:lnTo>
                <a:lnTo>
                  <a:pt x="488" y="32"/>
                </a:lnTo>
                <a:lnTo>
                  <a:pt x="488" y="32"/>
                </a:lnTo>
                <a:lnTo>
                  <a:pt x="490" y="42"/>
                </a:lnTo>
                <a:lnTo>
                  <a:pt x="490" y="52"/>
                </a:lnTo>
                <a:lnTo>
                  <a:pt x="490" y="52"/>
                </a:lnTo>
                <a:lnTo>
                  <a:pt x="490" y="68"/>
                </a:lnTo>
                <a:lnTo>
                  <a:pt x="494" y="70"/>
                </a:lnTo>
                <a:lnTo>
                  <a:pt x="494" y="70"/>
                </a:lnTo>
                <a:lnTo>
                  <a:pt x="492" y="90"/>
                </a:lnTo>
                <a:lnTo>
                  <a:pt x="486" y="110"/>
                </a:lnTo>
                <a:lnTo>
                  <a:pt x="482" y="112"/>
                </a:lnTo>
                <a:lnTo>
                  <a:pt x="482" y="112"/>
                </a:lnTo>
                <a:lnTo>
                  <a:pt x="480" y="120"/>
                </a:lnTo>
                <a:lnTo>
                  <a:pt x="476" y="130"/>
                </a:lnTo>
                <a:lnTo>
                  <a:pt x="470" y="138"/>
                </a:lnTo>
                <a:lnTo>
                  <a:pt x="464" y="144"/>
                </a:lnTo>
                <a:lnTo>
                  <a:pt x="464" y="144"/>
                </a:lnTo>
                <a:lnTo>
                  <a:pt x="468" y="150"/>
                </a:lnTo>
                <a:lnTo>
                  <a:pt x="474" y="156"/>
                </a:lnTo>
                <a:lnTo>
                  <a:pt x="486" y="164"/>
                </a:lnTo>
                <a:lnTo>
                  <a:pt x="486" y="164"/>
                </a:lnTo>
                <a:lnTo>
                  <a:pt x="516" y="176"/>
                </a:lnTo>
                <a:lnTo>
                  <a:pt x="546" y="190"/>
                </a:lnTo>
                <a:lnTo>
                  <a:pt x="546" y="190"/>
                </a:lnTo>
                <a:lnTo>
                  <a:pt x="552" y="194"/>
                </a:lnTo>
                <a:lnTo>
                  <a:pt x="558" y="202"/>
                </a:lnTo>
                <a:lnTo>
                  <a:pt x="558" y="202"/>
                </a:lnTo>
                <a:lnTo>
                  <a:pt x="562" y="210"/>
                </a:lnTo>
                <a:lnTo>
                  <a:pt x="566" y="222"/>
                </a:lnTo>
                <a:lnTo>
                  <a:pt x="570" y="250"/>
                </a:lnTo>
                <a:lnTo>
                  <a:pt x="572" y="284"/>
                </a:lnTo>
                <a:lnTo>
                  <a:pt x="572" y="320"/>
                </a:lnTo>
                <a:lnTo>
                  <a:pt x="570" y="394"/>
                </a:lnTo>
                <a:lnTo>
                  <a:pt x="566" y="448"/>
                </a:lnTo>
                <a:lnTo>
                  <a:pt x="566" y="448"/>
                </a:lnTo>
                <a:lnTo>
                  <a:pt x="566" y="454"/>
                </a:lnTo>
                <a:lnTo>
                  <a:pt x="564" y="458"/>
                </a:lnTo>
                <a:lnTo>
                  <a:pt x="560" y="464"/>
                </a:lnTo>
                <a:lnTo>
                  <a:pt x="556" y="466"/>
                </a:lnTo>
                <a:lnTo>
                  <a:pt x="556" y="466"/>
                </a:lnTo>
                <a:lnTo>
                  <a:pt x="538" y="474"/>
                </a:lnTo>
                <a:lnTo>
                  <a:pt x="530" y="476"/>
                </a:lnTo>
                <a:lnTo>
                  <a:pt x="520" y="476"/>
                </a:lnTo>
                <a:lnTo>
                  <a:pt x="514" y="742"/>
                </a:lnTo>
                <a:lnTo>
                  <a:pt x="514" y="742"/>
                </a:lnTo>
                <a:lnTo>
                  <a:pt x="512" y="746"/>
                </a:lnTo>
                <a:lnTo>
                  <a:pt x="510" y="750"/>
                </a:lnTo>
                <a:lnTo>
                  <a:pt x="498" y="754"/>
                </a:lnTo>
                <a:lnTo>
                  <a:pt x="486" y="754"/>
                </a:lnTo>
                <a:lnTo>
                  <a:pt x="476" y="756"/>
                </a:lnTo>
                <a:lnTo>
                  <a:pt x="476" y="756"/>
                </a:lnTo>
                <a:lnTo>
                  <a:pt x="464" y="754"/>
                </a:lnTo>
                <a:lnTo>
                  <a:pt x="454" y="752"/>
                </a:lnTo>
                <a:lnTo>
                  <a:pt x="444" y="750"/>
                </a:lnTo>
                <a:lnTo>
                  <a:pt x="434" y="744"/>
                </a:lnTo>
                <a:lnTo>
                  <a:pt x="434" y="744"/>
                </a:lnTo>
                <a:lnTo>
                  <a:pt x="434" y="744"/>
                </a:lnTo>
                <a:lnTo>
                  <a:pt x="424" y="750"/>
                </a:lnTo>
                <a:lnTo>
                  <a:pt x="414" y="752"/>
                </a:lnTo>
                <a:lnTo>
                  <a:pt x="404" y="754"/>
                </a:lnTo>
                <a:lnTo>
                  <a:pt x="392" y="756"/>
                </a:lnTo>
                <a:lnTo>
                  <a:pt x="392" y="756"/>
                </a:lnTo>
                <a:lnTo>
                  <a:pt x="382" y="754"/>
                </a:lnTo>
                <a:lnTo>
                  <a:pt x="370" y="754"/>
                </a:lnTo>
                <a:lnTo>
                  <a:pt x="358" y="750"/>
                </a:lnTo>
                <a:lnTo>
                  <a:pt x="354" y="746"/>
                </a:lnTo>
                <a:lnTo>
                  <a:pt x="354" y="742"/>
                </a:lnTo>
                <a:lnTo>
                  <a:pt x="348" y="476"/>
                </a:lnTo>
                <a:lnTo>
                  <a:pt x="348" y="476"/>
                </a:lnTo>
                <a:lnTo>
                  <a:pt x="338" y="476"/>
                </a:lnTo>
                <a:lnTo>
                  <a:pt x="330" y="474"/>
                </a:lnTo>
                <a:lnTo>
                  <a:pt x="312" y="466"/>
                </a:lnTo>
                <a:lnTo>
                  <a:pt x="312" y="466"/>
                </a:lnTo>
                <a:lnTo>
                  <a:pt x="308" y="464"/>
                </a:lnTo>
                <a:lnTo>
                  <a:pt x="304" y="458"/>
                </a:lnTo>
                <a:lnTo>
                  <a:pt x="302" y="454"/>
                </a:lnTo>
                <a:lnTo>
                  <a:pt x="302" y="448"/>
                </a:lnTo>
                <a:lnTo>
                  <a:pt x="302" y="448"/>
                </a:lnTo>
                <a:lnTo>
                  <a:pt x="298" y="394"/>
                </a:lnTo>
                <a:lnTo>
                  <a:pt x="296" y="320"/>
                </a:lnTo>
                <a:lnTo>
                  <a:pt x="296" y="284"/>
                </a:lnTo>
                <a:lnTo>
                  <a:pt x="298" y="250"/>
                </a:lnTo>
                <a:lnTo>
                  <a:pt x="302" y="222"/>
                </a:lnTo>
                <a:lnTo>
                  <a:pt x="306" y="210"/>
                </a:lnTo>
                <a:lnTo>
                  <a:pt x="310" y="202"/>
                </a:lnTo>
                <a:lnTo>
                  <a:pt x="310" y="202"/>
                </a:lnTo>
                <a:lnTo>
                  <a:pt x="314" y="194"/>
                </a:lnTo>
                <a:lnTo>
                  <a:pt x="322" y="190"/>
                </a:lnTo>
                <a:lnTo>
                  <a:pt x="322" y="190"/>
                </a:lnTo>
                <a:lnTo>
                  <a:pt x="350" y="176"/>
                </a:lnTo>
                <a:lnTo>
                  <a:pt x="380" y="164"/>
                </a:lnTo>
                <a:lnTo>
                  <a:pt x="380" y="164"/>
                </a:lnTo>
                <a:lnTo>
                  <a:pt x="394" y="156"/>
                </a:lnTo>
                <a:lnTo>
                  <a:pt x="400" y="150"/>
                </a:lnTo>
                <a:lnTo>
                  <a:pt x="404" y="144"/>
                </a:lnTo>
                <a:lnTo>
                  <a:pt x="404" y="144"/>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200" noProof="1"/>
          </a:p>
        </p:txBody>
      </p:sp>
      <p:sp>
        <p:nvSpPr>
          <p:cNvPr id="79" name="Oval 147"/>
          <p:cNvSpPr/>
          <p:nvPr/>
        </p:nvSpPr>
        <p:spPr>
          <a:xfrm>
            <a:off x="281205" y="3292232"/>
            <a:ext cx="185590" cy="185588"/>
          </a:xfrm>
          <a:prstGeom prst="ellipse">
            <a:avLst/>
          </a:prstGeom>
          <a:solidFill>
            <a:srgbClr val="ADCED7"/>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80" name="Freeform 159"/>
          <p:cNvSpPr>
            <a:spLocks noEditPoints="1"/>
          </p:cNvSpPr>
          <p:nvPr/>
        </p:nvSpPr>
        <p:spPr bwMode="auto">
          <a:xfrm>
            <a:off x="307430" y="3310374"/>
            <a:ext cx="133140" cy="132768"/>
          </a:xfrm>
          <a:custGeom>
            <a:avLst/>
            <a:gdLst/>
            <a:ahLst/>
            <a:cxnLst>
              <a:cxn ang="0">
                <a:pos x="178" y="307"/>
              </a:cxn>
              <a:cxn ang="0">
                <a:pos x="179" y="333"/>
              </a:cxn>
              <a:cxn ang="0">
                <a:pos x="183" y="352"/>
              </a:cxn>
              <a:cxn ang="0">
                <a:pos x="174" y="357"/>
              </a:cxn>
              <a:cxn ang="0">
                <a:pos x="7" y="241"/>
              </a:cxn>
              <a:cxn ang="0">
                <a:pos x="0" y="211"/>
              </a:cxn>
              <a:cxn ang="0">
                <a:pos x="4" y="188"/>
              </a:cxn>
              <a:cxn ang="0">
                <a:pos x="11" y="175"/>
              </a:cxn>
              <a:cxn ang="0">
                <a:pos x="19" y="177"/>
              </a:cxn>
              <a:cxn ang="0">
                <a:pos x="183" y="288"/>
              </a:cxn>
              <a:cxn ang="0">
                <a:pos x="183" y="294"/>
              </a:cxn>
              <a:cxn ang="0">
                <a:pos x="205" y="262"/>
              </a:cxn>
              <a:cxn ang="0">
                <a:pos x="198" y="254"/>
              </a:cxn>
              <a:cxn ang="0">
                <a:pos x="347" y="173"/>
              </a:cxn>
              <a:cxn ang="0">
                <a:pos x="356" y="174"/>
              </a:cxn>
              <a:cxn ang="0">
                <a:pos x="358" y="183"/>
              </a:cxn>
              <a:cxn ang="0">
                <a:pos x="211" y="260"/>
              </a:cxn>
              <a:cxn ang="0">
                <a:pos x="348" y="148"/>
              </a:cxn>
              <a:cxn ang="0">
                <a:pos x="344" y="144"/>
              </a:cxn>
              <a:cxn ang="0">
                <a:pos x="200" y="220"/>
              </a:cxn>
              <a:cxn ang="0">
                <a:pos x="204" y="222"/>
              </a:cxn>
              <a:cxn ang="0">
                <a:pos x="206" y="188"/>
              </a:cxn>
              <a:cxn ang="0">
                <a:pos x="348" y="117"/>
              </a:cxn>
              <a:cxn ang="0">
                <a:pos x="349" y="108"/>
              </a:cxn>
              <a:cxn ang="0">
                <a:pos x="38" y="66"/>
              </a:cxn>
              <a:cxn ang="0">
                <a:pos x="33" y="75"/>
              </a:cxn>
              <a:cxn ang="0">
                <a:pos x="37" y="81"/>
              </a:cxn>
              <a:cxn ang="0">
                <a:pos x="196" y="205"/>
              </a:cxn>
              <a:cxn ang="0">
                <a:pos x="195" y="197"/>
              </a:cxn>
              <a:cxn ang="0">
                <a:pos x="31" y="86"/>
              </a:cxn>
              <a:cxn ang="0">
                <a:pos x="22" y="88"/>
              </a:cxn>
              <a:cxn ang="0">
                <a:pos x="14" y="107"/>
              </a:cxn>
              <a:cxn ang="0">
                <a:pos x="13" y="131"/>
              </a:cxn>
              <a:cxn ang="0">
                <a:pos x="23" y="156"/>
              </a:cxn>
              <a:cxn ang="0">
                <a:pos x="191" y="268"/>
              </a:cxn>
              <a:cxn ang="0">
                <a:pos x="196" y="260"/>
              </a:cxn>
              <a:cxn ang="0">
                <a:pos x="189" y="231"/>
              </a:cxn>
              <a:cxn ang="0">
                <a:pos x="192" y="211"/>
              </a:cxn>
              <a:cxn ang="0">
                <a:pos x="342" y="277"/>
              </a:cxn>
              <a:cxn ang="0">
                <a:pos x="345" y="270"/>
              </a:cxn>
              <a:cxn ang="0">
                <a:pos x="340" y="262"/>
              </a:cxn>
              <a:cxn ang="0">
                <a:pos x="191" y="334"/>
              </a:cxn>
              <a:cxn ang="0">
                <a:pos x="187" y="346"/>
              </a:cxn>
              <a:cxn ang="0">
                <a:pos x="195" y="351"/>
              </a:cxn>
              <a:cxn ang="0">
                <a:pos x="334" y="239"/>
              </a:cxn>
              <a:cxn ang="0">
                <a:pos x="335" y="235"/>
              </a:cxn>
              <a:cxn ang="0">
                <a:pos x="188" y="306"/>
              </a:cxn>
              <a:cxn ang="0">
                <a:pos x="189" y="311"/>
              </a:cxn>
            </a:cxnLst>
            <a:rect l="0" t="0" r="r" b="b"/>
            <a:pathLst>
              <a:path w="358" h="357">
                <a:moveTo>
                  <a:pt x="183" y="294"/>
                </a:moveTo>
                <a:lnTo>
                  <a:pt x="183" y="294"/>
                </a:lnTo>
                <a:lnTo>
                  <a:pt x="180" y="301"/>
                </a:lnTo>
                <a:lnTo>
                  <a:pt x="178" y="307"/>
                </a:lnTo>
                <a:lnTo>
                  <a:pt x="176" y="313"/>
                </a:lnTo>
                <a:lnTo>
                  <a:pt x="176" y="320"/>
                </a:lnTo>
                <a:lnTo>
                  <a:pt x="176" y="320"/>
                </a:lnTo>
                <a:lnTo>
                  <a:pt x="179" y="333"/>
                </a:lnTo>
                <a:lnTo>
                  <a:pt x="183" y="346"/>
                </a:lnTo>
                <a:lnTo>
                  <a:pt x="183" y="346"/>
                </a:lnTo>
                <a:lnTo>
                  <a:pt x="183" y="348"/>
                </a:lnTo>
                <a:lnTo>
                  <a:pt x="183" y="352"/>
                </a:lnTo>
                <a:lnTo>
                  <a:pt x="180" y="355"/>
                </a:lnTo>
                <a:lnTo>
                  <a:pt x="178" y="356"/>
                </a:lnTo>
                <a:lnTo>
                  <a:pt x="178" y="356"/>
                </a:lnTo>
                <a:lnTo>
                  <a:pt x="174" y="357"/>
                </a:lnTo>
                <a:lnTo>
                  <a:pt x="170" y="355"/>
                </a:lnTo>
                <a:lnTo>
                  <a:pt x="10" y="245"/>
                </a:lnTo>
                <a:lnTo>
                  <a:pt x="10" y="245"/>
                </a:lnTo>
                <a:lnTo>
                  <a:pt x="7" y="241"/>
                </a:lnTo>
                <a:lnTo>
                  <a:pt x="7" y="241"/>
                </a:lnTo>
                <a:lnTo>
                  <a:pt x="2" y="227"/>
                </a:lnTo>
                <a:lnTo>
                  <a:pt x="1" y="219"/>
                </a:lnTo>
                <a:lnTo>
                  <a:pt x="0" y="211"/>
                </a:lnTo>
                <a:lnTo>
                  <a:pt x="0" y="211"/>
                </a:lnTo>
                <a:lnTo>
                  <a:pt x="0" y="204"/>
                </a:lnTo>
                <a:lnTo>
                  <a:pt x="1" y="196"/>
                </a:lnTo>
                <a:lnTo>
                  <a:pt x="4" y="188"/>
                </a:lnTo>
                <a:lnTo>
                  <a:pt x="6" y="179"/>
                </a:lnTo>
                <a:lnTo>
                  <a:pt x="6" y="179"/>
                </a:lnTo>
                <a:lnTo>
                  <a:pt x="9" y="177"/>
                </a:lnTo>
                <a:lnTo>
                  <a:pt x="11" y="175"/>
                </a:lnTo>
                <a:lnTo>
                  <a:pt x="15" y="174"/>
                </a:lnTo>
                <a:lnTo>
                  <a:pt x="18" y="175"/>
                </a:lnTo>
                <a:lnTo>
                  <a:pt x="18" y="175"/>
                </a:lnTo>
                <a:lnTo>
                  <a:pt x="19" y="177"/>
                </a:lnTo>
                <a:lnTo>
                  <a:pt x="180" y="284"/>
                </a:lnTo>
                <a:lnTo>
                  <a:pt x="180" y="284"/>
                </a:lnTo>
                <a:lnTo>
                  <a:pt x="182" y="285"/>
                </a:lnTo>
                <a:lnTo>
                  <a:pt x="183" y="288"/>
                </a:lnTo>
                <a:lnTo>
                  <a:pt x="183" y="291"/>
                </a:lnTo>
                <a:lnTo>
                  <a:pt x="183" y="294"/>
                </a:lnTo>
                <a:lnTo>
                  <a:pt x="183" y="294"/>
                </a:lnTo>
                <a:lnTo>
                  <a:pt x="183" y="294"/>
                </a:lnTo>
                <a:close/>
                <a:moveTo>
                  <a:pt x="211" y="260"/>
                </a:moveTo>
                <a:lnTo>
                  <a:pt x="211" y="260"/>
                </a:lnTo>
                <a:lnTo>
                  <a:pt x="207" y="262"/>
                </a:lnTo>
                <a:lnTo>
                  <a:pt x="205" y="262"/>
                </a:lnTo>
                <a:lnTo>
                  <a:pt x="201" y="259"/>
                </a:lnTo>
                <a:lnTo>
                  <a:pt x="200" y="257"/>
                </a:lnTo>
                <a:lnTo>
                  <a:pt x="200" y="257"/>
                </a:lnTo>
                <a:lnTo>
                  <a:pt x="198" y="254"/>
                </a:lnTo>
                <a:lnTo>
                  <a:pt x="198" y="250"/>
                </a:lnTo>
                <a:lnTo>
                  <a:pt x="201" y="248"/>
                </a:lnTo>
                <a:lnTo>
                  <a:pt x="204" y="245"/>
                </a:lnTo>
                <a:lnTo>
                  <a:pt x="347" y="173"/>
                </a:lnTo>
                <a:lnTo>
                  <a:pt x="347" y="173"/>
                </a:lnTo>
                <a:lnTo>
                  <a:pt x="349" y="173"/>
                </a:lnTo>
                <a:lnTo>
                  <a:pt x="353" y="173"/>
                </a:lnTo>
                <a:lnTo>
                  <a:pt x="356" y="174"/>
                </a:lnTo>
                <a:lnTo>
                  <a:pt x="358" y="177"/>
                </a:lnTo>
                <a:lnTo>
                  <a:pt x="358" y="177"/>
                </a:lnTo>
                <a:lnTo>
                  <a:pt x="358" y="180"/>
                </a:lnTo>
                <a:lnTo>
                  <a:pt x="358" y="183"/>
                </a:lnTo>
                <a:lnTo>
                  <a:pt x="357" y="187"/>
                </a:lnTo>
                <a:lnTo>
                  <a:pt x="355" y="188"/>
                </a:lnTo>
                <a:lnTo>
                  <a:pt x="211" y="260"/>
                </a:lnTo>
                <a:lnTo>
                  <a:pt x="211" y="260"/>
                </a:lnTo>
                <a:close/>
                <a:moveTo>
                  <a:pt x="204" y="222"/>
                </a:moveTo>
                <a:lnTo>
                  <a:pt x="347" y="149"/>
                </a:lnTo>
                <a:lnTo>
                  <a:pt x="347" y="149"/>
                </a:lnTo>
                <a:lnTo>
                  <a:pt x="348" y="148"/>
                </a:lnTo>
                <a:lnTo>
                  <a:pt x="348" y="146"/>
                </a:lnTo>
                <a:lnTo>
                  <a:pt x="348" y="146"/>
                </a:lnTo>
                <a:lnTo>
                  <a:pt x="347" y="144"/>
                </a:lnTo>
                <a:lnTo>
                  <a:pt x="344" y="144"/>
                </a:lnTo>
                <a:lnTo>
                  <a:pt x="201" y="217"/>
                </a:lnTo>
                <a:lnTo>
                  <a:pt x="201" y="217"/>
                </a:lnTo>
                <a:lnTo>
                  <a:pt x="200" y="219"/>
                </a:lnTo>
                <a:lnTo>
                  <a:pt x="200" y="220"/>
                </a:lnTo>
                <a:lnTo>
                  <a:pt x="200" y="220"/>
                </a:lnTo>
                <a:lnTo>
                  <a:pt x="201" y="222"/>
                </a:lnTo>
                <a:lnTo>
                  <a:pt x="204" y="222"/>
                </a:lnTo>
                <a:lnTo>
                  <a:pt x="204" y="222"/>
                </a:lnTo>
                <a:close/>
                <a:moveTo>
                  <a:pt x="197" y="188"/>
                </a:moveTo>
                <a:lnTo>
                  <a:pt x="197" y="188"/>
                </a:lnTo>
                <a:lnTo>
                  <a:pt x="202" y="190"/>
                </a:lnTo>
                <a:lnTo>
                  <a:pt x="206" y="188"/>
                </a:lnTo>
                <a:lnTo>
                  <a:pt x="206" y="188"/>
                </a:lnTo>
                <a:lnTo>
                  <a:pt x="345" y="120"/>
                </a:lnTo>
                <a:lnTo>
                  <a:pt x="345" y="120"/>
                </a:lnTo>
                <a:lnTo>
                  <a:pt x="348" y="117"/>
                </a:lnTo>
                <a:lnTo>
                  <a:pt x="351" y="115"/>
                </a:lnTo>
                <a:lnTo>
                  <a:pt x="351" y="111"/>
                </a:lnTo>
                <a:lnTo>
                  <a:pt x="349" y="108"/>
                </a:lnTo>
                <a:lnTo>
                  <a:pt x="349" y="108"/>
                </a:lnTo>
                <a:lnTo>
                  <a:pt x="348" y="106"/>
                </a:lnTo>
                <a:lnTo>
                  <a:pt x="347" y="104"/>
                </a:lnTo>
                <a:lnTo>
                  <a:pt x="185" y="0"/>
                </a:lnTo>
                <a:lnTo>
                  <a:pt x="38" y="66"/>
                </a:lnTo>
                <a:lnTo>
                  <a:pt x="38" y="66"/>
                </a:lnTo>
                <a:lnTo>
                  <a:pt x="36" y="68"/>
                </a:lnTo>
                <a:lnTo>
                  <a:pt x="35" y="71"/>
                </a:lnTo>
                <a:lnTo>
                  <a:pt x="33" y="75"/>
                </a:lnTo>
                <a:lnTo>
                  <a:pt x="35" y="77"/>
                </a:lnTo>
                <a:lnTo>
                  <a:pt x="35" y="77"/>
                </a:lnTo>
                <a:lnTo>
                  <a:pt x="37" y="81"/>
                </a:lnTo>
                <a:lnTo>
                  <a:pt x="37" y="81"/>
                </a:lnTo>
                <a:lnTo>
                  <a:pt x="197" y="188"/>
                </a:lnTo>
                <a:lnTo>
                  <a:pt x="197" y="188"/>
                </a:lnTo>
                <a:close/>
                <a:moveTo>
                  <a:pt x="196" y="205"/>
                </a:moveTo>
                <a:lnTo>
                  <a:pt x="196" y="205"/>
                </a:lnTo>
                <a:lnTo>
                  <a:pt x="196" y="205"/>
                </a:lnTo>
                <a:lnTo>
                  <a:pt x="196" y="202"/>
                </a:lnTo>
                <a:lnTo>
                  <a:pt x="196" y="200"/>
                </a:lnTo>
                <a:lnTo>
                  <a:pt x="195" y="197"/>
                </a:lnTo>
                <a:lnTo>
                  <a:pt x="192" y="195"/>
                </a:lnTo>
                <a:lnTo>
                  <a:pt x="32" y="88"/>
                </a:lnTo>
                <a:lnTo>
                  <a:pt x="32" y="88"/>
                </a:lnTo>
                <a:lnTo>
                  <a:pt x="31" y="86"/>
                </a:lnTo>
                <a:lnTo>
                  <a:pt x="31" y="86"/>
                </a:lnTo>
                <a:lnTo>
                  <a:pt x="28" y="86"/>
                </a:lnTo>
                <a:lnTo>
                  <a:pt x="24" y="86"/>
                </a:lnTo>
                <a:lnTo>
                  <a:pt x="22" y="88"/>
                </a:lnTo>
                <a:lnTo>
                  <a:pt x="19" y="90"/>
                </a:lnTo>
                <a:lnTo>
                  <a:pt x="19" y="90"/>
                </a:lnTo>
                <a:lnTo>
                  <a:pt x="16" y="99"/>
                </a:lnTo>
                <a:lnTo>
                  <a:pt x="14" y="107"/>
                </a:lnTo>
                <a:lnTo>
                  <a:pt x="13" y="116"/>
                </a:lnTo>
                <a:lnTo>
                  <a:pt x="13" y="124"/>
                </a:lnTo>
                <a:lnTo>
                  <a:pt x="13" y="124"/>
                </a:lnTo>
                <a:lnTo>
                  <a:pt x="13" y="131"/>
                </a:lnTo>
                <a:lnTo>
                  <a:pt x="15" y="138"/>
                </a:lnTo>
                <a:lnTo>
                  <a:pt x="20" y="152"/>
                </a:lnTo>
                <a:lnTo>
                  <a:pt x="20" y="152"/>
                </a:lnTo>
                <a:lnTo>
                  <a:pt x="23" y="156"/>
                </a:lnTo>
                <a:lnTo>
                  <a:pt x="183" y="266"/>
                </a:lnTo>
                <a:lnTo>
                  <a:pt x="183" y="266"/>
                </a:lnTo>
                <a:lnTo>
                  <a:pt x="187" y="268"/>
                </a:lnTo>
                <a:lnTo>
                  <a:pt x="191" y="268"/>
                </a:lnTo>
                <a:lnTo>
                  <a:pt x="191" y="268"/>
                </a:lnTo>
                <a:lnTo>
                  <a:pt x="193" y="266"/>
                </a:lnTo>
                <a:lnTo>
                  <a:pt x="196" y="263"/>
                </a:lnTo>
                <a:lnTo>
                  <a:pt x="196" y="260"/>
                </a:lnTo>
                <a:lnTo>
                  <a:pt x="196" y="257"/>
                </a:lnTo>
                <a:lnTo>
                  <a:pt x="196" y="257"/>
                </a:lnTo>
                <a:lnTo>
                  <a:pt x="192" y="244"/>
                </a:lnTo>
                <a:lnTo>
                  <a:pt x="189" y="231"/>
                </a:lnTo>
                <a:lnTo>
                  <a:pt x="189" y="231"/>
                </a:lnTo>
                <a:lnTo>
                  <a:pt x="189" y="224"/>
                </a:lnTo>
                <a:lnTo>
                  <a:pt x="191" y="218"/>
                </a:lnTo>
                <a:lnTo>
                  <a:pt x="192" y="211"/>
                </a:lnTo>
                <a:lnTo>
                  <a:pt x="196" y="205"/>
                </a:lnTo>
                <a:lnTo>
                  <a:pt x="196" y="205"/>
                </a:lnTo>
                <a:close/>
                <a:moveTo>
                  <a:pt x="198" y="350"/>
                </a:moveTo>
                <a:lnTo>
                  <a:pt x="342" y="277"/>
                </a:lnTo>
                <a:lnTo>
                  <a:pt x="342" y="277"/>
                </a:lnTo>
                <a:lnTo>
                  <a:pt x="344" y="275"/>
                </a:lnTo>
                <a:lnTo>
                  <a:pt x="345" y="272"/>
                </a:lnTo>
                <a:lnTo>
                  <a:pt x="345" y="270"/>
                </a:lnTo>
                <a:lnTo>
                  <a:pt x="345" y="266"/>
                </a:lnTo>
                <a:lnTo>
                  <a:pt x="345" y="266"/>
                </a:lnTo>
                <a:lnTo>
                  <a:pt x="343" y="263"/>
                </a:lnTo>
                <a:lnTo>
                  <a:pt x="340" y="262"/>
                </a:lnTo>
                <a:lnTo>
                  <a:pt x="336" y="260"/>
                </a:lnTo>
                <a:lnTo>
                  <a:pt x="334" y="262"/>
                </a:lnTo>
                <a:lnTo>
                  <a:pt x="191" y="334"/>
                </a:lnTo>
                <a:lnTo>
                  <a:pt x="191" y="334"/>
                </a:lnTo>
                <a:lnTo>
                  <a:pt x="188" y="337"/>
                </a:lnTo>
                <a:lnTo>
                  <a:pt x="187" y="339"/>
                </a:lnTo>
                <a:lnTo>
                  <a:pt x="185" y="342"/>
                </a:lnTo>
                <a:lnTo>
                  <a:pt x="187" y="346"/>
                </a:lnTo>
                <a:lnTo>
                  <a:pt x="187" y="346"/>
                </a:lnTo>
                <a:lnTo>
                  <a:pt x="189" y="348"/>
                </a:lnTo>
                <a:lnTo>
                  <a:pt x="192" y="350"/>
                </a:lnTo>
                <a:lnTo>
                  <a:pt x="195" y="351"/>
                </a:lnTo>
                <a:lnTo>
                  <a:pt x="198" y="350"/>
                </a:lnTo>
                <a:lnTo>
                  <a:pt x="198" y="350"/>
                </a:lnTo>
                <a:close/>
                <a:moveTo>
                  <a:pt x="191" y="311"/>
                </a:moveTo>
                <a:lnTo>
                  <a:pt x="334" y="239"/>
                </a:lnTo>
                <a:lnTo>
                  <a:pt x="334" y="239"/>
                </a:lnTo>
                <a:lnTo>
                  <a:pt x="335" y="237"/>
                </a:lnTo>
                <a:lnTo>
                  <a:pt x="335" y="235"/>
                </a:lnTo>
                <a:lnTo>
                  <a:pt x="335" y="235"/>
                </a:lnTo>
                <a:lnTo>
                  <a:pt x="334" y="233"/>
                </a:lnTo>
                <a:lnTo>
                  <a:pt x="331" y="233"/>
                </a:lnTo>
                <a:lnTo>
                  <a:pt x="188" y="306"/>
                </a:lnTo>
                <a:lnTo>
                  <a:pt x="188" y="306"/>
                </a:lnTo>
                <a:lnTo>
                  <a:pt x="187" y="307"/>
                </a:lnTo>
                <a:lnTo>
                  <a:pt x="187" y="310"/>
                </a:lnTo>
                <a:lnTo>
                  <a:pt x="187" y="310"/>
                </a:lnTo>
                <a:lnTo>
                  <a:pt x="189" y="311"/>
                </a:lnTo>
                <a:lnTo>
                  <a:pt x="191" y="311"/>
                </a:lnTo>
                <a:lnTo>
                  <a:pt x="191" y="311"/>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200" noProof="1"/>
          </a:p>
        </p:txBody>
      </p:sp>
      <p:sp>
        <p:nvSpPr>
          <p:cNvPr id="82" name="Oval 150"/>
          <p:cNvSpPr/>
          <p:nvPr/>
        </p:nvSpPr>
        <p:spPr>
          <a:xfrm>
            <a:off x="283713" y="3771354"/>
            <a:ext cx="185590" cy="185588"/>
          </a:xfrm>
          <a:prstGeom prst="ellipse">
            <a:avLst/>
          </a:prstGeom>
          <a:solidFill>
            <a:srgbClr val="E8EAE2"/>
          </a:solid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83" name="Freeform 16"/>
          <p:cNvSpPr>
            <a:spLocks noEditPoints="1"/>
          </p:cNvSpPr>
          <p:nvPr/>
        </p:nvSpPr>
        <p:spPr bwMode="auto">
          <a:xfrm>
            <a:off x="302719" y="3796281"/>
            <a:ext cx="130604" cy="124584"/>
          </a:xfrm>
          <a:custGeom>
            <a:avLst/>
            <a:gdLst/>
            <a:ahLst/>
            <a:cxnLst>
              <a:cxn ang="0">
                <a:pos x="34" y="632"/>
              </a:cxn>
              <a:cxn ang="0">
                <a:pos x="216" y="564"/>
              </a:cxn>
              <a:cxn ang="0">
                <a:pos x="324" y="634"/>
              </a:cxn>
              <a:cxn ang="0">
                <a:pos x="232" y="646"/>
              </a:cxn>
              <a:cxn ang="0">
                <a:pos x="272" y="698"/>
              </a:cxn>
              <a:cxn ang="0">
                <a:pos x="364" y="732"/>
              </a:cxn>
              <a:cxn ang="0">
                <a:pos x="496" y="746"/>
              </a:cxn>
              <a:cxn ang="0">
                <a:pos x="640" y="728"/>
              </a:cxn>
              <a:cxn ang="0">
                <a:pos x="716" y="694"/>
              </a:cxn>
              <a:cxn ang="0">
                <a:pos x="738" y="644"/>
              </a:cxn>
              <a:cxn ang="0">
                <a:pos x="702" y="606"/>
              </a:cxn>
              <a:cxn ang="0">
                <a:pos x="602" y="570"/>
              </a:cxn>
              <a:cxn ang="0">
                <a:pos x="638" y="534"/>
              </a:cxn>
              <a:cxn ang="0">
                <a:pos x="780" y="580"/>
              </a:cxn>
              <a:cxn ang="0">
                <a:pos x="850" y="632"/>
              </a:cxn>
              <a:cxn ang="0">
                <a:pos x="866" y="694"/>
              </a:cxn>
              <a:cxn ang="0">
                <a:pos x="832" y="744"/>
              </a:cxn>
              <a:cxn ang="0">
                <a:pos x="752" y="788"/>
              </a:cxn>
              <a:cxn ang="0">
                <a:pos x="598" y="822"/>
              </a:cxn>
              <a:cxn ang="0">
                <a:pos x="422" y="824"/>
              </a:cxn>
              <a:cxn ang="0">
                <a:pos x="216" y="778"/>
              </a:cxn>
              <a:cxn ang="0">
                <a:pos x="136" y="728"/>
              </a:cxn>
              <a:cxn ang="0">
                <a:pos x="108" y="664"/>
              </a:cxn>
              <a:cxn ang="0">
                <a:pos x="394" y="564"/>
              </a:cxn>
              <a:cxn ang="0">
                <a:pos x="296" y="588"/>
              </a:cxn>
              <a:cxn ang="0">
                <a:pos x="234" y="554"/>
              </a:cxn>
              <a:cxn ang="0">
                <a:pos x="354" y="528"/>
              </a:cxn>
              <a:cxn ang="0">
                <a:pos x="460" y="132"/>
              </a:cxn>
              <a:cxn ang="0">
                <a:pos x="438" y="100"/>
              </a:cxn>
              <a:cxn ang="0">
                <a:pos x="436" y="46"/>
              </a:cxn>
              <a:cxn ang="0">
                <a:pos x="440" y="24"/>
              </a:cxn>
              <a:cxn ang="0">
                <a:pos x="470" y="2"/>
              </a:cxn>
              <a:cxn ang="0">
                <a:pos x="512" y="6"/>
              </a:cxn>
              <a:cxn ang="0">
                <a:pos x="536" y="30"/>
              </a:cxn>
              <a:cxn ang="0">
                <a:pos x="540" y="62"/>
              </a:cxn>
              <a:cxn ang="0">
                <a:pos x="532" y="102"/>
              </a:cxn>
              <a:cxn ang="0">
                <a:pos x="520" y="138"/>
              </a:cxn>
              <a:cxn ang="0">
                <a:pos x="590" y="174"/>
              </a:cxn>
              <a:cxn ang="0">
                <a:pos x="604" y="192"/>
              </a:cxn>
              <a:cxn ang="0">
                <a:pos x="612" y="360"/>
              </a:cxn>
              <a:cxn ang="0">
                <a:pos x="604" y="424"/>
              </a:cxn>
              <a:cxn ang="0">
                <a:pos x="566" y="436"/>
              </a:cxn>
              <a:cxn ang="0">
                <a:pos x="546" y="690"/>
              </a:cxn>
              <a:cxn ang="0">
                <a:pos x="506" y="690"/>
              </a:cxn>
              <a:cxn ang="0">
                <a:pos x="478" y="686"/>
              </a:cxn>
              <a:cxn ang="0">
                <a:pos x="440" y="692"/>
              </a:cxn>
              <a:cxn ang="0">
                <a:pos x="408" y="436"/>
              </a:cxn>
              <a:cxn ang="0">
                <a:pos x="376" y="428"/>
              </a:cxn>
              <a:cxn ang="0">
                <a:pos x="366" y="410"/>
              </a:cxn>
              <a:cxn ang="0">
                <a:pos x="368" y="204"/>
              </a:cxn>
              <a:cxn ang="0">
                <a:pos x="384" y="174"/>
              </a:cxn>
              <a:cxn ang="0">
                <a:pos x="450" y="142"/>
              </a:cxn>
            </a:cxnLst>
            <a:rect l="0" t="0" r="r" b="b"/>
            <a:pathLst>
              <a:path w="868" h="828">
                <a:moveTo>
                  <a:pt x="112" y="646"/>
                </a:moveTo>
                <a:lnTo>
                  <a:pt x="112" y="646"/>
                </a:lnTo>
                <a:lnTo>
                  <a:pt x="36" y="646"/>
                </a:lnTo>
                <a:lnTo>
                  <a:pt x="0" y="646"/>
                </a:lnTo>
                <a:lnTo>
                  <a:pt x="34" y="632"/>
                </a:lnTo>
                <a:lnTo>
                  <a:pt x="34" y="632"/>
                </a:lnTo>
                <a:lnTo>
                  <a:pt x="130" y="596"/>
                </a:lnTo>
                <a:lnTo>
                  <a:pt x="130" y="596"/>
                </a:lnTo>
                <a:lnTo>
                  <a:pt x="212" y="566"/>
                </a:lnTo>
                <a:lnTo>
                  <a:pt x="216" y="564"/>
                </a:lnTo>
                <a:lnTo>
                  <a:pt x="218" y="566"/>
                </a:lnTo>
                <a:lnTo>
                  <a:pt x="218" y="566"/>
                </a:lnTo>
                <a:lnTo>
                  <a:pt x="268" y="598"/>
                </a:lnTo>
                <a:lnTo>
                  <a:pt x="268" y="598"/>
                </a:lnTo>
                <a:lnTo>
                  <a:pt x="324" y="634"/>
                </a:lnTo>
                <a:lnTo>
                  <a:pt x="342" y="646"/>
                </a:lnTo>
                <a:lnTo>
                  <a:pt x="320" y="646"/>
                </a:lnTo>
                <a:lnTo>
                  <a:pt x="320" y="646"/>
                </a:lnTo>
                <a:lnTo>
                  <a:pt x="232" y="646"/>
                </a:lnTo>
                <a:lnTo>
                  <a:pt x="232" y="646"/>
                </a:lnTo>
                <a:lnTo>
                  <a:pt x="232" y="656"/>
                </a:lnTo>
                <a:lnTo>
                  <a:pt x="236" y="666"/>
                </a:lnTo>
                <a:lnTo>
                  <a:pt x="244" y="676"/>
                </a:lnTo>
                <a:lnTo>
                  <a:pt x="252" y="684"/>
                </a:lnTo>
                <a:lnTo>
                  <a:pt x="272" y="698"/>
                </a:lnTo>
                <a:lnTo>
                  <a:pt x="290" y="708"/>
                </a:lnTo>
                <a:lnTo>
                  <a:pt x="290" y="708"/>
                </a:lnTo>
                <a:lnTo>
                  <a:pt x="314" y="718"/>
                </a:lnTo>
                <a:lnTo>
                  <a:pt x="338" y="726"/>
                </a:lnTo>
                <a:lnTo>
                  <a:pt x="364" y="732"/>
                </a:lnTo>
                <a:lnTo>
                  <a:pt x="390" y="738"/>
                </a:lnTo>
                <a:lnTo>
                  <a:pt x="418" y="742"/>
                </a:lnTo>
                <a:lnTo>
                  <a:pt x="444" y="744"/>
                </a:lnTo>
                <a:lnTo>
                  <a:pt x="496" y="746"/>
                </a:lnTo>
                <a:lnTo>
                  <a:pt x="496" y="746"/>
                </a:lnTo>
                <a:lnTo>
                  <a:pt x="522" y="746"/>
                </a:lnTo>
                <a:lnTo>
                  <a:pt x="550" y="744"/>
                </a:lnTo>
                <a:lnTo>
                  <a:pt x="580" y="740"/>
                </a:lnTo>
                <a:lnTo>
                  <a:pt x="610" y="736"/>
                </a:lnTo>
                <a:lnTo>
                  <a:pt x="640" y="728"/>
                </a:lnTo>
                <a:lnTo>
                  <a:pt x="670" y="720"/>
                </a:lnTo>
                <a:lnTo>
                  <a:pt x="694" y="708"/>
                </a:lnTo>
                <a:lnTo>
                  <a:pt x="706" y="702"/>
                </a:lnTo>
                <a:lnTo>
                  <a:pt x="716" y="694"/>
                </a:lnTo>
                <a:lnTo>
                  <a:pt x="716" y="694"/>
                </a:lnTo>
                <a:lnTo>
                  <a:pt x="728" y="684"/>
                </a:lnTo>
                <a:lnTo>
                  <a:pt x="734" y="674"/>
                </a:lnTo>
                <a:lnTo>
                  <a:pt x="740" y="664"/>
                </a:lnTo>
                <a:lnTo>
                  <a:pt x="740" y="654"/>
                </a:lnTo>
                <a:lnTo>
                  <a:pt x="738" y="644"/>
                </a:lnTo>
                <a:lnTo>
                  <a:pt x="732" y="634"/>
                </a:lnTo>
                <a:lnTo>
                  <a:pt x="724" y="624"/>
                </a:lnTo>
                <a:lnTo>
                  <a:pt x="714" y="614"/>
                </a:lnTo>
                <a:lnTo>
                  <a:pt x="714" y="614"/>
                </a:lnTo>
                <a:lnTo>
                  <a:pt x="702" y="606"/>
                </a:lnTo>
                <a:lnTo>
                  <a:pt x="688" y="600"/>
                </a:lnTo>
                <a:lnTo>
                  <a:pt x="660" y="586"/>
                </a:lnTo>
                <a:lnTo>
                  <a:pt x="630" y="578"/>
                </a:lnTo>
                <a:lnTo>
                  <a:pt x="602" y="570"/>
                </a:lnTo>
                <a:lnTo>
                  <a:pt x="602" y="570"/>
                </a:lnTo>
                <a:lnTo>
                  <a:pt x="580" y="566"/>
                </a:lnTo>
                <a:lnTo>
                  <a:pt x="580" y="526"/>
                </a:lnTo>
                <a:lnTo>
                  <a:pt x="580" y="526"/>
                </a:lnTo>
                <a:lnTo>
                  <a:pt x="638" y="534"/>
                </a:lnTo>
                <a:lnTo>
                  <a:pt x="638" y="534"/>
                </a:lnTo>
                <a:lnTo>
                  <a:pt x="674" y="542"/>
                </a:lnTo>
                <a:lnTo>
                  <a:pt x="710" y="552"/>
                </a:lnTo>
                <a:lnTo>
                  <a:pt x="746" y="564"/>
                </a:lnTo>
                <a:lnTo>
                  <a:pt x="780" y="580"/>
                </a:lnTo>
                <a:lnTo>
                  <a:pt x="780" y="580"/>
                </a:lnTo>
                <a:lnTo>
                  <a:pt x="798" y="590"/>
                </a:lnTo>
                <a:lnTo>
                  <a:pt x="818" y="602"/>
                </a:lnTo>
                <a:lnTo>
                  <a:pt x="834" y="616"/>
                </a:lnTo>
                <a:lnTo>
                  <a:pt x="850" y="632"/>
                </a:lnTo>
                <a:lnTo>
                  <a:pt x="850" y="632"/>
                </a:lnTo>
                <a:lnTo>
                  <a:pt x="860" y="648"/>
                </a:lnTo>
                <a:lnTo>
                  <a:pt x="866" y="666"/>
                </a:lnTo>
                <a:lnTo>
                  <a:pt x="868" y="674"/>
                </a:lnTo>
                <a:lnTo>
                  <a:pt x="868" y="684"/>
                </a:lnTo>
                <a:lnTo>
                  <a:pt x="866" y="694"/>
                </a:lnTo>
                <a:lnTo>
                  <a:pt x="864" y="702"/>
                </a:lnTo>
                <a:lnTo>
                  <a:pt x="864" y="702"/>
                </a:lnTo>
                <a:lnTo>
                  <a:pt x="856" y="718"/>
                </a:lnTo>
                <a:lnTo>
                  <a:pt x="844" y="732"/>
                </a:lnTo>
                <a:lnTo>
                  <a:pt x="832" y="744"/>
                </a:lnTo>
                <a:lnTo>
                  <a:pt x="818" y="756"/>
                </a:lnTo>
                <a:lnTo>
                  <a:pt x="802" y="766"/>
                </a:lnTo>
                <a:lnTo>
                  <a:pt x="784" y="774"/>
                </a:lnTo>
                <a:lnTo>
                  <a:pt x="752" y="788"/>
                </a:lnTo>
                <a:lnTo>
                  <a:pt x="752" y="788"/>
                </a:lnTo>
                <a:lnTo>
                  <a:pt x="724" y="798"/>
                </a:lnTo>
                <a:lnTo>
                  <a:pt x="692" y="806"/>
                </a:lnTo>
                <a:lnTo>
                  <a:pt x="662" y="814"/>
                </a:lnTo>
                <a:lnTo>
                  <a:pt x="630" y="818"/>
                </a:lnTo>
                <a:lnTo>
                  <a:pt x="598" y="822"/>
                </a:lnTo>
                <a:lnTo>
                  <a:pt x="566" y="826"/>
                </a:lnTo>
                <a:lnTo>
                  <a:pt x="502" y="828"/>
                </a:lnTo>
                <a:lnTo>
                  <a:pt x="502" y="828"/>
                </a:lnTo>
                <a:lnTo>
                  <a:pt x="464" y="826"/>
                </a:lnTo>
                <a:lnTo>
                  <a:pt x="422" y="824"/>
                </a:lnTo>
                <a:lnTo>
                  <a:pt x="380" y="820"/>
                </a:lnTo>
                <a:lnTo>
                  <a:pt x="338" y="812"/>
                </a:lnTo>
                <a:lnTo>
                  <a:pt x="296" y="804"/>
                </a:lnTo>
                <a:lnTo>
                  <a:pt x="256" y="792"/>
                </a:lnTo>
                <a:lnTo>
                  <a:pt x="216" y="778"/>
                </a:lnTo>
                <a:lnTo>
                  <a:pt x="182" y="760"/>
                </a:lnTo>
                <a:lnTo>
                  <a:pt x="182" y="760"/>
                </a:lnTo>
                <a:lnTo>
                  <a:pt x="166" y="750"/>
                </a:lnTo>
                <a:lnTo>
                  <a:pt x="150" y="740"/>
                </a:lnTo>
                <a:lnTo>
                  <a:pt x="136" y="728"/>
                </a:lnTo>
                <a:lnTo>
                  <a:pt x="124" y="714"/>
                </a:lnTo>
                <a:lnTo>
                  <a:pt x="114" y="698"/>
                </a:lnTo>
                <a:lnTo>
                  <a:pt x="110" y="682"/>
                </a:lnTo>
                <a:lnTo>
                  <a:pt x="108" y="672"/>
                </a:lnTo>
                <a:lnTo>
                  <a:pt x="108" y="664"/>
                </a:lnTo>
                <a:lnTo>
                  <a:pt x="110" y="654"/>
                </a:lnTo>
                <a:lnTo>
                  <a:pt x="112" y="646"/>
                </a:lnTo>
                <a:lnTo>
                  <a:pt x="112" y="646"/>
                </a:lnTo>
                <a:close/>
                <a:moveTo>
                  <a:pt x="394" y="564"/>
                </a:moveTo>
                <a:lnTo>
                  <a:pt x="394" y="564"/>
                </a:lnTo>
                <a:lnTo>
                  <a:pt x="378" y="566"/>
                </a:lnTo>
                <a:lnTo>
                  <a:pt x="378" y="566"/>
                </a:lnTo>
                <a:lnTo>
                  <a:pt x="336" y="574"/>
                </a:lnTo>
                <a:lnTo>
                  <a:pt x="316" y="580"/>
                </a:lnTo>
                <a:lnTo>
                  <a:pt x="296" y="588"/>
                </a:lnTo>
                <a:lnTo>
                  <a:pt x="292" y="588"/>
                </a:lnTo>
                <a:lnTo>
                  <a:pt x="290" y="588"/>
                </a:lnTo>
                <a:lnTo>
                  <a:pt x="290" y="588"/>
                </a:lnTo>
                <a:lnTo>
                  <a:pt x="248" y="562"/>
                </a:lnTo>
                <a:lnTo>
                  <a:pt x="234" y="554"/>
                </a:lnTo>
                <a:lnTo>
                  <a:pt x="248" y="550"/>
                </a:lnTo>
                <a:lnTo>
                  <a:pt x="248" y="550"/>
                </a:lnTo>
                <a:lnTo>
                  <a:pt x="276" y="542"/>
                </a:lnTo>
                <a:lnTo>
                  <a:pt x="302" y="536"/>
                </a:lnTo>
                <a:lnTo>
                  <a:pt x="354" y="528"/>
                </a:lnTo>
                <a:lnTo>
                  <a:pt x="354" y="528"/>
                </a:lnTo>
                <a:lnTo>
                  <a:pt x="394" y="524"/>
                </a:lnTo>
                <a:lnTo>
                  <a:pt x="394" y="564"/>
                </a:lnTo>
                <a:lnTo>
                  <a:pt x="394" y="564"/>
                </a:lnTo>
                <a:close/>
                <a:moveTo>
                  <a:pt x="460" y="132"/>
                </a:moveTo>
                <a:lnTo>
                  <a:pt x="460" y="132"/>
                </a:lnTo>
                <a:lnTo>
                  <a:pt x="450" y="118"/>
                </a:lnTo>
                <a:lnTo>
                  <a:pt x="442" y="102"/>
                </a:lnTo>
                <a:lnTo>
                  <a:pt x="438" y="100"/>
                </a:lnTo>
                <a:lnTo>
                  <a:pt x="438" y="100"/>
                </a:lnTo>
                <a:lnTo>
                  <a:pt x="434" y="82"/>
                </a:lnTo>
                <a:lnTo>
                  <a:pt x="434" y="64"/>
                </a:lnTo>
                <a:lnTo>
                  <a:pt x="436" y="62"/>
                </a:lnTo>
                <a:lnTo>
                  <a:pt x="436" y="62"/>
                </a:lnTo>
                <a:lnTo>
                  <a:pt x="436" y="46"/>
                </a:lnTo>
                <a:lnTo>
                  <a:pt x="436" y="46"/>
                </a:lnTo>
                <a:lnTo>
                  <a:pt x="436" y="38"/>
                </a:lnTo>
                <a:lnTo>
                  <a:pt x="438" y="30"/>
                </a:lnTo>
                <a:lnTo>
                  <a:pt x="438" y="30"/>
                </a:lnTo>
                <a:lnTo>
                  <a:pt x="440" y="24"/>
                </a:lnTo>
                <a:lnTo>
                  <a:pt x="444" y="18"/>
                </a:lnTo>
                <a:lnTo>
                  <a:pt x="454" y="10"/>
                </a:lnTo>
                <a:lnTo>
                  <a:pt x="454" y="10"/>
                </a:lnTo>
                <a:lnTo>
                  <a:pt x="462" y="6"/>
                </a:lnTo>
                <a:lnTo>
                  <a:pt x="470" y="2"/>
                </a:lnTo>
                <a:lnTo>
                  <a:pt x="478" y="0"/>
                </a:lnTo>
                <a:lnTo>
                  <a:pt x="488" y="0"/>
                </a:lnTo>
                <a:lnTo>
                  <a:pt x="496" y="0"/>
                </a:lnTo>
                <a:lnTo>
                  <a:pt x="504" y="2"/>
                </a:lnTo>
                <a:lnTo>
                  <a:pt x="512" y="6"/>
                </a:lnTo>
                <a:lnTo>
                  <a:pt x="520" y="10"/>
                </a:lnTo>
                <a:lnTo>
                  <a:pt x="520" y="10"/>
                </a:lnTo>
                <a:lnTo>
                  <a:pt x="530" y="18"/>
                </a:lnTo>
                <a:lnTo>
                  <a:pt x="534" y="24"/>
                </a:lnTo>
                <a:lnTo>
                  <a:pt x="536" y="30"/>
                </a:lnTo>
                <a:lnTo>
                  <a:pt x="536" y="30"/>
                </a:lnTo>
                <a:lnTo>
                  <a:pt x="538" y="38"/>
                </a:lnTo>
                <a:lnTo>
                  <a:pt x="540" y="46"/>
                </a:lnTo>
                <a:lnTo>
                  <a:pt x="540" y="46"/>
                </a:lnTo>
                <a:lnTo>
                  <a:pt x="540" y="62"/>
                </a:lnTo>
                <a:lnTo>
                  <a:pt x="542" y="64"/>
                </a:lnTo>
                <a:lnTo>
                  <a:pt x="542" y="64"/>
                </a:lnTo>
                <a:lnTo>
                  <a:pt x="540" y="82"/>
                </a:lnTo>
                <a:lnTo>
                  <a:pt x="536" y="100"/>
                </a:lnTo>
                <a:lnTo>
                  <a:pt x="532" y="102"/>
                </a:lnTo>
                <a:lnTo>
                  <a:pt x="532" y="102"/>
                </a:lnTo>
                <a:lnTo>
                  <a:pt x="526" y="118"/>
                </a:lnTo>
                <a:lnTo>
                  <a:pt x="516" y="132"/>
                </a:lnTo>
                <a:lnTo>
                  <a:pt x="516" y="132"/>
                </a:lnTo>
                <a:lnTo>
                  <a:pt x="520" y="138"/>
                </a:lnTo>
                <a:lnTo>
                  <a:pt x="524" y="142"/>
                </a:lnTo>
                <a:lnTo>
                  <a:pt x="536" y="150"/>
                </a:lnTo>
                <a:lnTo>
                  <a:pt x="536" y="150"/>
                </a:lnTo>
                <a:lnTo>
                  <a:pt x="564" y="160"/>
                </a:lnTo>
                <a:lnTo>
                  <a:pt x="590" y="174"/>
                </a:lnTo>
                <a:lnTo>
                  <a:pt x="590" y="174"/>
                </a:lnTo>
                <a:lnTo>
                  <a:pt x="596" y="178"/>
                </a:lnTo>
                <a:lnTo>
                  <a:pt x="602" y="184"/>
                </a:lnTo>
                <a:lnTo>
                  <a:pt x="602" y="184"/>
                </a:lnTo>
                <a:lnTo>
                  <a:pt x="604" y="192"/>
                </a:lnTo>
                <a:lnTo>
                  <a:pt x="608" y="204"/>
                </a:lnTo>
                <a:lnTo>
                  <a:pt x="612" y="230"/>
                </a:lnTo>
                <a:lnTo>
                  <a:pt x="614" y="260"/>
                </a:lnTo>
                <a:lnTo>
                  <a:pt x="614" y="294"/>
                </a:lnTo>
                <a:lnTo>
                  <a:pt x="612" y="360"/>
                </a:lnTo>
                <a:lnTo>
                  <a:pt x="608" y="410"/>
                </a:lnTo>
                <a:lnTo>
                  <a:pt x="608" y="410"/>
                </a:lnTo>
                <a:lnTo>
                  <a:pt x="608" y="416"/>
                </a:lnTo>
                <a:lnTo>
                  <a:pt x="606" y="420"/>
                </a:lnTo>
                <a:lnTo>
                  <a:pt x="604" y="424"/>
                </a:lnTo>
                <a:lnTo>
                  <a:pt x="600" y="428"/>
                </a:lnTo>
                <a:lnTo>
                  <a:pt x="600" y="428"/>
                </a:lnTo>
                <a:lnTo>
                  <a:pt x="584" y="434"/>
                </a:lnTo>
                <a:lnTo>
                  <a:pt x="576" y="436"/>
                </a:lnTo>
                <a:lnTo>
                  <a:pt x="566" y="436"/>
                </a:lnTo>
                <a:lnTo>
                  <a:pt x="562" y="680"/>
                </a:lnTo>
                <a:lnTo>
                  <a:pt x="562" y="680"/>
                </a:lnTo>
                <a:lnTo>
                  <a:pt x="560" y="684"/>
                </a:lnTo>
                <a:lnTo>
                  <a:pt x="556" y="686"/>
                </a:lnTo>
                <a:lnTo>
                  <a:pt x="546" y="690"/>
                </a:lnTo>
                <a:lnTo>
                  <a:pt x="534" y="692"/>
                </a:lnTo>
                <a:lnTo>
                  <a:pt x="526" y="692"/>
                </a:lnTo>
                <a:lnTo>
                  <a:pt x="526" y="692"/>
                </a:lnTo>
                <a:lnTo>
                  <a:pt x="516" y="692"/>
                </a:lnTo>
                <a:lnTo>
                  <a:pt x="506" y="690"/>
                </a:lnTo>
                <a:lnTo>
                  <a:pt x="496" y="686"/>
                </a:lnTo>
                <a:lnTo>
                  <a:pt x="488" y="682"/>
                </a:lnTo>
                <a:lnTo>
                  <a:pt x="488" y="682"/>
                </a:lnTo>
                <a:lnTo>
                  <a:pt x="488" y="682"/>
                </a:lnTo>
                <a:lnTo>
                  <a:pt x="478" y="686"/>
                </a:lnTo>
                <a:lnTo>
                  <a:pt x="470" y="690"/>
                </a:lnTo>
                <a:lnTo>
                  <a:pt x="460" y="692"/>
                </a:lnTo>
                <a:lnTo>
                  <a:pt x="450" y="692"/>
                </a:lnTo>
                <a:lnTo>
                  <a:pt x="450" y="692"/>
                </a:lnTo>
                <a:lnTo>
                  <a:pt x="440" y="692"/>
                </a:lnTo>
                <a:lnTo>
                  <a:pt x="428" y="690"/>
                </a:lnTo>
                <a:lnTo>
                  <a:pt x="418" y="686"/>
                </a:lnTo>
                <a:lnTo>
                  <a:pt x="416" y="684"/>
                </a:lnTo>
                <a:lnTo>
                  <a:pt x="414" y="680"/>
                </a:lnTo>
                <a:lnTo>
                  <a:pt x="408" y="436"/>
                </a:lnTo>
                <a:lnTo>
                  <a:pt x="408" y="436"/>
                </a:lnTo>
                <a:lnTo>
                  <a:pt x="400" y="436"/>
                </a:lnTo>
                <a:lnTo>
                  <a:pt x="392" y="434"/>
                </a:lnTo>
                <a:lnTo>
                  <a:pt x="376" y="428"/>
                </a:lnTo>
                <a:lnTo>
                  <a:pt x="376" y="428"/>
                </a:lnTo>
                <a:lnTo>
                  <a:pt x="372" y="424"/>
                </a:lnTo>
                <a:lnTo>
                  <a:pt x="368" y="420"/>
                </a:lnTo>
                <a:lnTo>
                  <a:pt x="366" y="416"/>
                </a:lnTo>
                <a:lnTo>
                  <a:pt x="366" y="410"/>
                </a:lnTo>
                <a:lnTo>
                  <a:pt x="366" y="410"/>
                </a:lnTo>
                <a:lnTo>
                  <a:pt x="364" y="360"/>
                </a:lnTo>
                <a:lnTo>
                  <a:pt x="362" y="294"/>
                </a:lnTo>
                <a:lnTo>
                  <a:pt x="362" y="260"/>
                </a:lnTo>
                <a:lnTo>
                  <a:pt x="364" y="230"/>
                </a:lnTo>
                <a:lnTo>
                  <a:pt x="368" y="204"/>
                </a:lnTo>
                <a:lnTo>
                  <a:pt x="370" y="192"/>
                </a:lnTo>
                <a:lnTo>
                  <a:pt x="374" y="184"/>
                </a:lnTo>
                <a:lnTo>
                  <a:pt x="374" y="184"/>
                </a:lnTo>
                <a:lnTo>
                  <a:pt x="378" y="178"/>
                </a:lnTo>
                <a:lnTo>
                  <a:pt x="384" y="174"/>
                </a:lnTo>
                <a:lnTo>
                  <a:pt x="384" y="174"/>
                </a:lnTo>
                <a:lnTo>
                  <a:pt x="412" y="160"/>
                </a:lnTo>
                <a:lnTo>
                  <a:pt x="440" y="150"/>
                </a:lnTo>
                <a:lnTo>
                  <a:pt x="440" y="150"/>
                </a:lnTo>
                <a:lnTo>
                  <a:pt x="450" y="142"/>
                </a:lnTo>
                <a:lnTo>
                  <a:pt x="456" y="138"/>
                </a:lnTo>
                <a:lnTo>
                  <a:pt x="460" y="132"/>
                </a:lnTo>
                <a:lnTo>
                  <a:pt x="460" y="132"/>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200" noProof="1"/>
          </a:p>
        </p:txBody>
      </p:sp>
      <p:sp>
        <p:nvSpPr>
          <p:cNvPr id="85" name="Oval 153"/>
          <p:cNvSpPr/>
          <p:nvPr/>
        </p:nvSpPr>
        <p:spPr>
          <a:xfrm>
            <a:off x="288203" y="4527658"/>
            <a:ext cx="185590" cy="185588"/>
          </a:xfrm>
          <a:prstGeom prst="ellipse">
            <a:avLst/>
          </a:prstGeom>
          <a:solidFill>
            <a:srgbClr val="BCC1AB"/>
          </a:solid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grpSp>
        <p:nvGrpSpPr>
          <p:cNvPr id="86" name="Group 154"/>
          <p:cNvGrpSpPr/>
          <p:nvPr/>
        </p:nvGrpSpPr>
        <p:grpSpPr>
          <a:xfrm>
            <a:off x="324660" y="4564520"/>
            <a:ext cx="107986" cy="106612"/>
            <a:chOff x="676275" y="4368800"/>
            <a:chExt cx="500063" cy="493713"/>
          </a:xfrm>
        </p:grpSpPr>
        <p:sp>
          <p:nvSpPr>
            <p:cNvPr id="87" name="Freeform 71"/>
            <p:cNvSpPr>
              <a:spLocks/>
            </p:cNvSpPr>
            <p:nvPr/>
          </p:nvSpPr>
          <p:spPr bwMode="auto">
            <a:xfrm>
              <a:off x="676275" y="4468813"/>
              <a:ext cx="122238" cy="123825"/>
            </a:xfrm>
            <a:custGeom>
              <a:avLst/>
              <a:gdLst/>
              <a:ahLst/>
              <a:cxnLst>
                <a:cxn ang="0">
                  <a:pos x="54" y="78"/>
                </a:cxn>
                <a:cxn ang="0">
                  <a:pos x="54" y="78"/>
                </a:cxn>
                <a:cxn ang="0">
                  <a:pos x="59" y="77"/>
                </a:cxn>
                <a:cxn ang="0">
                  <a:pos x="63" y="76"/>
                </a:cxn>
                <a:cxn ang="0">
                  <a:pos x="68" y="74"/>
                </a:cxn>
                <a:cxn ang="0">
                  <a:pos x="71" y="71"/>
                </a:cxn>
                <a:cxn ang="0">
                  <a:pos x="74" y="67"/>
                </a:cxn>
                <a:cxn ang="0">
                  <a:pos x="76" y="63"/>
                </a:cxn>
                <a:cxn ang="0">
                  <a:pos x="77" y="58"/>
                </a:cxn>
                <a:cxn ang="0">
                  <a:pos x="77" y="54"/>
                </a:cxn>
                <a:cxn ang="0">
                  <a:pos x="77" y="9"/>
                </a:cxn>
                <a:cxn ang="0">
                  <a:pos x="77" y="0"/>
                </a:cxn>
                <a:cxn ang="0">
                  <a:pos x="71" y="6"/>
                </a:cxn>
                <a:cxn ang="0">
                  <a:pos x="71" y="6"/>
                </a:cxn>
                <a:cxn ang="0">
                  <a:pos x="0" y="78"/>
                </a:cxn>
                <a:cxn ang="0">
                  <a:pos x="54" y="78"/>
                </a:cxn>
              </a:cxnLst>
              <a:rect l="0" t="0" r="r" b="b"/>
              <a:pathLst>
                <a:path w="77" h="78">
                  <a:moveTo>
                    <a:pt x="54" y="78"/>
                  </a:moveTo>
                  <a:lnTo>
                    <a:pt x="54" y="78"/>
                  </a:lnTo>
                  <a:lnTo>
                    <a:pt x="59" y="77"/>
                  </a:lnTo>
                  <a:lnTo>
                    <a:pt x="63" y="76"/>
                  </a:lnTo>
                  <a:lnTo>
                    <a:pt x="68" y="74"/>
                  </a:lnTo>
                  <a:lnTo>
                    <a:pt x="71" y="71"/>
                  </a:lnTo>
                  <a:lnTo>
                    <a:pt x="74" y="67"/>
                  </a:lnTo>
                  <a:lnTo>
                    <a:pt x="76" y="63"/>
                  </a:lnTo>
                  <a:lnTo>
                    <a:pt x="77" y="58"/>
                  </a:lnTo>
                  <a:lnTo>
                    <a:pt x="77" y="54"/>
                  </a:lnTo>
                  <a:lnTo>
                    <a:pt x="77" y="9"/>
                  </a:lnTo>
                  <a:lnTo>
                    <a:pt x="77" y="0"/>
                  </a:lnTo>
                  <a:lnTo>
                    <a:pt x="71" y="6"/>
                  </a:lnTo>
                  <a:lnTo>
                    <a:pt x="71" y="6"/>
                  </a:lnTo>
                  <a:lnTo>
                    <a:pt x="0" y="78"/>
                  </a:lnTo>
                  <a:lnTo>
                    <a:pt x="54" y="78"/>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200" noProof="1"/>
            </a:p>
          </p:txBody>
        </p:sp>
        <p:sp>
          <p:nvSpPr>
            <p:cNvPr id="88" name="Freeform 72"/>
            <p:cNvSpPr>
              <a:spLocks/>
            </p:cNvSpPr>
            <p:nvPr/>
          </p:nvSpPr>
          <p:spPr bwMode="auto">
            <a:xfrm>
              <a:off x="885825" y="4368800"/>
              <a:ext cx="82550" cy="80963"/>
            </a:xfrm>
            <a:custGeom>
              <a:avLst/>
              <a:gdLst/>
              <a:ahLst/>
              <a:cxnLst>
                <a:cxn ang="0">
                  <a:pos x="52" y="51"/>
                </a:cxn>
                <a:cxn ang="0">
                  <a:pos x="52" y="0"/>
                </a:cxn>
                <a:cxn ang="0">
                  <a:pos x="0" y="51"/>
                </a:cxn>
                <a:cxn ang="0">
                  <a:pos x="52" y="51"/>
                </a:cxn>
                <a:cxn ang="0">
                  <a:pos x="52" y="51"/>
                </a:cxn>
              </a:cxnLst>
              <a:rect l="0" t="0" r="r" b="b"/>
              <a:pathLst>
                <a:path w="52" h="51">
                  <a:moveTo>
                    <a:pt x="52" y="51"/>
                  </a:moveTo>
                  <a:lnTo>
                    <a:pt x="52" y="0"/>
                  </a:lnTo>
                  <a:lnTo>
                    <a:pt x="0" y="51"/>
                  </a:lnTo>
                  <a:lnTo>
                    <a:pt x="52" y="51"/>
                  </a:lnTo>
                  <a:lnTo>
                    <a:pt x="52" y="51"/>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200" noProof="1"/>
            </a:p>
          </p:txBody>
        </p:sp>
        <p:sp>
          <p:nvSpPr>
            <p:cNvPr id="89" name="Freeform 73"/>
            <p:cNvSpPr>
              <a:spLocks/>
            </p:cNvSpPr>
            <p:nvPr/>
          </p:nvSpPr>
          <p:spPr bwMode="auto">
            <a:xfrm>
              <a:off x="979488" y="4368800"/>
              <a:ext cx="196850" cy="393700"/>
            </a:xfrm>
            <a:custGeom>
              <a:avLst/>
              <a:gdLst/>
              <a:ahLst/>
              <a:cxnLst>
                <a:cxn ang="0">
                  <a:pos x="0" y="0"/>
                </a:cxn>
                <a:cxn ang="0">
                  <a:pos x="0" y="52"/>
                </a:cxn>
                <a:cxn ang="0">
                  <a:pos x="11" y="56"/>
                </a:cxn>
                <a:cxn ang="0">
                  <a:pos x="20" y="63"/>
                </a:cxn>
                <a:cxn ang="0">
                  <a:pos x="26" y="74"/>
                </a:cxn>
                <a:cxn ang="0">
                  <a:pos x="29" y="86"/>
                </a:cxn>
                <a:cxn ang="0">
                  <a:pos x="68" y="101"/>
                </a:cxn>
                <a:cxn ang="0">
                  <a:pos x="70" y="102"/>
                </a:cxn>
                <a:cxn ang="0">
                  <a:pos x="71" y="111"/>
                </a:cxn>
                <a:cxn ang="0">
                  <a:pos x="70" y="113"/>
                </a:cxn>
                <a:cxn ang="0">
                  <a:pos x="29" y="114"/>
                </a:cxn>
                <a:cxn ang="0">
                  <a:pos x="29" y="132"/>
                </a:cxn>
                <a:cxn ang="0">
                  <a:pos x="68" y="132"/>
                </a:cxn>
                <a:cxn ang="0">
                  <a:pos x="69" y="132"/>
                </a:cxn>
                <a:cxn ang="0">
                  <a:pos x="70" y="134"/>
                </a:cxn>
                <a:cxn ang="0">
                  <a:pos x="70" y="134"/>
                </a:cxn>
                <a:cxn ang="0">
                  <a:pos x="71" y="135"/>
                </a:cxn>
                <a:cxn ang="0">
                  <a:pos x="71" y="135"/>
                </a:cxn>
                <a:cxn ang="0">
                  <a:pos x="71" y="136"/>
                </a:cxn>
                <a:cxn ang="0">
                  <a:pos x="71" y="137"/>
                </a:cxn>
                <a:cxn ang="0">
                  <a:pos x="71" y="141"/>
                </a:cxn>
                <a:cxn ang="0">
                  <a:pos x="68" y="146"/>
                </a:cxn>
                <a:cxn ang="0">
                  <a:pos x="29" y="164"/>
                </a:cxn>
                <a:cxn ang="0">
                  <a:pos x="68" y="164"/>
                </a:cxn>
                <a:cxn ang="0">
                  <a:pos x="71" y="169"/>
                </a:cxn>
                <a:cxn ang="0">
                  <a:pos x="71" y="173"/>
                </a:cxn>
                <a:cxn ang="0">
                  <a:pos x="68" y="177"/>
                </a:cxn>
                <a:cxn ang="0">
                  <a:pos x="29" y="196"/>
                </a:cxn>
                <a:cxn ang="0">
                  <a:pos x="68" y="196"/>
                </a:cxn>
                <a:cxn ang="0">
                  <a:pos x="71" y="199"/>
                </a:cxn>
                <a:cxn ang="0">
                  <a:pos x="71" y="204"/>
                </a:cxn>
                <a:cxn ang="0">
                  <a:pos x="68" y="209"/>
                </a:cxn>
                <a:cxn ang="0">
                  <a:pos x="29" y="248"/>
                </a:cxn>
                <a:cxn ang="0">
                  <a:pos x="99" y="248"/>
                </a:cxn>
                <a:cxn ang="0">
                  <a:pos x="109" y="246"/>
                </a:cxn>
                <a:cxn ang="0">
                  <a:pos x="116" y="241"/>
                </a:cxn>
                <a:cxn ang="0">
                  <a:pos x="122" y="233"/>
                </a:cxn>
                <a:cxn ang="0">
                  <a:pos x="124" y="224"/>
                </a:cxn>
                <a:cxn ang="0">
                  <a:pos x="124" y="23"/>
                </a:cxn>
                <a:cxn ang="0">
                  <a:pos x="124" y="18"/>
                </a:cxn>
                <a:cxn ang="0">
                  <a:pos x="120" y="10"/>
                </a:cxn>
                <a:cxn ang="0">
                  <a:pos x="113" y="3"/>
                </a:cxn>
                <a:cxn ang="0">
                  <a:pos x="104" y="0"/>
                </a:cxn>
                <a:cxn ang="0">
                  <a:pos x="99" y="0"/>
                </a:cxn>
              </a:cxnLst>
              <a:rect l="0" t="0" r="r" b="b"/>
              <a:pathLst>
                <a:path w="124" h="248">
                  <a:moveTo>
                    <a:pt x="99" y="0"/>
                  </a:moveTo>
                  <a:lnTo>
                    <a:pt x="0" y="0"/>
                  </a:lnTo>
                  <a:lnTo>
                    <a:pt x="0" y="52"/>
                  </a:lnTo>
                  <a:lnTo>
                    <a:pt x="0" y="52"/>
                  </a:lnTo>
                  <a:lnTo>
                    <a:pt x="6" y="53"/>
                  </a:lnTo>
                  <a:lnTo>
                    <a:pt x="11" y="56"/>
                  </a:lnTo>
                  <a:lnTo>
                    <a:pt x="15" y="59"/>
                  </a:lnTo>
                  <a:lnTo>
                    <a:pt x="20" y="63"/>
                  </a:lnTo>
                  <a:lnTo>
                    <a:pt x="24" y="68"/>
                  </a:lnTo>
                  <a:lnTo>
                    <a:pt x="26" y="74"/>
                  </a:lnTo>
                  <a:lnTo>
                    <a:pt x="28" y="80"/>
                  </a:lnTo>
                  <a:lnTo>
                    <a:pt x="29" y="86"/>
                  </a:lnTo>
                  <a:lnTo>
                    <a:pt x="29" y="101"/>
                  </a:lnTo>
                  <a:lnTo>
                    <a:pt x="68" y="101"/>
                  </a:lnTo>
                  <a:lnTo>
                    <a:pt x="68" y="101"/>
                  </a:lnTo>
                  <a:lnTo>
                    <a:pt x="70" y="102"/>
                  </a:lnTo>
                  <a:lnTo>
                    <a:pt x="71" y="106"/>
                  </a:lnTo>
                  <a:lnTo>
                    <a:pt x="71" y="111"/>
                  </a:lnTo>
                  <a:lnTo>
                    <a:pt x="71" y="111"/>
                  </a:lnTo>
                  <a:lnTo>
                    <a:pt x="70" y="113"/>
                  </a:lnTo>
                  <a:lnTo>
                    <a:pt x="68" y="114"/>
                  </a:lnTo>
                  <a:lnTo>
                    <a:pt x="29" y="114"/>
                  </a:lnTo>
                  <a:lnTo>
                    <a:pt x="29" y="123"/>
                  </a:lnTo>
                  <a:lnTo>
                    <a:pt x="29" y="132"/>
                  </a:lnTo>
                  <a:lnTo>
                    <a:pt x="58" y="132"/>
                  </a:lnTo>
                  <a:lnTo>
                    <a:pt x="68" y="132"/>
                  </a:lnTo>
                  <a:lnTo>
                    <a:pt x="68" y="132"/>
                  </a:lnTo>
                  <a:lnTo>
                    <a:pt x="69" y="132"/>
                  </a:lnTo>
                  <a:lnTo>
                    <a:pt x="69" y="132"/>
                  </a:lnTo>
                  <a:lnTo>
                    <a:pt x="70" y="134"/>
                  </a:lnTo>
                  <a:lnTo>
                    <a:pt x="70" y="134"/>
                  </a:lnTo>
                  <a:lnTo>
                    <a:pt x="70" y="134"/>
                  </a:lnTo>
                  <a:lnTo>
                    <a:pt x="70" y="134"/>
                  </a:lnTo>
                  <a:lnTo>
                    <a:pt x="71" y="135"/>
                  </a:lnTo>
                  <a:lnTo>
                    <a:pt x="71" y="135"/>
                  </a:lnTo>
                  <a:lnTo>
                    <a:pt x="71" y="135"/>
                  </a:lnTo>
                  <a:lnTo>
                    <a:pt x="71" y="135"/>
                  </a:lnTo>
                  <a:lnTo>
                    <a:pt x="71" y="136"/>
                  </a:lnTo>
                  <a:lnTo>
                    <a:pt x="71" y="136"/>
                  </a:lnTo>
                  <a:lnTo>
                    <a:pt x="71" y="137"/>
                  </a:lnTo>
                  <a:lnTo>
                    <a:pt x="71" y="141"/>
                  </a:lnTo>
                  <a:lnTo>
                    <a:pt x="71" y="141"/>
                  </a:lnTo>
                  <a:lnTo>
                    <a:pt x="70" y="145"/>
                  </a:lnTo>
                  <a:lnTo>
                    <a:pt x="68" y="146"/>
                  </a:lnTo>
                  <a:lnTo>
                    <a:pt x="29" y="146"/>
                  </a:lnTo>
                  <a:lnTo>
                    <a:pt x="29" y="164"/>
                  </a:lnTo>
                  <a:lnTo>
                    <a:pt x="68" y="164"/>
                  </a:lnTo>
                  <a:lnTo>
                    <a:pt x="68" y="164"/>
                  </a:lnTo>
                  <a:lnTo>
                    <a:pt x="70" y="165"/>
                  </a:lnTo>
                  <a:lnTo>
                    <a:pt x="71" y="169"/>
                  </a:lnTo>
                  <a:lnTo>
                    <a:pt x="71" y="173"/>
                  </a:lnTo>
                  <a:lnTo>
                    <a:pt x="71" y="173"/>
                  </a:lnTo>
                  <a:lnTo>
                    <a:pt x="70" y="176"/>
                  </a:lnTo>
                  <a:lnTo>
                    <a:pt x="68" y="177"/>
                  </a:lnTo>
                  <a:lnTo>
                    <a:pt x="29" y="177"/>
                  </a:lnTo>
                  <a:lnTo>
                    <a:pt x="29" y="196"/>
                  </a:lnTo>
                  <a:lnTo>
                    <a:pt x="68" y="196"/>
                  </a:lnTo>
                  <a:lnTo>
                    <a:pt x="68" y="196"/>
                  </a:lnTo>
                  <a:lnTo>
                    <a:pt x="70" y="197"/>
                  </a:lnTo>
                  <a:lnTo>
                    <a:pt x="71" y="199"/>
                  </a:lnTo>
                  <a:lnTo>
                    <a:pt x="71" y="204"/>
                  </a:lnTo>
                  <a:lnTo>
                    <a:pt x="71" y="204"/>
                  </a:lnTo>
                  <a:lnTo>
                    <a:pt x="70" y="208"/>
                  </a:lnTo>
                  <a:lnTo>
                    <a:pt x="68" y="209"/>
                  </a:lnTo>
                  <a:lnTo>
                    <a:pt x="29" y="209"/>
                  </a:lnTo>
                  <a:lnTo>
                    <a:pt x="29" y="248"/>
                  </a:lnTo>
                  <a:lnTo>
                    <a:pt x="99" y="248"/>
                  </a:lnTo>
                  <a:lnTo>
                    <a:pt x="99" y="248"/>
                  </a:lnTo>
                  <a:lnTo>
                    <a:pt x="104" y="248"/>
                  </a:lnTo>
                  <a:lnTo>
                    <a:pt x="109" y="246"/>
                  </a:lnTo>
                  <a:lnTo>
                    <a:pt x="113" y="244"/>
                  </a:lnTo>
                  <a:lnTo>
                    <a:pt x="116" y="241"/>
                  </a:lnTo>
                  <a:lnTo>
                    <a:pt x="120" y="237"/>
                  </a:lnTo>
                  <a:lnTo>
                    <a:pt x="122" y="233"/>
                  </a:lnTo>
                  <a:lnTo>
                    <a:pt x="124" y="229"/>
                  </a:lnTo>
                  <a:lnTo>
                    <a:pt x="124" y="224"/>
                  </a:lnTo>
                  <a:lnTo>
                    <a:pt x="124" y="149"/>
                  </a:lnTo>
                  <a:lnTo>
                    <a:pt x="124" y="23"/>
                  </a:lnTo>
                  <a:lnTo>
                    <a:pt x="124" y="23"/>
                  </a:lnTo>
                  <a:lnTo>
                    <a:pt x="124" y="18"/>
                  </a:lnTo>
                  <a:lnTo>
                    <a:pt x="122" y="14"/>
                  </a:lnTo>
                  <a:lnTo>
                    <a:pt x="120" y="10"/>
                  </a:lnTo>
                  <a:lnTo>
                    <a:pt x="116" y="6"/>
                  </a:lnTo>
                  <a:lnTo>
                    <a:pt x="113" y="3"/>
                  </a:lnTo>
                  <a:lnTo>
                    <a:pt x="109" y="1"/>
                  </a:lnTo>
                  <a:lnTo>
                    <a:pt x="104" y="0"/>
                  </a:lnTo>
                  <a:lnTo>
                    <a:pt x="99" y="0"/>
                  </a:lnTo>
                  <a:lnTo>
                    <a:pt x="99" y="0"/>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200" noProof="1"/>
            </a:p>
          </p:txBody>
        </p:sp>
        <p:sp>
          <p:nvSpPr>
            <p:cNvPr id="90" name="Freeform 74"/>
            <p:cNvSpPr>
              <a:spLocks noEditPoints="1"/>
            </p:cNvSpPr>
            <p:nvPr/>
          </p:nvSpPr>
          <p:spPr bwMode="auto">
            <a:xfrm>
              <a:off x="676275" y="4468813"/>
              <a:ext cx="331788" cy="393700"/>
            </a:xfrm>
            <a:custGeom>
              <a:avLst/>
              <a:gdLst/>
              <a:ahLst/>
              <a:cxnLst>
                <a:cxn ang="0">
                  <a:pos x="83" y="0"/>
                </a:cxn>
                <a:cxn ang="0">
                  <a:pos x="83" y="54"/>
                </a:cxn>
                <a:cxn ang="0">
                  <a:pos x="82" y="60"/>
                </a:cxn>
                <a:cxn ang="0">
                  <a:pos x="79" y="71"/>
                </a:cxn>
                <a:cxn ang="0">
                  <a:pos x="70" y="78"/>
                </a:cxn>
                <a:cxn ang="0">
                  <a:pos x="59" y="83"/>
                </a:cxn>
                <a:cxn ang="0">
                  <a:pos x="0" y="84"/>
                </a:cxn>
                <a:cxn ang="0">
                  <a:pos x="0" y="224"/>
                </a:cxn>
                <a:cxn ang="0">
                  <a:pos x="1" y="234"/>
                </a:cxn>
                <a:cxn ang="0">
                  <a:pos x="7" y="241"/>
                </a:cxn>
                <a:cxn ang="0">
                  <a:pos x="14" y="246"/>
                </a:cxn>
                <a:cxn ang="0">
                  <a:pos x="24" y="248"/>
                </a:cxn>
                <a:cxn ang="0">
                  <a:pos x="184" y="248"/>
                </a:cxn>
                <a:cxn ang="0">
                  <a:pos x="194" y="246"/>
                </a:cxn>
                <a:cxn ang="0">
                  <a:pos x="202" y="241"/>
                </a:cxn>
                <a:cxn ang="0">
                  <a:pos x="206" y="234"/>
                </a:cxn>
                <a:cxn ang="0">
                  <a:pos x="209" y="224"/>
                </a:cxn>
                <a:cxn ang="0">
                  <a:pos x="209" y="23"/>
                </a:cxn>
                <a:cxn ang="0">
                  <a:pos x="208" y="18"/>
                </a:cxn>
                <a:cxn ang="0">
                  <a:pos x="204" y="10"/>
                </a:cxn>
                <a:cxn ang="0">
                  <a:pos x="198" y="4"/>
                </a:cxn>
                <a:cxn ang="0">
                  <a:pos x="189" y="0"/>
                </a:cxn>
                <a:cxn ang="0">
                  <a:pos x="184" y="0"/>
                </a:cxn>
                <a:cxn ang="0">
                  <a:pos x="156" y="205"/>
                </a:cxn>
                <a:cxn ang="0">
                  <a:pos x="152" y="209"/>
                </a:cxn>
                <a:cxn ang="0">
                  <a:pos x="55" y="209"/>
                </a:cxn>
                <a:cxn ang="0">
                  <a:pos x="52" y="205"/>
                </a:cxn>
                <a:cxn ang="0">
                  <a:pos x="52" y="200"/>
                </a:cxn>
                <a:cxn ang="0">
                  <a:pos x="55" y="196"/>
                </a:cxn>
                <a:cxn ang="0">
                  <a:pos x="152" y="196"/>
                </a:cxn>
                <a:cxn ang="0">
                  <a:pos x="156" y="200"/>
                </a:cxn>
                <a:cxn ang="0">
                  <a:pos x="156" y="173"/>
                </a:cxn>
                <a:cxn ang="0">
                  <a:pos x="155" y="177"/>
                </a:cxn>
                <a:cxn ang="0">
                  <a:pos x="55" y="178"/>
                </a:cxn>
                <a:cxn ang="0">
                  <a:pos x="53" y="177"/>
                </a:cxn>
                <a:cxn ang="0">
                  <a:pos x="52" y="169"/>
                </a:cxn>
                <a:cxn ang="0">
                  <a:pos x="53" y="166"/>
                </a:cxn>
                <a:cxn ang="0">
                  <a:pos x="152" y="164"/>
                </a:cxn>
                <a:cxn ang="0">
                  <a:pos x="155" y="166"/>
                </a:cxn>
                <a:cxn ang="0">
                  <a:pos x="156" y="173"/>
                </a:cxn>
                <a:cxn ang="0">
                  <a:pos x="156" y="141"/>
                </a:cxn>
                <a:cxn ang="0">
                  <a:pos x="152" y="146"/>
                </a:cxn>
                <a:cxn ang="0">
                  <a:pos x="55" y="146"/>
                </a:cxn>
                <a:cxn ang="0">
                  <a:pos x="52" y="141"/>
                </a:cxn>
                <a:cxn ang="0">
                  <a:pos x="52" y="138"/>
                </a:cxn>
                <a:cxn ang="0">
                  <a:pos x="55" y="133"/>
                </a:cxn>
                <a:cxn ang="0">
                  <a:pos x="152" y="133"/>
                </a:cxn>
                <a:cxn ang="0">
                  <a:pos x="156" y="138"/>
                </a:cxn>
                <a:cxn ang="0">
                  <a:pos x="156" y="110"/>
                </a:cxn>
                <a:cxn ang="0">
                  <a:pos x="155" y="113"/>
                </a:cxn>
                <a:cxn ang="0">
                  <a:pos x="55" y="114"/>
                </a:cxn>
                <a:cxn ang="0">
                  <a:pos x="53" y="113"/>
                </a:cxn>
                <a:cxn ang="0">
                  <a:pos x="52" y="106"/>
                </a:cxn>
                <a:cxn ang="0">
                  <a:pos x="53" y="102"/>
                </a:cxn>
                <a:cxn ang="0">
                  <a:pos x="152" y="101"/>
                </a:cxn>
                <a:cxn ang="0">
                  <a:pos x="155" y="102"/>
                </a:cxn>
                <a:cxn ang="0">
                  <a:pos x="156" y="110"/>
                </a:cxn>
              </a:cxnLst>
              <a:rect l="0" t="0" r="r" b="b"/>
              <a:pathLst>
                <a:path w="209" h="248">
                  <a:moveTo>
                    <a:pt x="184" y="0"/>
                  </a:moveTo>
                  <a:lnTo>
                    <a:pt x="83" y="0"/>
                  </a:lnTo>
                  <a:lnTo>
                    <a:pt x="83" y="10"/>
                  </a:lnTo>
                  <a:lnTo>
                    <a:pt x="83" y="54"/>
                  </a:lnTo>
                  <a:lnTo>
                    <a:pt x="83" y="54"/>
                  </a:lnTo>
                  <a:lnTo>
                    <a:pt x="82" y="60"/>
                  </a:lnTo>
                  <a:lnTo>
                    <a:pt x="81" y="66"/>
                  </a:lnTo>
                  <a:lnTo>
                    <a:pt x="79" y="71"/>
                  </a:lnTo>
                  <a:lnTo>
                    <a:pt x="75" y="74"/>
                  </a:lnTo>
                  <a:lnTo>
                    <a:pt x="70" y="78"/>
                  </a:lnTo>
                  <a:lnTo>
                    <a:pt x="65" y="82"/>
                  </a:lnTo>
                  <a:lnTo>
                    <a:pt x="59" y="83"/>
                  </a:lnTo>
                  <a:lnTo>
                    <a:pt x="54" y="84"/>
                  </a:lnTo>
                  <a:lnTo>
                    <a:pt x="0" y="84"/>
                  </a:lnTo>
                  <a:lnTo>
                    <a:pt x="0" y="224"/>
                  </a:lnTo>
                  <a:lnTo>
                    <a:pt x="0" y="224"/>
                  </a:lnTo>
                  <a:lnTo>
                    <a:pt x="0" y="229"/>
                  </a:lnTo>
                  <a:lnTo>
                    <a:pt x="1" y="234"/>
                  </a:lnTo>
                  <a:lnTo>
                    <a:pt x="3" y="237"/>
                  </a:lnTo>
                  <a:lnTo>
                    <a:pt x="7" y="241"/>
                  </a:lnTo>
                  <a:lnTo>
                    <a:pt x="10" y="245"/>
                  </a:lnTo>
                  <a:lnTo>
                    <a:pt x="14" y="246"/>
                  </a:lnTo>
                  <a:lnTo>
                    <a:pt x="19" y="248"/>
                  </a:lnTo>
                  <a:lnTo>
                    <a:pt x="24" y="248"/>
                  </a:lnTo>
                  <a:lnTo>
                    <a:pt x="184" y="248"/>
                  </a:lnTo>
                  <a:lnTo>
                    <a:pt x="184" y="248"/>
                  </a:lnTo>
                  <a:lnTo>
                    <a:pt x="189" y="248"/>
                  </a:lnTo>
                  <a:lnTo>
                    <a:pt x="194" y="246"/>
                  </a:lnTo>
                  <a:lnTo>
                    <a:pt x="198" y="245"/>
                  </a:lnTo>
                  <a:lnTo>
                    <a:pt x="202" y="241"/>
                  </a:lnTo>
                  <a:lnTo>
                    <a:pt x="204" y="237"/>
                  </a:lnTo>
                  <a:lnTo>
                    <a:pt x="206" y="234"/>
                  </a:lnTo>
                  <a:lnTo>
                    <a:pt x="208" y="229"/>
                  </a:lnTo>
                  <a:lnTo>
                    <a:pt x="209" y="224"/>
                  </a:lnTo>
                  <a:lnTo>
                    <a:pt x="209" y="55"/>
                  </a:lnTo>
                  <a:lnTo>
                    <a:pt x="209" y="23"/>
                  </a:lnTo>
                  <a:lnTo>
                    <a:pt x="209" y="23"/>
                  </a:lnTo>
                  <a:lnTo>
                    <a:pt x="208" y="18"/>
                  </a:lnTo>
                  <a:lnTo>
                    <a:pt x="206" y="15"/>
                  </a:lnTo>
                  <a:lnTo>
                    <a:pt x="204" y="10"/>
                  </a:lnTo>
                  <a:lnTo>
                    <a:pt x="202" y="6"/>
                  </a:lnTo>
                  <a:lnTo>
                    <a:pt x="198" y="4"/>
                  </a:lnTo>
                  <a:lnTo>
                    <a:pt x="194" y="1"/>
                  </a:lnTo>
                  <a:lnTo>
                    <a:pt x="189" y="0"/>
                  </a:lnTo>
                  <a:lnTo>
                    <a:pt x="184" y="0"/>
                  </a:lnTo>
                  <a:lnTo>
                    <a:pt x="184" y="0"/>
                  </a:lnTo>
                  <a:close/>
                  <a:moveTo>
                    <a:pt x="156" y="205"/>
                  </a:moveTo>
                  <a:lnTo>
                    <a:pt x="156" y="205"/>
                  </a:lnTo>
                  <a:lnTo>
                    <a:pt x="155" y="208"/>
                  </a:lnTo>
                  <a:lnTo>
                    <a:pt x="152" y="209"/>
                  </a:lnTo>
                  <a:lnTo>
                    <a:pt x="55" y="209"/>
                  </a:lnTo>
                  <a:lnTo>
                    <a:pt x="55" y="209"/>
                  </a:lnTo>
                  <a:lnTo>
                    <a:pt x="53" y="208"/>
                  </a:lnTo>
                  <a:lnTo>
                    <a:pt x="52" y="205"/>
                  </a:lnTo>
                  <a:lnTo>
                    <a:pt x="52" y="200"/>
                  </a:lnTo>
                  <a:lnTo>
                    <a:pt x="52" y="200"/>
                  </a:lnTo>
                  <a:lnTo>
                    <a:pt x="53" y="197"/>
                  </a:lnTo>
                  <a:lnTo>
                    <a:pt x="55" y="196"/>
                  </a:lnTo>
                  <a:lnTo>
                    <a:pt x="152" y="196"/>
                  </a:lnTo>
                  <a:lnTo>
                    <a:pt x="152" y="196"/>
                  </a:lnTo>
                  <a:lnTo>
                    <a:pt x="155" y="197"/>
                  </a:lnTo>
                  <a:lnTo>
                    <a:pt x="156" y="200"/>
                  </a:lnTo>
                  <a:lnTo>
                    <a:pt x="156" y="205"/>
                  </a:lnTo>
                  <a:close/>
                  <a:moveTo>
                    <a:pt x="156" y="173"/>
                  </a:moveTo>
                  <a:lnTo>
                    <a:pt x="156" y="173"/>
                  </a:lnTo>
                  <a:lnTo>
                    <a:pt x="155" y="177"/>
                  </a:lnTo>
                  <a:lnTo>
                    <a:pt x="152" y="178"/>
                  </a:lnTo>
                  <a:lnTo>
                    <a:pt x="55" y="178"/>
                  </a:lnTo>
                  <a:lnTo>
                    <a:pt x="55" y="178"/>
                  </a:lnTo>
                  <a:lnTo>
                    <a:pt x="53" y="177"/>
                  </a:lnTo>
                  <a:lnTo>
                    <a:pt x="52" y="173"/>
                  </a:lnTo>
                  <a:lnTo>
                    <a:pt x="52" y="169"/>
                  </a:lnTo>
                  <a:lnTo>
                    <a:pt x="52" y="169"/>
                  </a:lnTo>
                  <a:lnTo>
                    <a:pt x="53" y="166"/>
                  </a:lnTo>
                  <a:lnTo>
                    <a:pt x="55" y="164"/>
                  </a:lnTo>
                  <a:lnTo>
                    <a:pt x="152" y="164"/>
                  </a:lnTo>
                  <a:lnTo>
                    <a:pt x="152" y="164"/>
                  </a:lnTo>
                  <a:lnTo>
                    <a:pt x="155" y="166"/>
                  </a:lnTo>
                  <a:lnTo>
                    <a:pt x="156" y="169"/>
                  </a:lnTo>
                  <a:lnTo>
                    <a:pt x="156" y="173"/>
                  </a:lnTo>
                  <a:close/>
                  <a:moveTo>
                    <a:pt x="156" y="141"/>
                  </a:moveTo>
                  <a:lnTo>
                    <a:pt x="156" y="141"/>
                  </a:lnTo>
                  <a:lnTo>
                    <a:pt x="155" y="145"/>
                  </a:lnTo>
                  <a:lnTo>
                    <a:pt x="152" y="146"/>
                  </a:lnTo>
                  <a:lnTo>
                    <a:pt x="55" y="146"/>
                  </a:lnTo>
                  <a:lnTo>
                    <a:pt x="55" y="146"/>
                  </a:lnTo>
                  <a:lnTo>
                    <a:pt x="53" y="145"/>
                  </a:lnTo>
                  <a:lnTo>
                    <a:pt x="52" y="141"/>
                  </a:lnTo>
                  <a:lnTo>
                    <a:pt x="52" y="138"/>
                  </a:lnTo>
                  <a:lnTo>
                    <a:pt x="52" y="138"/>
                  </a:lnTo>
                  <a:lnTo>
                    <a:pt x="53" y="134"/>
                  </a:lnTo>
                  <a:lnTo>
                    <a:pt x="55" y="133"/>
                  </a:lnTo>
                  <a:lnTo>
                    <a:pt x="152" y="133"/>
                  </a:lnTo>
                  <a:lnTo>
                    <a:pt x="152" y="133"/>
                  </a:lnTo>
                  <a:lnTo>
                    <a:pt x="155" y="134"/>
                  </a:lnTo>
                  <a:lnTo>
                    <a:pt x="156" y="138"/>
                  </a:lnTo>
                  <a:lnTo>
                    <a:pt x="156" y="141"/>
                  </a:lnTo>
                  <a:close/>
                  <a:moveTo>
                    <a:pt x="156" y="110"/>
                  </a:moveTo>
                  <a:lnTo>
                    <a:pt x="156" y="110"/>
                  </a:lnTo>
                  <a:lnTo>
                    <a:pt x="155" y="113"/>
                  </a:lnTo>
                  <a:lnTo>
                    <a:pt x="152" y="114"/>
                  </a:lnTo>
                  <a:lnTo>
                    <a:pt x="55" y="114"/>
                  </a:lnTo>
                  <a:lnTo>
                    <a:pt x="55" y="114"/>
                  </a:lnTo>
                  <a:lnTo>
                    <a:pt x="53" y="113"/>
                  </a:lnTo>
                  <a:lnTo>
                    <a:pt x="52" y="110"/>
                  </a:lnTo>
                  <a:lnTo>
                    <a:pt x="52" y="106"/>
                  </a:lnTo>
                  <a:lnTo>
                    <a:pt x="52" y="106"/>
                  </a:lnTo>
                  <a:lnTo>
                    <a:pt x="53" y="102"/>
                  </a:lnTo>
                  <a:lnTo>
                    <a:pt x="55" y="101"/>
                  </a:lnTo>
                  <a:lnTo>
                    <a:pt x="152" y="101"/>
                  </a:lnTo>
                  <a:lnTo>
                    <a:pt x="152" y="101"/>
                  </a:lnTo>
                  <a:lnTo>
                    <a:pt x="155" y="102"/>
                  </a:lnTo>
                  <a:lnTo>
                    <a:pt x="156" y="106"/>
                  </a:lnTo>
                  <a:lnTo>
                    <a:pt x="156" y="110"/>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200" noProof="1"/>
            </a:p>
          </p:txBody>
        </p:sp>
      </p:grpSp>
      <p:sp>
        <p:nvSpPr>
          <p:cNvPr id="91" name="Rectangle 160"/>
          <p:cNvSpPr/>
          <p:nvPr/>
        </p:nvSpPr>
        <p:spPr>
          <a:xfrm>
            <a:off x="582742" y="3325396"/>
            <a:ext cx="1596635" cy="123111"/>
          </a:xfrm>
          <a:prstGeom prst="rect">
            <a:avLst/>
          </a:prstGeom>
          <a:noFill/>
          <a:ln w="9525">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spAutoFit/>
          </a:bodyPr>
          <a:lstStyle/>
          <a:p>
            <a:r>
              <a:rPr lang="en-US" sz="800" noProof="1">
                <a:solidFill>
                  <a:schemeClr val="tx1"/>
                </a:solidFill>
                <a:latin typeface="Arial" pitchFamily="34" charset="0"/>
              </a:rPr>
              <a:t>Project facilitation</a:t>
            </a:r>
          </a:p>
        </p:txBody>
      </p:sp>
      <p:sp>
        <p:nvSpPr>
          <p:cNvPr id="92" name="Rectangle 167"/>
          <p:cNvSpPr/>
          <p:nvPr/>
        </p:nvSpPr>
        <p:spPr>
          <a:xfrm>
            <a:off x="582742" y="3546244"/>
            <a:ext cx="1596635" cy="123111"/>
          </a:xfrm>
          <a:prstGeom prst="rect">
            <a:avLst/>
          </a:prstGeom>
          <a:noFill/>
          <a:ln w="9525">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spAutoFit/>
          </a:bodyPr>
          <a:lstStyle/>
          <a:p>
            <a:r>
              <a:rPr lang="en-US" sz="800" noProof="1">
                <a:solidFill>
                  <a:schemeClr val="tx1"/>
                </a:solidFill>
                <a:latin typeface="Arial" pitchFamily="34" charset="0"/>
              </a:rPr>
              <a:t>Community management</a:t>
            </a:r>
          </a:p>
        </p:txBody>
      </p:sp>
      <p:sp>
        <p:nvSpPr>
          <p:cNvPr id="93" name="Rectangle 168"/>
          <p:cNvSpPr/>
          <p:nvPr/>
        </p:nvSpPr>
        <p:spPr>
          <a:xfrm>
            <a:off x="582742" y="3802130"/>
            <a:ext cx="1573570" cy="123111"/>
          </a:xfrm>
          <a:prstGeom prst="rect">
            <a:avLst/>
          </a:prstGeom>
          <a:noFill/>
          <a:ln w="9525">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r>
              <a:rPr lang="en-US" sz="800" noProof="1">
                <a:solidFill>
                  <a:schemeClr val="tx1"/>
                </a:solidFill>
                <a:latin typeface="Arial" pitchFamily="34" charset="0"/>
              </a:rPr>
              <a:t>Selection of volunteers for projects</a:t>
            </a:r>
          </a:p>
        </p:txBody>
      </p:sp>
      <p:sp>
        <p:nvSpPr>
          <p:cNvPr id="94" name="Rectangle 169"/>
          <p:cNvSpPr/>
          <p:nvPr/>
        </p:nvSpPr>
        <p:spPr>
          <a:xfrm>
            <a:off x="582742" y="4055287"/>
            <a:ext cx="1228529" cy="123111"/>
          </a:xfrm>
          <a:prstGeom prst="rect">
            <a:avLst/>
          </a:prstGeom>
          <a:noFill/>
          <a:ln w="9525">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r>
              <a:rPr lang="en-US" sz="800" noProof="1">
                <a:solidFill>
                  <a:schemeClr val="tx1"/>
                </a:solidFill>
                <a:latin typeface="Arial" pitchFamily="34" charset="0"/>
              </a:rPr>
              <a:t>Selection of NGOs and projects</a:t>
            </a:r>
          </a:p>
        </p:txBody>
      </p:sp>
      <p:sp>
        <p:nvSpPr>
          <p:cNvPr id="95" name="Rectangle 170"/>
          <p:cNvSpPr/>
          <p:nvPr/>
        </p:nvSpPr>
        <p:spPr>
          <a:xfrm>
            <a:off x="582742" y="4309900"/>
            <a:ext cx="1596635" cy="123111"/>
          </a:xfrm>
          <a:prstGeom prst="rect">
            <a:avLst/>
          </a:prstGeom>
          <a:noFill/>
          <a:ln w="9525">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spAutoFit/>
          </a:bodyPr>
          <a:lstStyle/>
          <a:p>
            <a:r>
              <a:rPr lang="en-US" sz="800" noProof="1">
                <a:solidFill>
                  <a:schemeClr val="tx1"/>
                </a:solidFill>
                <a:latin typeface="Arial" pitchFamily="34" charset="0"/>
              </a:rPr>
              <a:t>Marketing &amp; communications</a:t>
            </a:r>
          </a:p>
        </p:txBody>
      </p:sp>
      <p:sp>
        <p:nvSpPr>
          <p:cNvPr id="96" name="Rectangle 171"/>
          <p:cNvSpPr/>
          <p:nvPr/>
        </p:nvSpPr>
        <p:spPr>
          <a:xfrm>
            <a:off x="582742" y="4498660"/>
            <a:ext cx="1628453" cy="246221"/>
          </a:xfrm>
          <a:prstGeom prst="rect">
            <a:avLst/>
          </a:prstGeom>
          <a:noFill/>
          <a:ln w="9525">
            <a:noFill/>
          </a:ln>
          <a:effectLst/>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r>
              <a:rPr lang="en-US" sz="800" noProof="1">
                <a:solidFill>
                  <a:schemeClr val="tx1"/>
                </a:solidFill>
                <a:latin typeface="Arial" pitchFamily="34" charset="0"/>
              </a:rPr>
              <a:t>Corporate programs: L&amp;D programs and case days</a:t>
            </a:r>
          </a:p>
        </p:txBody>
      </p:sp>
      <p:pic>
        <p:nvPicPr>
          <p:cNvPr id="97" name="Picture 173"/>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3036" r="13535"/>
          <a:stretch/>
        </p:blipFill>
        <p:spPr>
          <a:xfrm>
            <a:off x="4002214" y="3330628"/>
            <a:ext cx="566738" cy="771811"/>
          </a:xfrm>
          <a:prstGeom prst="rect">
            <a:avLst/>
          </a:prstGeom>
          <a:solidFill>
            <a:schemeClr val="bg1"/>
          </a:solidFill>
          <a:ln w="9525">
            <a:noFill/>
          </a:ln>
          <a:effectLst>
            <a:outerShdw blurRad="50800" dist="38100" dir="2700000" algn="tl" rotWithShape="0">
              <a:prstClr val="black">
                <a:alpha val="40000"/>
              </a:prstClr>
            </a:outerShdw>
          </a:effectLst>
        </p:spPr>
      </p:pic>
      <p:pic>
        <p:nvPicPr>
          <p:cNvPr id="99" name="Picture 179"/>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8687" t="22228" r="33818" b="16030"/>
          <a:stretch/>
        </p:blipFill>
        <p:spPr>
          <a:xfrm>
            <a:off x="4034114" y="1590495"/>
            <a:ext cx="571500" cy="742950"/>
          </a:xfrm>
          <a:prstGeom prst="rect">
            <a:avLst/>
          </a:prstGeom>
          <a:solidFill>
            <a:schemeClr val="bg1"/>
          </a:solidFill>
          <a:ln w="9525">
            <a:noFill/>
          </a:ln>
          <a:effectLst>
            <a:outerShdw blurRad="50800" dist="38100" dir="2700000" algn="tl" rotWithShape="0">
              <a:prstClr val="black">
                <a:alpha val="40000"/>
              </a:prstClr>
            </a:outerShdw>
          </a:effectLst>
        </p:spPr>
      </p:pic>
      <p:pic>
        <p:nvPicPr>
          <p:cNvPr id="102" name="Picture 119"/>
          <p:cNvPicPr>
            <a:picLocks noChangeAspect="1"/>
          </p:cNvPicPr>
          <p:nvPr/>
        </p:nvPicPr>
        <p:blipFill rotWithShape="1">
          <a:blip r:embed="rId6" cstate="print">
            <a:extLst>
              <a:ext uri="{28A0092B-C50C-407E-A947-70E740481C1C}">
                <a14:useLocalDpi xmlns:a14="http://schemas.microsoft.com/office/drawing/2010/main" val="0"/>
              </a:ext>
            </a:extLst>
          </a:blip>
          <a:srcRect b="14233"/>
          <a:stretch/>
        </p:blipFill>
        <p:spPr>
          <a:xfrm>
            <a:off x="2870539" y="1583970"/>
            <a:ext cx="584085" cy="751430"/>
          </a:xfrm>
          <a:prstGeom prst="rect">
            <a:avLst/>
          </a:prstGeom>
          <a:solidFill>
            <a:schemeClr val="bg1"/>
          </a:solidFill>
          <a:ln w="9525">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chemeClr val="bg1"/>
                </a:solidFill>
              </a14:hiddenLine>
            </a:ext>
          </a:extLst>
        </p:spPr>
      </p:pic>
      <p:sp>
        <p:nvSpPr>
          <p:cNvPr id="103" name="Rectangle 121"/>
          <p:cNvSpPr/>
          <p:nvPr/>
        </p:nvSpPr>
        <p:spPr>
          <a:xfrm>
            <a:off x="2746032" y="2387117"/>
            <a:ext cx="873563" cy="742634"/>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0000"/>
              </a:lnSpc>
            </a:pPr>
            <a:r>
              <a:rPr lang="en-US" sz="800" b="1" noProof="1">
                <a:solidFill>
                  <a:srgbClr val="000000"/>
                </a:solidFill>
              </a:rPr>
              <a:t>Anton Stepanenko, </a:t>
            </a:r>
            <a:br>
              <a:rPr dirty="0"/>
            </a:br>
            <a:r>
              <a:rPr lang="en-US" sz="800" noProof="1">
                <a:solidFill>
                  <a:srgbClr val="000000"/>
                </a:solidFill>
              </a:rPr>
              <a:t>BCG</a:t>
            </a:r>
          </a:p>
          <a:p>
            <a:pPr algn="ctr">
              <a:lnSpc>
                <a:spcPct val="90000"/>
              </a:lnSpc>
            </a:pPr>
            <a:r>
              <a:rPr lang="en-US" sz="800" noProof="1">
                <a:solidFill>
                  <a:schemeClr val="tx2"/>
                </a:solidFill>
              </a:rPr>
              <a:t>Founder</a:t>
            </a:r>
            <a:endParaRPr lang="en-US" sz="800" noProof="1">
              <a:solidFill>
                <a:schemeClr val="tx2"/>
              </a:solidFill>
              <a:cs typeface="Arial" pitchFamily="34" charset="0"/>
            </a:endParaRPr>
          </a:p>
          <a:p>
            <a:pPr algn="ctr">
              <a:lnSpc>
                <a:spcPct val="90000"/>
              </a:lnSpc>
            </a:pPr>
            <a:r>
              <a:rPr lang="en-US" sz="800" noProof="1">
                <a:solidFill>
                  <a:schemeClr val="tx2"/>
                </a:solidFill>
              </a:rPr>
              <a:t>Overall Management</a:t>
            </a:r>
          </a:p>
        </p:txBody>
      </p:sp>
      <p:sp>
        <p:nvSpPr>
          <p:cNvPr id="104" name="Rectangle 124"/>
          <p:cNvSpPr/>
          <p:nvPr/>
        </p:nvSpPr>
        <p:spPr>
          <a:xfrm>
            <a:off x="2535420" y="1577658"/>
            <a:ext cx="106995" cy="1464983"/>
          </a:xfrm>
          <a:prstGeom prst="rect">
            <a:avLst/>
          </a:prstGeom>
          <a:solidFill>
            <a:schemeClr val="tx2"/>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pic>
        <p:nvPicPr>
          <p:cNvPr id="107" name="Рисунок 106"/>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5170831" y="3378023"/>
            <a:ext cx="639352" cy="749839"/>
          </a:xfrm>
          <a:prstGeom prst="rect">
            <a:avLst/>
          </a:prstGeom>
        </p:spPr>
      </p:pic>
      <p:pic>
        <p:nvPicPr>
          <p:cNvPr id="108" name="Рисунок 107"/>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0"/>
                    </a14:imgEffect>
                  </a14:imgLayer>
                </a14:imgProps>
              </a:ext>
            </a:extLst>
          </a:blip>
          <a:srcRect t="3221" b="6584"/>
          <a:stretch/>
        </p:blipFill>
        <p:spPr>
          <a:xfrm>
            <a:off x="6228523" y="1577514"/>
            <a:ext cx="660441" cy="829999"/>
          </a:xfrm>
          <a:prstGeom prst="rect">
            <a:avLst/>
          </a:prstGeom>
          <a:solidFill>
            <a:schemeClr val="bg1"/>
          </a:solidFill>
          <a:ln w="9525">
            <a:noFill/>
          </a:ln>
          <a:effectLst>
            <a:outerShdw blurRad="50800" dist="38100" dir="2700000" algn="tl" rotWithShape="0">
              <a:prstClr val="black">
                <a:alpha val="40000"/>
              </a:prstClr>
            </a:outerShdw>
          </a:effectLst>
        </p:spPr>
      </p:pic>
      <p:sp>
        <p:nvSpPr>
          <p:cNvPr id="3" name="TextBox 2"/>
          <p:cNvSpPr txBox="1"/>
          <p:nvPr/>
        </p:nvSpPr>
        <p:spPr>
          <a:xfrm>
            <a:off x="132820" y="472573"/>
            <a:ext cx="4288533" cy="858866"/>
          </a:xfrm>
          <a:prstGeom prst="rect">
            <a:avLst/>
          </a:prstGeom>
          <a:noFill/>
        </p:spPr>
        <p:txBody>
          <a:bodyPr wrap="square" tIns="90000" bIns="90000" rtlCol="0" anchor="t">
            <a:spAutoFit/>
          </a:bodyPr>
          <a:lstStyle/>
          <a:p>
            <a:r>
              <a:rPr lang="en-US" sz="1100" b="1" dirty="0">
                <a:solidFill>
                  <a:srgbClr val="DC6E00"/>
                </a:solidFill>
              </a:rPr>
              <a:t>We believe that everyone should do what he or she loves to do and really knows how to do it. And we invite volunteers to apply their professional skills while working on projects involving the most flamboyant funds and organizations. </a:t>
            </a:r>
            <a:endParaRPr lang="en-US" sz="1100" b="1" noProof="1">
              <a:solidFill>
                <a:srgbClr val="DC6E00"/>
              </a:solidFill>
            </a:endParaRPr>
          </a:p>
        </p:txBody>
      </p:sp>
      <p:grpSp>
        <p:nvGrpSpPr>
          <p:cNvPr id="109" name="Group 114">
            <a:extLst>
              <a:ext uri="{FF2B5EF4-FFF2-40B4-BE49-F238E27FC236}">
                <a16:creationId xmlns:a16="http://schemas.microsoft.com/office/drawing/2014/main" id="{6D32DE33-8BD7-467B-9EE0-D95EB15B7BF9}"/>
              </a:ext>
            </a:extLst>
          </p:cNvPr>
          <p:cNvGrpSpPr/>
          <p:nvPr/>
        </p:nvGrpSpPr>
        <p:grpSpPr>
          <a:xfrm>
            <a:off x="5054603" y="4685634"/>
            <a:ext cx="153715" cy="151763"/>
            <a:chOff x="676275" y="4368800"/>
            <a:chExt cx="500063" cy="493713"/>
          </a:xfrm>
        </p:grpSpPr>
        <p:sp>
          <p:nvSpPr>
            <p:cNvPr id="110" name="Freeform 71">
              <a:extLst>
                <a:ext uri="{FF2B5EF4-FFF2-40B4-BE49-F238E27FC236}">
                  <a16:creationId xmlns:a16="http://schemas.microsoft.com/office/drawing/2014/main" id="{A8B78618-26EC-4A2E-AA6B-136AE2243B5D}"/>
                </a:ext>
              </a:extLst>
            </p:cNvPr>
            <p:cNvSpPr>
              <a:spLocks/>
            </p:cNvSpPr>
            <p:nvPr/>
          </p:nvSpPr>
          <p:spPr bwMode="auto">
            <a:xfrm>
              <a:off x="676275" y="4468813"/>
              <a:ext cx="122238" cy="123825"/>
            </a:xfrm>
            <a:custGeom>
              <a:avLst/>
              <a:gdLst/>
              <a:ahLst/>
              <a:cxnLst>
                <a:cxn ang="0">
                  <a:pos x="54" y="78"/>
                </a:cxn>
                <a:cxn ang="0">
                  <a:pos x="54" y="78"/>
                </a:cxn>
                <a:cxn ang="0">
                  <a:pos x="59" y="77"/>
                </a:cxn>
                <a:cxn ang="0">
                  <a:pos x="63" y="76"/>
                </a:cxn>
                <a:cxn ang="0">
                  <a:pos x="68" y="74"/>
                </a:cxn>
                <a:cxn ang="0">
                  <a:pos x="71" y="71"/>
                </a:cxn>
                <a:cxn ang="0">
                  <a:pos x="74" y="67"/>
                </a:cxn>
                <a:cxn ang="0">
                  <a:pos x="76" y="63"/>
                </a:cxn>
                <a:cxn ang="0">
                  <a:pos x="77" y="58"/>
                </a:cxn>
                <a:cxn ang="0">
                  <a:pos x="77" y="54"/>
                </a:cxn>
                <a:cxn ang="0">
                  <a:pos x="77" y="9"/>
                </a:cxn>
                <a:cxn ang="0">
                  <a:pos x="77" y="0"/>
                </a:cxn>
                <a:cxn ang="0">
                  <a:pos x="71" y="6"/>
                </a:cxn>
                <a:cxn ang="0">
                  <a:pos x="71" y="6"/>
                </a:cxn>
                <a:cxn ang="0">
                  <a:pos x="0" y="78"/>
                </a:cxn>
                <a:cxn ang="0">
                  <a:pos x="54" y="78"/>
                </a:cxn>
              </a:cxnLst>
              <a:rect l="0" t="0" r="r" b="b"/>
              <a:pathLst>
                <a:path w="77" h="78">
                  <a:moveTo>
                    <a:pt x="54" y="78"/>
                  </a:moveTo>
                  <a:lnTo>
                    <a:pt x="54" y="78"/>
                  </a:lnTo>
                  <a:lnTo>
                    <a:pt x="59" y="77"/>
                  </a:lnTo>
                  <a:lnTo>
                    <a:pt x="63" y="76"/>
                  </a:lnTo>
                  <a:lnTo>
                    <a:pt x="68" y="74"/>
                  </a:lnTo>
                  <a:lnTo>
                    <a:pt x="71" y="71"/>
                  </a:lnTo>
                  <a:lnTo>
                    <a:pt x="74" y="67"/>
                  </a:lnTo>
                  <a:lnTo>
                    <a:pt x="76" y="63"/>
                  </a:lnTo>
                  <a:lnTo>
                    <a:pt x="77" y="58"/>
                  </a:lnTo>
                  <a:lnTo>
                    <a:pt x="77" y="54"/>
                  </a:lnTo>
                  <a:lnTo>
                    <a:pt x="77" y="9"/>
                  </a:lnTo>
                  <a:lnTo>
                    <a:pt x="77" y="0"/>
                  </a:lnTo>
                  <a:lnTo>
                    <a:pt x="71" y="6"/>
                  </a:lnTo>
                  <a:lnTo>
                    <a:pt x="71" y="6"/>
                  </a:lnTo>
                  <a:lnTo>
                    <a:pt x="0" y="78"/>
                  </a:lnTo>
                  <a:lnTo>
                    <a:pt x="54" y="78"/>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151" noProof="1"/>
            </a:p>
          </p:txBody>
        </p:sp>
        <p:sp>
          <p:nvSpPr>
            <p:cNvPr id="111" name="Freeform 72">
              <a:extLst>
                <a:ext uri="{FF2B5EF4-FFF2-40B4-BE49-F238E27FC236}">
                  <a16:creationId xmlns:a16="http://schemas.microsoft.com/office/drawing/2014/main" id="{5FD4ECDD-6FD2-42E3-AFCD-A1252E45E248}"/>
                </a:ext>
              </a:extLst>
            </p:cNvPr>
            <p:cNvSpPr>
              <a:spLocks/>
            </p:cNvSpPr>
            <p:nvPr/>
          </p:nvSpPr>
          <p:spPr bwMode="auto">
            <a:xfrm>
              <a:off x="885825" y="4368800"/>
              <a:ext cx="82550" cy="80963"/>
            </a:xfrm>
            <a:custGeom>
              <a:avLst/>
              <a:gdLst/>
              <a:ahLst/>
              <a:cxnLst>
                <a:cxn ang="0">
                  <a:pos x="52" y="51"/>
                </a:cxn>
                <a:cxn ang="0">
                  <a:pos x="52" y="0"/>
                </a:cxn>
                <a:cxn ang="0">
                  <a:pos x="0" y="51"/>
                </a:cxn>
                <a:cxn ang="0">
                  <a:pos x="52" y="51"/>
                </a:cxn>
                <a:cxn ang="0">
                  <a:pos x="52" y="51"/>
                </a:cxn>
              </a:cxnLst>
              <a:rect l="0" t="0" r="r" b="b"/>
              <a:pathLst>
                <a:path w="52" h="51">
                  <a:moveTo>
                    <a:pt x="52" y="51"/>
                  </a:moveTo>
                  <a:lnTo>
                    <a:pt x="52" y="0"/>
                  </a:lnTo>
                  <a:lnTo>
                    <a:pt x="0" y="51"/>
                  </a:lnTo>
                  <a:lnTo>
                    <a:pt x="52" y="51"/>
                  </a:lnTo>
                  <a:lnTo>
                    <a:pt x="52" y="51"/>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151" noProof="1"/>
            </a:p>
          </p:txBody>
        </p:sp>
        <p:sp>
          <p:nvSpPr>
            <p:cNvPr id="112" name="Freeform 73">
              <a:extLst>
                <a:ext uri="{FF2B5EF4-FFF2-40B4-BE49-F238E27FC236}">
                  <a16:creationId xmlns:a16="http://schemas.microsoft.com/office/drawing/2014/main" id="{9EE2D13C-756E-403C-A90A-BBBFB70B0739}"/>
                </a:ext>
              </a:extLst>
            </p:cNvPr>
            <p:cNvSpPr>
              <a:spLocks/>
            </p:cNvSpPr>
            <p:nvPr/>
          </p:nvSpPr>
          <p:spPr bwMode="auto">
            <a:xfrm>
              <a:off x="979488" y="4368800"/>
              <a:ext cx="196850" cy="393700"/>
            </a:xfrm>
            <a:custGeom>
              <a:avLst/>
              <a:gdLst/>
              <a:ahLst/>
              <a:cxnLst>
                <a:cxn ang="0">
                  <a:pos x="0" y="0"/>
                </a:cxn>
                <a:cxn ang="0">
                  <a:pos x="0" y="52"/>
                </a:cxn>
                <a:cxn ang="0">
                  <a:pos x="11" y="56"/>
                </a:cxn>
                <a:cxn ang="0">
                  <a:pos x="20" y="63"/>
                </a:cxn>
                <a:cxn ang="0">
                  <a:pos x="26" y="74"/>
                </a:cxn>
                <a:cxn ang="0">
                  <a:pos x="29" y="86"/>
                </a:cxn>
                <a:cxn ang="0">
                  <a:pos x="68" y="101"/>
                </a:cxn>
                <a:cxn ang="0">
                  <a:pos x="70" y="102"/>
                </a:cxn>
                <a:cxn ang="0">
                  <a:pos x="71" y="111"/>
                </a:cxn>
                <a:cxn ang="0">
                  <a:pos x="70" y="113"/>
                </a:cxn>
                <a:cxn ang="0">
                  <a:pos x="29" y="114"/>
                </a:cxn>
                <a:cxn ang="0">
                  <a:pos x="29" y="132"/>
                </a:cxn>
                <a:cxn ang="0">
                  <a:pos x="68" y="132"/>
                </a:cxn>
                <a:cxn ang="0">
                  <a:pos x="69" y="132"/>
                </a:cxn>
                <a:cxn ang="0">
                  <a:pos x="70" y="134"/>
                </a:cxn>
                <a:cxn ang="0">
                  <a:pos x="70" y="134"/>
                </a:cxn>
                <a:cxn ang="0">
                  <a:pos x="71" y="135"/>
                </a:cxn>
                <a:cxn ang="0">
                  <a:pos x="71" y="135"/>
                </a:cxn>
                <a:cxn ang="0">
                  <a:pos x="71" y="136"/>
                </a:cxn>
                <a:cxn ang="0">
                  <a:pos x="71" y="137"/>
                </a:cxn>
                <a:cxn ang="0">
                  <a:pos x="71" y="141"/>
                </a:cxn>
                <a:cxn ang="0">
                  <a:pos x="68" y="146"/>
                </a:cxn>
                <a:cxn ang="0">
                  <a:pos x="29" y="164"/>
                </a:cxn>
                <a:cxn ang="0">
                  <a:pos x="68" y="164"/>
                </a:cxn>
                <a:cxn ang="0">
                  <a:pos x="71" y="169"/>
                </a:cxn>
                <a:cxn ang="0">
                  <a:pos x="71" y="173"/>
                </a:cxn>
                <a:cxn ang="0">
                  <a:pos x="68" y="177"/>
                </a:cxn>
                <a:cxn ang="0">
                  <a:pos x="29" y="196"/>
                </a:cxn>
                <a:cxn ang="0">
                  <a:pos x="68" y="196"/>
                </a:cxn>
                <a:cxn ang="0">
                  <a:pos x="71" y="199"/>
                </a:cxn>
                <a:cxn ang="0">
                  <a:pos x="71" y="204"/>
                </a:cxn>
                <a:cxn ang="0">
                  <a:pos x="68" y="209"/>
                </a:cxn>
                <a:cxn ang="0">
                  <a:pos x="29" y="248"/>
                </a:cxn>
                <a:cxn ang="0">
                  <a:pos x="99" y="248"/>
                </a:cxn>
                <a:cxn ang="0">
                  <a:pos x="109" y="246"/>
                </a:cxn>
                <a:cxn ang="0">
                  <a:pos x="116" y="241"/>
                </a:cxn>
                <a:cxn ang="0">
                  <a:pos x="122" y="233"/>
                </a:cxn>
                <a:cxn ang="0">
                  <a:pos x="124" y="224"/>
                </a:cxn>
                <a:cxn ang="0">
                  <a:pos x="124" y="23"/>
                </a:cxn>
                <a:cxn ang="0">
                  <a:pos x="124" y="18"/>
                </a:cxn>
                <a:cxn ang="0">
                  <a:pos x="120" y="10"/>
                </a:cxn>
                <a:cxn ang="0">
                  <a:pos x="113" y="3"/>
                </a:cxn>
                <a:cxn ang="0">
                  <a:pos x="104" y="0"/>
                </a:cxn>
                <a:cxn ang="0">
                  <a:pos x="99" y="0"/>
                </a:cxn>
              </a:cxnLst>
              <a:rect l="0" t="0" r="r" b="b"/>
              <a:pathLst>
                <a:path w="124" h="248">
                  <a:moveTo>
                    <a:pt x="99" y="0"/>
                  </a:moveTo>
                  <a:lnTo>
                    <a:pt x="0" y="0"/>
                  </a:lnTo>
                  <a:lnTo>
                    <a:pt x="0" y="52"/>
                  </a:lnTo>
                  <a:lnTo>
                    <a:pt x="0" y="52"/>
                  </a:lnTo>
                  <a:lnTo>
                    <a:pt x="6" y="53"/>
                  </a:lnTo>
                  <a:lnTo>
                    <a:pt x="11" y="56"/>
                  </a:lnTo>
                  <a:lnTo>
                    <a:pt x="15" y="59"/>
                  </a:lnTo>
                  <a:lnTo>
                    <a:pt x="20" y="63"/>
                  </a:lnTo>
                  <a:lnTo>
                    <a:pt x="24" y="68"/>
                  </a:lnTo>
                  <a:lnTo>
                    <a:pt x="26" y="74"/>
                  </a:lnTo>
                  <a:lnTo>
                    <a:pt x="28" y="80"/>
                  </a:lnTo>
                  <a:lnTo>
                    <a:pt x="29" y="86"/>
                  </a:lnTo>
                  <a:lnTo>
                    <a:pt x="29" y="101"/>
                  </a:lnTo>
                  <a:lnTo>
                    <a:pt x="68" y="101"/>
                  </a:lnTo>
                  <a:lnTo>
                    <a:pt x="68" y="101"/>
                  </a:lnTo>
                  <a:lnTo>
                    <a:pt x="70" y="102"/>
                  </a:lnTo>
                  <a:lnTo>
                    <a:pt x="71" y="106"/>
                  </a:lnTo>
                  <a:lnTo>
                    <a:pt x="71" y="111"/>
                  </a:lnTo>
                  <a:lnTo>
                    <a:pt x="71" y="111"/>
                  </a:lnTo>
                  <a:lnTo>
                    <a:pt x="70" y="113"/>
                  </a:lnTo>
                  <a:lnTo>
                    <a:pt x="68" y="114"/>
                  </a:lnTo>
                  <a:lnTo>
                    <a:pt x="29" y="114"/>
                  </a:lnTo>
                  <a:lnTo>
                    <a:pt x="29" y="123"/>
                  </a:lnTo>
                  <a:lnTo>
                    <a:pt x="29" y="132"/>
                  </a:lnTo>
                  <a:lnTo>
                    <a:pt x="58" y="132"/>
                  </a:lnTo>
                  <a:lnTo>
                    <a:pt x="68" y="132"/>
                  </a:lnTo>
                  <a:lnTo>
                    <a:pt x="68" y="132"/>
                  </a:lnTo>
                  <a:lnTo>
                    <a:pt x="69" y="132"/>
                  </a:lnTo>
                  <a:lnTo>
                    <a:pt x="69" y="132"/>
                  </a:lnTo>
                  <a:lnTo>
                    <a:pt x="70" y="134"/>
                  </a:lnTo>
                  <a:lnTo>
                    <a:pt x="70" y="134"/>
                  </a:lnTo>
                  <a:lnTo>
                    <a:pt x="70" y="134"/>
                  </a:lnTo>
                  <a:lnTo>
                    <a:pt x="70" y="134"/>
                  </a:lnTo>
                  <a:lnTo>
                    <a:pt x="71" y="135"/>
                  </a:lnTo>
                  <a:lnTo>
                    <a:pt x="71" y="135"/>
                  </a:lnTo>
                  <a:lnTo>
                    <a:pt x="71" y="135"/>
                  </a:lnTo>
                  <a:lnTo>
                    <a:pt x="71" y="135"/>
                  </a:lnTo>
                  <a:lnTo>
                    <a:pt x="71" y="136"/>
                  </a:lnTo>
                  <a:lnTo>
                    <a:pt x="71" y="136"/>
                  </a:lnTo>
                  <a:lnTo>
                    <a:pt x="71" y="137"/>
                  </a:lnTo>
                  <a:lnTo>
                    <a:pt x="71" y="141"/>
                  </a:lnTo>
                  <a:lnTo>
                    <a:pt x="71" y="141"/>
                  </a:lnTo>
                  <a:lnTo>
                    <a:pt x="70" y="145"/>
                  </a:lnTo>
                  <a:lnTo>
                    <a:pt x="68" y="146"/>
                  </a:lnTo>
                  <a:lnTo>
                    <a:pt x="29" y="146"/>
                  </a:lnTo>
                  <a:lnTo>
                    <a:pt x="29" y="164"/>
                  </a:lnTo>
                  <a:lnTo>
                    <a:pt x="68" y="164"/>
                  </a:lnTo>
                  <a:lnTo>
                    <a:pt x="68" y="164"/>
                  </a:lnTo>
                  <a:lnTo>
                    <a:pt x="70" y="165"/>
                  </a:lnTo>
                  <a:lnTo>
                    <a:pt x="71" y="169"/>
                  </a:lnTo>
                  <a:lnTo>
                    <a:pt x="71" y="173"/>
                  </a:lnTo>
                  <a:lnTo>
                    <a:pt x="71" y="173"/>
                  </a:lnTo>
                  <a:lnTo>
                    <a:pt x="70" y="176"/>
                  </a:lnTo>
                  <a:lnTo>
                    <a:pt x="68" y="177"/>
                  </a:lnTo>
                  <a:lnTo>
                    <a:pt x="29" y="177"/>
                  </a:lnTo>
                  <a:lnTo>
                    <a:pt x="29" y="196"/>
                  </a:lnTo>
                  <a:lnTo>
                    <a:pt x="68" y="196"/>
                  </a:lnTo>
                  <a:lnTo>
                    <a:pt x="68" y="196"/>
                  </a:lnTo>
                  <a:lnTo>
                    <a:pt x="70" y="197"/>
                  </a:lnTo>
                  <a:lnTo>
                    <a:pt x="71" y="199"/>
                  </a:lnTo>
                  <a:lnTo>
                    <a:pt x="71" y="204"/>
                  </a:lnTo>
                  <a:lnTo>
                    <a:pt x="71" y="204"/>
                  </a:lnTo>
                  <a:lnTo>
                    <a:pt x="70" y="208"/>
                  </a:lnTo>
                  <a:lnTo>
                    <a:pt x="68" y="209"/>
                  </a:lnTo>
                  <a:lnTo>
                    <a:pt x="29" y="209"/>
                  </a:lnTo>
                  <a:lnTo>
                    <a:pt x="29" y="248"/>
                  </a:lnTo>
                  <a:lnTo>
                    <a:pt x="99" y="248"/>
                  </a:lnTo>
                  <a:lnTo>
                    <a:pt x="99" y="248"/>
                  </a:lnTo>
                  <a:lnTo>
                    <a:pt x="104" y="248"/>
                  </a:lnTo>
                  <a:lnTo>
                    <a:pt x="109" y="246"/>
                  </a:lnTo>
                  <a:lnTo>
                    <a:pt x="113" y="244"/>
                  </a:lnTo>
                  <a:lnTo>
                    <a:pt x="116" y="241"/>
                  </a:lnTo>
                  <a:lnTo>
                    <a:pt x="120" y="237"/>
                  </a:lnTo>
                  <a:lnTo>
                    <a:pt x="122" y="233"/>
                  </a:lnTo>
                  <a:lnTo>
                    <a:pt x="124" y="229"/>
                  </a:lnTo>
                  <a:lnTo>
                    <a:pt x="124" y="224"/>
                  </a:lnTo>
                  <a:lnTo>
                    <a:pt x="124" y="149"/>
                  </a:lnTo>
                  <a:lnTo>
                    <a:pt x="124" y="23"/>
                  </a:lnTo>
                  <a:lnTo>
                    <a:pt x="124" y="23"/>
                  </a:lnTo>
                  <a:lnTo>
                    <a:pt x="124" y="18"/>
                  </a:lnTo>
                  <a:lnTo>
                    <a:pt x="122" y="14"/>
                  </a:lnTo>
                  <a:lnTo>
                    <a:pt x="120" y="10"/>
                  </a:lnTo>
                  <a:lnTo>
                    <a:pt x="116" y="6"/>
                  </a:lnTo>
                  <a:lnTo>
                    <a:pt x="113" y="3"/>
                  </a:lnTo>
                  <a:lnTo>
                    <a:pt x="109" y="1"/>
                  </a:lnTo>
                  <a:lnTo>
                    <a:pt x="104" y="0"/>
                  </a:lnTo>
                  <a:lnTo>
                    <a:pt x="99" y="0"/>
                  </a:lnTo>
                  <a:lnTo>
                    <a:pt x="99" y="0"/>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151" noProof="1"/>
            </a:p>
          </p:txBody>
        </p:sp>
        <p:sp>
          <p:nvSpPr>
            <p:cNvPr id="113" name="Freeform 74">
              <a:extLst>
                <a:ext uri="{FF2B5EF4-FFF2-40B4-BE49-F238E27FC236}">
                  <a16:creationId xmlns:a16="http://schemas.microsoft.com/office/drawing/2014/main" id="{A701486A-DDDA-4460-B6CF-0031ED506D9B}"/>
                </a:ext>
              </a:extLst>
            </p:cNvPr>
            <p:cNvSpPr>
              <a:spLocks noEditPoints="1"/>
            </p:cNvSpPr>
            <p:nvPr/>
          </p:nvSpPr>
          <p:spPr bwMode="auto">
            <a:xfrm>
              <a:off x="676275" y="4468813"/>
              <a:ext cx="331788" cy="393700"/>
            </a:xfrm>
            <a:custGeom>
              <a:avLst/>
              <a:gdLst/>
              <a:ahLst/>
              <a:cxnLst>
                <a:cxn ang="0">
                  <a:pos x="83" y="0"/>
                </a:cxn>
                <a:cxn ang="0">
                  <a:pos x="83" y="54"/>
                </a:cxn>
                <a:cxn ang="0">
                  <a:pos x="82" y="60"/>
                </a:cxn>
                <a:cxn ang="0">
                  <a:pos x="79" y="71"/>
                </a:cxn>
                <a:cxn ang="0">
                  <a:pos x="70" y="78"/>
                </a:cxn>
                <a:cxn ang="0">
                  <a:pos x="59" y="83"/>
                </a:cxn>
                <a:cxn ang="0">
                  <a:pos x="0" y="84"/>
                </a:cxn>
                <a:cxn ang="0">
                  <a:pos x="0" y="224"/>
                </a:cxn>
                <a:cxn ang="0">
                  <a:pos x="1" y="234"/>
                </a:cxn>
                <a:cxn ang="0">
                  <a:pos x="7" y="241"/>
                </a:cxn>
                <a:cxn ang="0">
                  <a:pos x="14" y="246"/>
                </a:cxn>
                <a:cxn ang="0">
                  <a:pos x="24" y="248"/>
                </a:cxn>
                <a:cxn ang="0">
                  <a:pos x="184" y="248"/>
                </a:cxn>
                <a:cxn ang="0">
                  <a:pos x="194" y="246"/>
                </a:cxn>
                <a:cxn ang="0">
                  <a:pos x="202" y="241"/>
                </a:cxn>
                <a:cxn ang="0">
                  <a:pos x="206" y="234"/>
                </a:cxn>
                <a:cxn ang="0">
                  <a:pos x="209" y="224"/>
                </a:cxn>
                <a:cxn ang="0">
                  <a:pos x="209" y="23"/>
                </a:cxn>
                <a:cxn ang="0">
                  <a:pos x="208" y="18"/>
                </a:cxn>
                <a:cxn ang="0">
                  <a:pos x="204" y="10"/>
                </a:cxn>
                <a:cxn ang="0">
                  <a:pos x="198" y="4"/>
                </a:cxn>
                <a:cxn ang="0">
                  <a:pos x="189" y="0"/>
                </a:cxn>
                <a:cxn ang="0">
                  <a:pos x="184" y="0"/>
                </a:cxn>
                <a:cxn ang="0">
                  <a:pos x="156" y="205"/>
                </a:cxn>
                <a:cxn ang="0">
                  <a:pos x="152" y="209"/>
                </a:cxn>
                <a:cxn ang="0">
                  <a:pos x="55" y="209"/>
                </a:cxn>
                <a:cxn ang="0">
                  <a:pos x="52" y="205"/>
                </a:cxn>
                <a:cxn ang="0">
                  <a:pos x="52" y="200"/>
                </a:cxn>
                <a:cxn ang="0">
                  <a:pos x="55" y="196"/>
                </a:cxn>
                <a:cxn ang="0">
                  <a:pos x="152" y="196"/>
                </a:cxn>
                <a:cxn ang="0">
                  <a:pos x="156" y="200"/>
                </a:cxn>
                <a:cxn ang="0">
                  <a:pos x="156" y="173"/>
                </a:cxn>
                <a:cxn ang="0">
                  <a:pos x="155" y="177"/>
                </a:cxn>
                <a:cxn ang="0">
                  <a:pos x="55" y="178"/>
                </a:cxn>
                <a:cxn ang="0">
                  <a:pos x="53" y="177"/>
                </a:cxn>
                <a:cxn ang="0">
                  <a:pos x="52" y="169"/>
                </a:cxn>
                <a:cxn ang="0">
                  <a:pos x="53" y="166"/>
                </a:cxn>
                <a:cxn ang="0">
                  <a:pos x="152" y="164"/>
                </a:cxn>
                <a:cxn ang="0">
                  <a:pos x="155" y="166"/>
                </a:cxn>
                <a:cxn ang="0">
                  <a:pos x="156" y="173"/>
                </a:cxn>
                <a:cxn ang="0">
                  <a:pos x="156" y="141"/>
                </a:cxn>
                <a:cxn ang="0">
                  <a:pos x="152" y="146"/>
                </a:cxn>
                <a:cxn ang="0">
                  <a:pos x="55" y="146"/>
                </a:cxn>
                <a:cxn ang="0">
                  <a:pos x="52" y="141"/>
                </a:cxn>
                <a:cxn ang="0">
                  <a:pos x="52" y="138"/>
                </a:cxn>
                <a:cxn ang="0">
                  <a:pos x="55" y="133"/>
                </a:cxn>
                <a:cxn ang="0">
                  <a:pos x="152" y="133"/>
                </a:cxn>
                <a:cxn ang="0">
                  <a:pos x="156" y="138"/>
                </a:cxn>
                <a:cxn ang="0">
                  <a:pos x="156" y="110"/>
                </a:cxn>
                <a:cxn ang="0">
                  <a:pos x="155" y="113"/>
                </a:cxn>
                <a:cxn ang="0">
                  <a:pos x="55" y="114"/>
                </a:cxn>
                <a:cxn ang="0">
                  <a:pos x="53" y="113"/>
                </a:cxn>
                <a:cxn ang="0">
                  <a:pos x="52" y="106"/>
                </a:cxn>
                <a:cxn ang="0">
                  <a:pos x="53" y="102"/>
                </a:cxn>
                <a:cxn ang="0">
                  <a:pos x="152" y="101"/>
                </a:cxn>
                <a:cxn ang="0">
                  <a:pos x="155" y="102"/>
                </a:cxn>
                <a:cxn ang="0">
                  <a:pos x="156" y="110"/>
                </a:cxn>
              </a:cxnLst>
              <a:rect l="0" t="0" r="r" b="b"/>
              <a:pathLst>
                <a:path w="209" h="248">
                  <a:moveTo>
                    <a:pt x="184" y="0"/>
                  </a:moveTo>
                  <a:lnTo>
                    <a:pt x="83" y="0"/>
                  </a:lnTo>
                  <a:lnTo>
                    <a:pt x="83" y="10"/>
                  </a:lnTo>
                  <a:lnTo>
                    <a:pt x="83" y="54"/>
                  </a:lnTo>
                  <a:lnTo>
                    <a:pt x="83" y="54"/>
                  </a:lnTo>
                  <a:lnTo>
                    <a:pt x="82" y="60"/>
                  </a:lnTo>
                  <a:lnTo>
                    <a:pt x="81" y="66"/>
                  </a:lnTo>
                  <a:lnTo>
                    <a:pt x="79" y="71"/>
                  </a:lnTo>
                  <a:lnTo>
                    <a:pt x="75" y="74"/>
                  </a:lnTo>
                  <a:lnTo>
                    <a:pt x="70" y="78"/>
                  </a:lnTo>
                  <a:lnTo>
                    <a:pt x="65" y="82"/>
                  </a:lnTo>
                  <a:lnTo>
                    <a:pt x="59" y="83"/>
                  </a:lnTo>
                  <a:lnTo>
                    <a:pt x="54" y="84"/>
                  </a:lnTo>
                  <a:lnTo>
                    <a:pt x="0" y="84"/>
                  </a:lnTo>
                  <a:lnTo>
                    <a:pt x="0" y="224"/>
                  </a:lnTo>
                  <a:lnTo>
                    <a:pt x="0" y="224"/>
                  </a:lnTo>
                  <a:lnTo>
                    <a:pt x="0" y="229"/>
                  </a:lnTo>
                  <a:lnTo>
                    <a:pt x="1" y="234"/>
                  </a:lnTo>
                  <a:lnTo>
                    <a:pt x="3" y="237"/>
                  </a:lnTo>
                  <a:lnTo>
                    <a:pt x="7" y="241"/>
                  </a:lnTo>
                  <a:lnTo>
                    <a:pt x="10" y="245"/>
                  </a:lnTo>
                  <a:lnTo>
                    <a:pt x="14" y="246"/>
                  </a:lnTo>
                  <a:lnTo>
                    <a:pt x="19" y="248"/>
                  </a:lnTo>
                  <a:lnTo>
                    <a:pt x="24" y="248"/>
                  </a:lnTo>
                  <a:lnTo>
                    <a:pt x="184" y="248"/>
                  </a:lnTo>
                  <a:lnTo>
                    <a:pt x="184" y="248"/>
                  </a:lnTo>
                  <a:lnTo>
                    <a:pt x="189" y="248"/>
                  </a:lnTo>
                  <a:lnTo>
                    <a:pt x="194" y="246"/>
                  </a:lnTo>
                  <a:lnTo>
                    <a:pt x="198" y="245"/>
                  </a:lnTo>
                  <a:lnTo>
                    <a:pt x="202" y="241"/>
                  </a:lnTo>
                  <a:lnTo>
                    <a:pt x="204" y="237"/>
                  </a:lnTo>
                  <a:lnTo>
                    <a:pt x="206" y="234"/>
                  </a:lnTo>
                  <a:lnTo>
                    <a:pt x="208" y="229"/>
                  </a:lnTo>
                  <a:lnTo>
                    <a:pt x="209" y="224"/>
                  </a:lnTo>
                  <a:lnTo>
                    <a:pt x="209" y="55"/>
                  </a:lnTo>
                  <a:lnTo>
                    <a:pt x="209" y="23"/>
                  </a:lnTo>
                  <a:lnTo>
                    <a:pt x="209" y="23"/>
                  </a:lnTo>
                  <a:lnTo>
                    <a:pt x="208" y="18"/>
                  </a:lnTo>
                  <a:lnTo>
                    <a:pt x="206" y="15"/>
                  </a:lnTo>
                  <a:lnTo>
                    <a:pt x="204" y="10"/>
                  </a:lnTo>
                  <a:lnTo>
                    <a:pt x="202" y="6"/>
                  </a:lnTo>
                  <a:lnTo>
                    <a:pt x="198" y="4"/>
                  </a:lnTo>
                  <a:lnTo>
                    <a:pt x="194" y="1"/>
                  </a:lnTo>
                  <a:lnTo>
                    <a:pt x="189" y="0"/>
                  </a:lnTo>
                  <a:lnTo>
                    <a:pt x="184" y="0"/>
                  </a:lnTo>
                  <a:lnTo>
                    <a:pt x="184" y="0"/>
                  </a:lnTo>
                  <a:close/>
                  <a:moveTo>
                    <a:pt x="156" y="205"/>
                  </a:moveTo>
                  <a:lnTo>
                    <a:pt x="156" y="205"/>
                  </a:lnTo>
                  <a:lnTo>
                    <a:pt x="155" y="208"/>
                  </a:lnTo>
                  <a:lnTo>
                    <a:pt x="152" y="209"/>
                  </a:lnTo>
                  <a:lnTo>
                    <a:pt x="55" y="209"/>
                  </a:lnTo>
                  <a:lnTo>
                    <a:pt x="55" y="209"/>
                  </a:lnTo>
                  <a:lnTo>
                    <a:pt x="53" y="208"/>
                  </a:lnTo>
                  <a:lnTo>
                    <a:pt x="52" y="205"/>
                  </a:lnTo>
                  <a:lnTo>
                    <a:pt x="52" y="200"/>
                  </a:lnTo>
                  <a:lnTo>
                    <a:pt x="52" y="200"/>
                  </a:lnTo>
                  <a:lnTo>
                    <a:pt x="53" y="197"/>
                  </a:lnTo>
                  <a:lnTo>
                    <a:pt x="55" y="196"/>
                  </a:lnTo>
                  <a:lnTo>
                    <a:pt x="152" y="196"/>
                  </a:lnTo>
                  <a:lnTo>
                    <a:pt x="152" y="196"/>
                  </a:lnTo>
                  <a:lnTo>
                    <a:pt x="155" y="197"/>
                  </a:lnTo>
                  <a:lnTo>
                    <a:pt x="156" y="200"/>
                  </a:lnTo>
                  <a:lnTo>
                    <a:pt x="156" y="205"/>
                  </a:lnTo>
                  <a:close/>
                  <a:moveTo>
                    <a:pt x="156" y="173"/>
                  </a:moveTo>
                  <a:lnTo>
                    <a:pt x="156" y="173"/>
                  </a:lnTo>
                  <a:lnTo>
                    <a:pt x="155" y="177"/>
                  </a:lnTo>
                  <a:lnTo>
                    <a:pt x="152" y="178"/>
                  </a:lnTo>
                  <a:lnTo>
                    <a:pt x="55" y="178"/>
                  </a:lnTo>
                  <a:lnTo>
                    <a:pt x="55" y="178"/>
                  </a:lnTo>
                  <a:lnTo>
                    <a:pt x="53" y="177"/>
                  </a:lnTo>
                  <a:lnTo>
                    <a:pt x="52" y="173"/>
                  </a:lnTo>
                  <a:lnTo>
                    <a:pt x="52" y="169"/>
                  </a:lnTo>
                  <a:lnTo>
                    <a:pt x="52" y="169"/>
                  </a:lnTo>
                  <a:lnTo>
                    <a:pt x="53" y="166"/>
                  </a:lnTo>
                  <a:lnTo>
                    <a:pt x="55" y="164"/>
                  </a:lnTo>
                  <a:lnTo>
                    <a:pt x="152" y="164"/>
                  </a:lnTo>
                  <a:lnTo>
                    <a:pt x="152" y="164"/>
                  </a:lnTo>
                  <a:lnTo>
                    <a:pt x="155" y="166"/>
                  </a:lnTo>
                  <a:lnTo>
                    <a:pt x="156" y="169"/>
                  </a:lnTo>
                  <a:lnTo>
                    <a:pt x="156" y="173"/>
                  </a:lnTo>
                  <a:close/>
                  <a:moveTo>
                    <a:pt x="156" y="141"/>
                  </a:moveTo>
                  <a:lnTo>
                    <a:pt x="156" y="141"/>
                  </a:lnTo>
                  <a:lnTo>
                    <a:pt x="155" y="145"/>
                  </a:lnTo>
                  <a:lnTo>
                    <a:pt x="152" y="146"/>
                  </a:lnTo>
                  <a:lnTo>
                    <a:pt x="55" y="146"/>
                  </a:lnTo>
                  <a:lnTo>
                    <a:pt x="55" y="146"/>
                  </a:lnTo>
                  <a:lnTo>
                    <a:pt x="53" y="145"/>
                  </a:lnTo>
                  <a:lnTo>
                    <a:pt x="52" y="141"/>
                  </a:lnTo>
                  <a:lnTo>
                    <a:pt x="52" y="138"/>
                  </a:lnTo>
                  <a:lnTo>
                    <a:pt x="52" y="138"/>
                  </a:lnTo>
                  <a:lnTo>
                    <a:pt x="53" y="134"/>
                  </a:lnTo>
                  <a:lnTo>
                    <a:pt x="55" y="133"/>
                  </a:lnTo>
                  <a:lnTo>
                    <a:pt x="152" y="133"/>
                  </a:lnTo>
                  <a:lnTo>
                    <a:pt x="152" y="133"/>
                  </a:lnTo>
                  <a:lnTo>
                    <a:pt x="155" y="134"/>
                  </a:lnTo>
                  <a:lnTo>
                    <a:pt x="156" y="138"/>
                  </a:lnTo>
                  <a:lnTo>
                    <a:pt x="156" y="141"/>
                  </a:lnTo>
                  <a:close/>
                  <a:moveTo>
                    <a:pt x="156" y="110"/>
                  </a:moveTo>
                  <a:lnTo>
                    <a:pt x="156" y="110"/>
                  </a:lnTo>
                  <a:lnTo>
                    <a:pt x="155" y="113"/>
                  </a:lnTo>
                  <a:lnTo>
                    <a:pt x="152" y="114"/>
                  </a:lnTo>
                  <a:lnTo>
                    <a:pt x="55" y="114"/>
                  </a:lnTo>
                  <a:lnTo>
                    <a:pt x="55" y="114"/>
                  </a:lnTo>
                  <a:lnTo>
                    <a:pt x="53" y="113"/>
                  </a:lnTo>
                  <a:lnTo>
                    <a:pt x="52" y="110"/>
                  </a:lnTo>
                  <a:lnTo>
                    <a:pt x="52" y="106"/>
                  </a:lnTo>
                  <a:lnTo>
                    <a:pt x="52" y="106"/>
                  </a:lnTo>
                  <a:lnTo>
                    <a:pt x="53" y="102"/>
                  </a:lnTo>
                  <a:lnTo>
                    <a:pt x="55" y="101"/>
                  </a:lnTo>
                  <a:lnTo>
                    <a:pt x="152" y="101"/>
                  </a:lnTo>
                  <a:lnTo>
                    <a:pt x="152" y="101"/>
                  </a:lnTo>
                  <a:lnTo>
                    <a:pt x="155" y="102"/>
                  </a:lnTo>
                  <a:lnTo>
                    <a:pt x="156" y="106"/>
                  </a:lnTo>
                  <a:lnTo>
                    <a:pt x="156" y="110"/>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151" noProof="1"/>
            </a:p>
          </p:txBody>
        </p:sp>
      </p:grpSp>
      <p:sp>
        <p:nvSpPr>
          <p:cNvPr id="114" name="Oval 113">
            <a:extLst>
              <a:ext uri="{FF2B5EF4-FFF2-40B4-BE49-F238E27FC236}">
                <a16:creationId xmlns:a16="http://schemas.microsoft.com/office/drawing/2014/main" id="{07F2D09F-ECDB-424C-A0A6-9C9DF713C6D2}"/>
              </a:ext>
            </a:extLst>
          </p:cNvPr>
          <p:cNvSpPr/>
          <p:nvPr/>
        </p:nvSpPr>
        <p:spPr>
          <a:xfrm>
            <a:off x="4182318" y="4657920"/>
            <a:ext cx="264181" cy="264181"/>
          </a:xfrm>
          <a:prstGeom prst="ellipse">
            <a:avLst/>
          </a:prstGeom>
          <a:solidFill>
            <a:srgbClr val="BCC1AB"/>
          </a:solid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grpSp>
        <p:nvGrpSpPr>
          <p:cNvPr id="62" name="Group 114"/>
          <p:cNvGrpSpPr/>
          <p:nvPr/>
        </p:nvGrpSpPr>
        <p:grpSpPr>
          <a:xfrm>
            <a:off x="4237102" y="4716377"/>
            <a:ext cx="153715" cy="151763"/>
            <a:chOff x="676275" y="4368800"/>
            <a:chExt cx="500063" cy="493713"/>
          </a:xfrm>
        </p:grpSpPr>
        <p:sp>
          <p:nvSpPr>
            <p:cNvPr id="63" name="Freeform 71"/>
            <p:cNvSpPr>
              <a:spLocks/>
            </p:cNvSpPr>
            <p:nvPr/>
          </p:nvSpPr>
          <p:spPr bwMode="auto">
            <a:xfrm>
              <a:off x="676275" y="4468813"/>
              <a:ext cx="122238" cy="123825"/>
            </a:xfrm>
            <a:custGeom>
              <a:avLst/>
              <a:gdLst/>
              <a:ahLst/>
              <a:cxnLst>
                <a:cxn ang="0">
                  <a:pos x="54" y="78"/>
                </a:cxn>
                <a:cxn ang="0">
                  <a:pos x="54" y="78"/>
                </a:cxn>
                <a:cxn ang="0">
                  <a:pos x="59" y="77"/>
                </a:cxn>
                <a:cxn ang="0">
                  <a:pos x="63" y="76"/>
                </a:cxn>
                <a:cxn ang="0">
                  <a:pos x="68" y="74"/>
                </a:cxn>
                <a:cxn ang="0">
                  <a:pos x="71" y="71"/>
                </a:cxn>
                <a:cxn ang="0">
                  <a:pos x="74" y="67"/>
                </a:cxn>
                <a:cxn ang="0">
                  <a:pos x="76" y="63"/>
                </a:cxn>
                <a:cxn ang="0">
                  <a:pos x="77" y="58"/>
                </a:cxn>
                <a:cxn ang="0">
                  <a:pos x="77" y="54"/>
                </a:cxn>
                <a:cxn ang="0">
                  <a:pos x="77" y="9"/>
                </a:cxn>
                <a:cxn ang="0">
                  <a:pos x="77" y="0"/>
                </a:cxn>
                <a:cxn ang="0">
                  <a:pos x="71" y="6"/>
                </a:cxn>
                <a:cxn ang="0">
                  <a:pos x="71" y="6"/>
                </a:cxn>
                <a:cxn ang="0">
                  <a:pos x="0" y="78"/>
                </a:cxn>
                <a:cxn ang="0">
                  <a:pos x="54" y="78"/>
                </a:cxn>
              </a:cxnLst>
              <a:rect l="0" t="0" r="r" b="b"/>
              <a:pathLst>
                <a:path w="77" h="78">
                  <a:moveTo>
                    <a:pt x="54" y="78"/>
                  </a:moveTo>
                  <a:lnTo>
                    <a:pt x="54" y="78"/>
                  </a:lnTo>
                  <a:lnTo>
                    <a:pt x="59" y="77"/>
                  </a:lnTo>
                  <a:lnTo>
                    <a:pt x="63" y="76"/>
                  </a:lnTo>
                  <a:lnTo>
                    <a:pt x="68" y="74"/>
                  </a:lnTo>
                  <a:lnTo>
                    <a:pt x="71" y="71"/>
                  </a:lnTo>
                  <a:lnTo>
                    <a:pt x="74" y="67"/>
                  </a:lnTo>
                  <a:lnTo>
                    <a:pt x="76" y="63"/>
                  </a:lnTo>
                  <a:lnTo>
                    <a:pt x="77" y="58"/>
                  </a:lnTo>
                  <a:lnTo>
                    <a:pt x="77" y="54"/>
                  </a:lnTo>
                  <a:lnTo>
                    <a:pt x="77" y="9"/>
                  </a:lnTo>
                  <a:lnTo>
                    <a:pt x="77" y="0"/>
                  </a:lnTo>
                  <a:lnTo>
                    <a:pt x="71" y="6"/>
                  </a:lnTo>
                  <a:lnTo>
                    <a:pt x="71" y="6"/>
                  </a:lnTo>
                  <a:lnTo>
                    <a:pt x="0" y="78"/>
                  </a:lnTo>
                  <a:lnTo>
                    <a:pt x="54" y="78"/>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151" noProof="1"/>
            </a:p>
          </p:txBody>
        </p:sp>
        <p:sp>
          <p:nvSpPr>
            <p:cNvPr id="64" name="Freeform 72"/>
            <p:cNvSpPr>
              <a:spLocks/>
            </p:cNvSpPr>
            <p:nvPr/>
          </p:nvSpPr>
          <p:spPr bwMode="auto">
            <a:xfrm>
              <a:off x="885825" y="4368800"/>
              <a:ext cx="82550" cy="80963"/>
            </a:xfrm>
            <a:custGeom>
              <a:avLst/>
              <a:gdLst/>
              <a:ahLst/>
              <a:cxnLst>
                <a:cxn ang="0">
                  <a:pos x="52" y="51"/>
                </a:cxn>
                <a:cxn ang="0">
                  <a:pos x="52" y="0"/>
                </a:cxn>
                <a:cxn ang="0">
                  <a:pos x="0" y="51"/>
                </a:cxn>
                <a:cxn ang="0">
                  <a:pos x="52" y="51"/>
                </a:cxn>
                <a:cxn ang="0">
                  <a:pos x="52" y="51"/>
                </a:cxn>
              </a:cxnLst>
              <a:rect l="0" t="0" r="r" b="b"/>
              <a:pathLst>
                <a:path w="52" h="51">
                  <a:moveTo>
                    <a:pt x="52" y="51"/>
                  </a:moveTo>
                  <a:lnTo>
                    <a:pt x="52" y="0"/>
                  </a:lnTo>
                  <a:lnTo>
                    <a:pt x="0" y="51"/>
                  </a:lnTo>
                  <a:lnTo>
                    <a:pt x="52" y="51"/>
                  </a:lnTo>
                  <a:lnTo>
                    <a:pt x="52" y="51"/>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151" noProof="1"/>
            </a:p>
          </p:txBody>
        </p:sp>
        <p:sp>
          <p:nvSpPr>
            <p:cNvPr id="65" name="Freeform 73"/>
            <p:cNvSpPr>
              <a:spLocks/>
            </p:cNvSpPr>
            <p:nvPr/>
          </p:nvSpPr>
          <p:spPr bwMode="auto">
            <a:xfrm>
              <a:off x="979488" y="4368800"/>
              <a:ext cx="196850" cy="393700"/>
            </a:xfrm>
            <a:custGeom>
              <a:avLst/>
              <a:gdLst/>
              <a:ahLst/>
              <a:cxnLst>
                <a:cxn ang="0">
                  <a:pos x="0" y="0"/>
                </a:cxn>
                <a:cxn ang="0">
                  <a:pos x="0" y="52"/>
                </a:cxn>
                <a:cxn ang="0">
                  <a:pos x="11" y="56"/>
                </a:cxn>
                <a:cxn ang="0">
                  <a:pos x="20" y="63"/>
                </a:cxn>
                <a:cxn ang="0">
                  <a:pos x="26" y="74"/>
                </a:cxn>
                <a:cxn ang="0">
                  <a:pos x="29" y="86"/>
                </a:cxn>
                <a:cxn ang="0">
                  <a:pos x="68" y="101"/>
                </a:cxn>
                <a:cxn ang="0">
                  <a:pos x="70" y="102"/>
                </a:cxn>
                <a:cxn ang="0">
                  <a:pos x="71" y="111"/>
                </a:cxn>
                <a:cxn ang="0">
                  <a:pos x="70" y="113"/>
                </a:cxn>
                <a:cxn ang="0">
                  <a:pos x="29" y="114"/>
                </a:cxn>
                <a:cxn ang="0">
                  <a:pos x="29" y="132"/>
                </a:cxn>
                <a:cxn ang="0">
                  <a:pos x="68" y="132"/>
                </a:cxn>
                <a:cxn ang="0">
                  <a:pos x="69" y="132"/>
                </a:cxn>
                <a:cxn ang="0">
                  <a:pos x="70" y="134"/>
                </a:cxn>
                <a:cxn ang="0">
                  <a:pos x="70" y="134"/>
                </a:cxn>
                <a:cxn ang="0">
                  <a:pos x="71" y="135"/>
                </a:cxn>
                <a:cxn ang="0">
                  <a:pos x="71" y="135"/>
                </a:cxn>
                <a:cxn ang="0">
                  <a:pos x="71" y="136"/>
                </a:cxn>
                <a:cxn ang="0">
                  <a:pos x="71" y="137"/>
                </a:cxn>
                <a:cxn ang="0">
                  <a:pos x="71" y="141"/>
                </a:cxn>
                <a:cxn ang="0">
                  <a:pos x="68" y="146"/>
                </a:cxn>
                <a:cxn ang="0">
                  <a:pos x="29" y="164"/>
                </a:cxn>
                <a:cxn ang="0">
                  <a:pos x="68" y="164"/>
                </a:cxn>
                <a:cxn ang="0">
                  <a:pos x="71" y="169"/>
                </a:cxn>
                <a:cxn ang="0">
                  <a:pos x="71" y="173"/>
                </a:cxn>
                <a:cxn ang="0">
                  <a:pos x="68" y="177"/>
                </a:cxn>
                <a:cxn ang="0">
                  <a:pos x="29" y="196"/>
                </a:cxn>
                <a:cxn ang="0">
                  <a:pos x="68" y="196"/>
                </a:cxn>
                <a:cxn ang="0">
                  <a:pos x="71" y="199"/>
                </a:cxn>
                <a:cxn ang="0">
                  <a:pos x="71" y="204"/>
                </a:cxn>
                <a:cxn ang="0">
                  <a:pos x="68" y="209"/>
                </a:cxn>
                <a:cxn ang="0">
                  <a:pos x="29" y="248"/>
                </a:cxn>
                <a:cxn ang="0">
                  <a:pos x="99" y="248"/>
                </a:cxn>
                <a:cxn ang="0">
                  <a:pos x="109" y="246"/>
                </a:cxn>
                <a:cxn ang="0">
                  <a:pos x="116" y="241"/>
                </a:cxn>
                <a:cxn ang="0">
                  <a:pos x="122" y="233"/>
                </a:cxn>
                <a:cxn ang="0">
                  <a:pos x="124" y="224"/>
                </a:cxn>
                <a:cxn ang="0">
                  <a:pos x="124" y="23"/>
                </a:cxn>
                <a:cxn ang="0">
                  <a:pos x="124" y="18"/>
                </a:cxn>
                <a:cxn ang="0">
                  <a:pos x="120" y="10"/>
                </a:cxn>
                <a:cxn ang="0">
                  <a:pos x="113" y="3"/>
                </a:cxn>
                <a:cxn ang="0">
                  <a:pos x="104" y="0"/>
                </a:cxn>
                <a:cxn ang="0">
                  <a:pos x="99" y="0"/>
                </a:cxn>
              </a:cxnLst>
              <a:rect l="0" t="0" r="r" b="b"/>
              <a:pathLst>
                <a:path w="124" h="248">
                  <a:moveTo>
                    <a:pt x="99" y="0"/>
                  </a:moveTo>
                  <a:lnTo>
                    <a:pt x="0" y="0"/>
                  </a:lnTo>
                  <a:lnTo>
                    <a:pt x="0" y="52"/>
                  </a:lnTo>
                  <a:lnTo>
                    <a:pt x="0" y="52"/>
                  </a:lnTo>
                  <a:lnTo>
                    <a:pt x="6" y="53"/>
                  </a:lnTo>
                  <a:lnTo>
                    <a:pt x="11" y="56"/>
                  </a:lnTo>
                  <a:lnTo>
                    <a:pt x="15" y="59"/>
                  </a:lnTo>
                  <a:lnTo>
                    <a:pt x="20" y="63"/>
                  </a:lnTo>
                  <a:lnTo>
                    <a:pt x="24" y="68"/>
                  </a:lnTo>
                  <a:lnTo>
                    <a:pt x="26" y="74"/>
                  </a:lnTo>
                  <a:lnTo>
                    <a:pt x="28" y="80"/>
                  </a:lnTo>
                  <a:lnTo>
                    <a:pt x="29" y="86"/>
                  </a:lnTo>
                  <a:lnTo>
                    <a:pt x="29" y="101"/>
                  </a:lnTo>
                  <a:lnTo>
                    <a:pt x="68" y="101"/>
                  </a:lnTo>
                  <a:lnTo>
                    <a:pt x="68" y="101"/>
                  </a:lnTo>
                  <a:lnTo>
                    <a:pt x="70" y="102"/>
                  </a:lnTo>
                  <a:lnTo>
                    <a:pt x="71" y="106"/>
                  </a:lnTo>
                  <a:lnTo>
                    <a:pt x="71" y="111"/>
                  </a:lnTo>
                  <a:lnTo>
                    <a:pt x="71" y="111"/>
                  </a:lnTo>
                  <a:lnTo>
                    <a:pt x="70" y="113"/>
                  </a:lnTo>
                  <a:lnTo>
                    <a:pt x="68" y="114"/>
                  </a:lnTo>
                  <a:lnTo>
                    <a:pt x="29" y="114"/>
                  </a:lnTo>
                  <a:lnTo>
                    <a:pt x="29" y="123"/>
                  </a:lnTo>
                  <a:lnTo>
                    <a:pt x="29" y="132"/>
                  </a:lnTo>
                  <a:lnTo>
                    <a:pt x="58" y="132"/>
                  </a:lnTo>
                  <a:lnTo>
                    <a:pt x="68" y="132"/>
                  </a:lnTo>
                  <a:lnTo>
                    <a:pt x="68" y="132"/>
                  </a:lnTo>
                  <a:lnTo>
                    <a:pt x="69" y="132"/>
                  </a:lnTo>
                  <a:lnTo>
                    <a:pt x="69" y="132"/>
                  </a:lnTo>
                  <a:lnTo>
                    <a:pt x="70" y="134"/>
                  </a:lnTo>
                  <a:lnTo>
                    <a:pt x="70" y="134"/>
                  </a:lnTo>
                  <a:lnTo>
                    <a:pt x="70" y="134"/>
                  </a:lnTo>
                  <a:lnTo>
                    <a:pt x="70" y="134"/>
                  </a:lnTo>
                  <a:lnTo>
                    <a:pt x="71" y="135"/>
                  </a:lnTo>
                  <a:lnTo>
                    <a:pt x="71" y="135"/>
                  </a:lnTo>
                  <a:lnTo>
                    <a:pt x="71" y="135"/>
                  </a:lnTo>
                  <a:lnTo>
                    <a:pt x="71" y="135"/>
                  </a:lnTo>
                  <a:lnTo>
                    <a:pt x="71" y="136"/>
                  </a:lnTo>
                  <a:lnTo>
                    <a:pt x="71" y="136"/>
                  </a:lnTo>
                  <a:lnTo>
                    <a:pt x="71" y="137"/>
                  </a:lnTo>
                  <a:lnTo>
                    <a:pt x="71" y="141"/>
                  </a:lnTo>
                  <a:lnTo>
                    <a:pt x="71" y="141"/>
                  </a:lnTo>
                  <a:lnTo>
                    <a:pt x="70" y="145"/>
                  </a:lnTo>
                  <a:lnTo>
                    <a:pt x="68" y="146"/>
                  </a:lnTo>
                  <a:lnTo>
                    <a:pt x="29" y="146"/>
                  </a:lnTo>
                  <a:lnTo>
                    <a:pt x="29" y="164"/>
                  </a:lnTo>
                  <a:lnTo>
                    <a:pt x="68" y="164"/>
                  </a:lnTo>
                  <a:lnTo>
                    <a:pt x="68" y="164"/>
                  </a:lnTo>
                  <a:lnTo>
                    <a:pt x="70" y="165"/>
                  </a:lnTo>
                  <a:lnTo>
                    <a:pt x="71" y="169"/>
                  </a:lnTo>
                  <a:lnTo>
                    <a:pt x="71" y="173"/>
                  </a:lnTo>
                  <a:lnTo>
                    <a:pt x="71" y="173"/>
                  </a:lnTo>
                  <a:lnTo>
                    <a:pt x="70" y="176"/>
                  </a:lnTo>
                  <a:lnTo>
                    <a:pt x="68" y="177"/>
                  </a:lnTo>
                  <a:lnTo>
                    <a:pt x="29" y="177"/>
                  </a:lnTo>
                  <a:lnTo>
                    <a:pt x="29" y="196"/>
                  </a:lnTo>
                  <a:lnTo>
                    <a:pt x="68" y="196"/>
                  </a:lnTo>
                  <a:lnTo>
                    <a:pt x="68" y="196"/>
                  </a:lnTo>
                  <a:lnTo>
                    <a:pt x="70" y="197"/>
                  </a:lnTo>
                  <a:lnTo>
                    <a:pt x="71" y="199"/>
                  </a:lnTo>
                  <a:lnTo>
                    <a:pt x="71" y="204"/>
                  </a:lnTo>
                  <a:lnTo>
                    <a:pt x="71" y="204"/>
                  </a:lnTo>
                  <a:lnTo>
                    <a:pt x="70" y="208"/>
                  </a:lnTo>
                  <a:lnTo>
                    <a:pt x="68" y="209"/>
                  </a:lnTo>
                  <a:lnTo>
                    <a:pt x="29" y="209"/>
                  </a:lnTo>
                  <a:lnTo>
                    <a:pt x="29" y="248"/>
                  </a:lnTo>
                  <a:lnTo>
                    <a:pt x="99" y="248"/>
                  </a:lnTo>
                  <a:lnTo>
                    <a:pt x="99" y="248"/>
                  </a:lnTo>
                  <a:lnTo>
                    <a:pt x="104" y="248"/>
                  </a:lnTo>
                  <a:lnTo>
                    <a:pt x="109" y="246"/>
                  </a:lnTo>
                  <a:lnTo>
                    <a:pt x="113" y="244"/>
                  </a:lnTo>
                  <a:lnTo>
                    <a:pt x="116" y="241"/>
                  </a:lnTo>
                  <a:lnTo>
                    <a:pt x="120" y="237"/>
                  </a:lnTo>
                  <a:lnTo>
                    <a:pt x="122" y="233"/>
                  </a:lnTo>
                  <a:lnTo>
                    <a:pt x="124" y="229"/>
                  </a:lnTo>
                  <a:lnTo>
                    <a:pt x="124" y="224"/>
                  </a:lnTo>
                  <a:lnTo>
                    <a:pt x="124" y="149"/>
                  </a:lnTo>
                  <a:lnTo>
                    <a:pt x="124" y="23"/>
                  </a:lnTo>
                  <a:lnTo>
                    <a:pt x="124" y="23"/>
                  </a:lnTo>
                  <a:lnTo>
                    <a:pt x="124" y="18"/>
                  </a:lnTo>
                  <a:lnTo>
                    <a:pt x="122" y="14"/>
                  </a:lnTo>
                  <a:lnTo>
                    <a:pt x="120" y="10"/>
                  </a:lnTo>
                  <a:lnTo>
                    <a:pt x="116" y="6"/>
                  </a:lnTo>
                  <a:lnTo>
                    <a:pt x="113" y="3"/>
                  </a:lnTo>
                  <a:lnTo>
                    <a:pt x="109" y="1"/>
                  </a:lnTo>
                  <a:lnTo>
                    <a:pt x="104" y="0"/>
                  </a:lnTo>
                  <a:lnTo>
                    <a:pt x="99" y="0"/>
                  </a:lnTo>
                  <a:lnTo>
                    <a:pt x="99" y="0"/>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151" noProof="1"/>
            </a:p>
          </p:txBody>
        </p:sp>
        <p:sp>
          <p:nvSpPr>
            <p:cNvPr id="66" name="Freeform 74"/>
            <p:cNvSpPr>
              <a:spLocks noEditPoints="1"/>
            </p:cNvSpPr>
            <p:nvPr/>
          </p:nvSpPr>
          <p:spPr bwMode="auto">
            <a:xfrm>
              <a:off x="676275" y="4468813"/>
              <a:ext cx="331788" cy="393700"/>
            </a:xfrm>
            <a:custGeom>
              <a:avLst/>
              <a:gdLst/>
              <a:ahLst/>
              <a:cxnLst>
                <a:cxn ang="0">
                  <a:pos x="83" y="0"/>
                </a:cxn>
                <a:cxn ang="0">
                  <a:pos x="83" y="54"/>
                </a:cxn>
                <a:cxn ang="0">
                  <a:pos x="82" y="60"/>
                </a:cxn>
                <a:cxn ang="0">
                  <a:pos x="79" y="71"/>
                </a:cxn>
                <a:cxn ang="0">
                  <a:pos x="70" y="78"/>
                </a:cxn>
                <a:cxn ang="0">
                  <a:pos x="59" y="83"/>
                </a:cxn>
                <a:cxn ang="0">
                  <a:pos x="0" y="84"/>
                </a:cxn>
                <a:cxn ang="0">
                  <a:pos x="0" y="224"/>
                </a:cxn>
                <a:cxn ang="0">
                  <a:pos x="1" y="234"/>
                </a:cxn>
                <a:cxn ang="0">
                  <a:pos x="7" y="241"/>
                </a:cxn>
                <a:cxn ang="0">
                  <a:pos x="14" y="246"/>
                </a:cxn>
                <a:cxn ang="0">
                  <a:pos x="24" y="248"/>
                </a:cxn>
                <a:cxn ang="0">
                  <a:pos x="184" y="248"/>
                </a:cxn>
                <a:cxn ang="0">
                  <a:pos x="194" y="246"/>
                </a:cxn>
                <a:cxn ang="0">
                  <a:pos x="202" y="241"/>
                </a:cxn>
                <a:cxn ang="0">
                  <a:pos x="206" y="234"/>
                </a:cxn>
                <a:cxn ang="0">
                  <a:pos x="209" y="224"/>
                </a:cxn>
                <a:cxn ang="0">
                  <a:pos x="209" y="23"/>
                </a:cxn>
                <a:cxn ang="0">
                  <a:pos x="208" y="18"/>
                </a:cxn>
                <a:cxn ang="0">
                  <a:pos x="204" y="10"/>
                </a:cxn>
                <a:cxn ang="0">
                  <a:pos x="198" y="4"/>
                </a:cxn>
                <a:cxn ang="0">
                  <a:pos x="189" y="0"/>
                </a:cxn>
                <a:cxn ang="0">
                  <a:pos x="184" y="0"/>
                </a:cxn>
                <a:cxn ang="0">
                  <a:pos x="156" y="205"/>
                </a:cxn>
                <a:cxn ang="0">
                  <a:pos x="152" y="209"/>
                </a:cxn>
                <a:cxn ang="0">
                  <a:pos x="55" y="209"/>
                </a:cxn>
                <a:cxn ang="0">
                  <a:pos x="52" y="205"/>
                </a:cxn>
                <a:cxn ang="0">
                  <a:pos x="52" y="200"/>
                </a:cxn>
                <a:cxn ang="0">
                  <a:pos x="55" y="196"/>
                </a:cxn>
                <a:cxn ang="0">
                  <a:pos x="152" y="196"/>
                </a:cxn>
                <a:cxn ang="0">
                  <a:pos x="156" y="200"/>
                </a:cxn>
                <a:cxn ang="0">
                  <a:pos x="156" y="173"/>
                </a:cxn>
                <a:cxn ang="0">
                  <a:pos x="155" y="177"/>
                </a:cxn>
                <a:cxn ang="0">
                  <a:pos x="55" y="178"/>
                </a:cxn>
                <a:cxn ang="0">
                  <a:pos x="53" y="177"/>
                </a:cxn>
                <a:cxn ang="0">
                  <a:pos x="52" y="169"/>
                </a:cxn>
                <a:cxn ang="0">
                  <a:pos x="53" y="166"/>
                </a:cxn>
                <a:cxn ang="0">
                  <a:pos x="152" y="164"/>
                </a:cxn>
                <a:cxn ang="0">
                  <a:pos x="155" y="166"/>
                </a:cxn>
                <a:cxn ang="0">
                  <a:pos x="156" y="173"/>
                </a:cxn>
                <a:cxn ang="0">
                  <a:pos x="156" y="141"/>
                </a:cxn>
                <a:cxn ang="0">
                  <a:pos x="152" y="146"/>
                </a:cxn>
                <a:cxn ang="0">
                  <a:pos x="55" y="146"/>
                </a:cxn>
                <a:cxn ang="0">
                  <a:pos x="52" y="141"/>
                </a:cxn>
                <a:cxn ang="0">
                  <a:pos x="52" y="138"/>
                </a:cxn>
                <a:cxn ang="0">
                  <a:pos x="55" y="133"/>
                </a:cxn>
                <a:cxn ang="0">
                  <a:pos x="152" y="133"/>
                </a:cxn>
                <a:cxn ang="0">
                  <a:pos x="156" y="138"/>
                </a:cxn>
                <a:cxn ang="0">
                  <a:pos x="156" y="110"/>
                </a:cxn>
                <a:cxn ang="0">
                  <a:pos x="155" y="113"/>
                </a:cxn>
                <a:cxn ang="0">
                  <a:pos x="55" y="114"/>
                </a:cxn>
                <a:cxn ang="0">
                  <a:pos x="53" y="113"/>
                </a:cxn>
                <a:cxn ang="0">
                  <a:pos x="52" y="106"/>
                </a:cxn>
                <a:cxn ang="0">
                  <a:pos x="53" y="102"/>
                </a:cxn>
                <a:cxn ang="0">
                  <a:pos x="152" y="101"/>
                </a:cxn>
                <a:cxn ang="0">
                  <a:pos x="155" y="102"/>
                </a:cxn>
                <a:cxn ang="0">
                  <a:pos x="156" y="110"/>
                </a:cxn>
              </a:cxnLst>
              <a:rect l="0" t="0" r="r" b="b"/>
              <a:pathLst>
                <a:path w="209" h="248">
                  <a:moveTo>
                    <a:pt x="184" y="0"/>
                  </a:moveTo>
                  <a:lnTo>
                    <a:pt x="83" y="0"/>
                  </a:lnTo>
                  <a:lnTo>
                    <a:pt x="83" y="10"/>
                  </a:lnTo>
                  <a:lnTo>
                    <a:pt x="83" y="54"/>
                  </a:lnTo>
                  <a:lnTo>
                    <a:pt x="83" y="54"/>
                  </a:lnTo>
                  <a:lnTo>
                    <a:pt x="82" y="60"/>
                  </a:lnTo>
                  <a:lnTo>
                    <a:pt x="81" y="66"/>
                  </a:lnTo>
                  <a:lnTo>
                    <a:pt x="79" y="71"/>
                  </a:lnTo>
                  <a:lnTo>
                    <a:pt x="75" y="74"/>
                  </a:lnTo>
                  <a:lnTo>
                    <a:pt x="70" y="78"/>
                  </a:lnTo>
                  <a:lnTo>
                    <a:pt x="65" y="82"/>
                  </a:lnTo>
                  <a:lnTo>
                    <a:pt x="59" y="83"/>
                  </a:lnTo>
                  <a:lnTo>
                    <a:pt x="54" y="84"/>
                  </a:lnTo>
                  <a:lnTo>
                    <a:pt x="0" y="84"/>
                  </a:lnTo>
                  <a:lnTo>
                    <a:pt x="0" y="224"/>
                  </a:lnTo>
                  <a:lnTo>
                    <a:pt x="0" y="224"/>
                  </a:lnTo>
                  <a:lnTo>
                    <a:pt x="0" y="229"/>
                  </a:lnTo>
                  <a:lnTo>
                    <a:pt x="1" y="234"/>
                  </a:lnTo>
                  <a:lnTo>
                    <a:pt x="3" y="237"/>
                  </a:lnTo>
                  <a:lnTo>
                    <a:pt x="7" y="241"/>
                  </a:lnTo>
                  <a:lnTo>
                    <a:pt x="10" y="245"/>
                  </a:lnTo>
                  <a:lnTo>
                    <a:pt x="14" y="246"/>
                  </a:lnTo>
                  <a:lnTo>
                    <a:pt x="19" y="248"/>
                  </a:lnTo>
                  <a:lnTo>
                    <a:pt x="24" y="248"/>
                  </a:lnTo>
                  <a:lnTo>
                    <a:pt x="184" y="248"/>
                  </a:lnTo>
                  <a:lnTo>
                    <a:pt x="184" y="248"/>
                  </a:lnTo>
                  <a:lnTo>
                    <a:pt x="189" y="248"/>
                  </a:lnTo>
                  <a:lnTo>
                    <a:pt x="194" y="246"/>
                  </a:lnTo>
                  <a:lnTo>
                    <a:pt x="198" y="245"/>
                  </a:lnTo>
                  <a:lnTo>
                    <a:pt x="202" y="241"/>
                  </a:lnTo>
                  <a:lnTo>
                    <a:pt x="204" y="237"/>
                  </a:lnTo>
                  <a:lnTo>
                    <a:pt x="206" y="234"/>
                  </a:lnTo>
                  <a:lnTo>
                    <a:pt x="208" y="229"/>
                  </a:lnTo>
                  <a:lnTo>
                    <a:pt x="209" y="224"/>
                  </a:lnTo>
                  <a:lnTo>
                    <a:pt x="209" y="55"/>
                  </a:lnTo>
                  <a:lnTo>
                    <a:pt x="209" y="23"/>
                  </a:lnTo>
                  <a:lnTo>
                    <a:pt x="209" y="23"/>
                  </a:lnTo>
                  <a:lnTo>
                    <a:pt x="208" y="18"/>
                  </a:lnTo>
                  <a:lnTo>
                    <a:pt x="206" y="15"/>
                  </a:lnTo>
                  <a:lnTo>
                    <a:pt x="204" y="10"/>
                  </a:lnTo>
                  <a:lnTo>
                    <a:pt x="202" y="6"/>
                  </a:lnTo>
                  <a:lnTo>
                    <a:pt x="198" y="4"/>
                  </a:lnTo>
                  <a:lnTo>
                    <a:pt x="194" y="1"/>
                  </a:lnTo>
                  <a:lnTo>
                    <a:pt x="189" y="0"/>
                  </a:lnTo>
                  <a:lnTo>
                    <a:pt x="184" y="0"/>
                  </a:lnTo>
                  <a:lnTo>
                    <a:pt x="184" y="0"/>
                  </a:lnTo>
                  <a:close/>
                  <a:moveTo>
                    <a:pt x="156" y="205"/>
                  </a:moveTo>
                  <a:lnTo>
                    <a:pt x="156" y="205"/>
                  </a:lnTo>
                  <a:lnTo>
                    <a:pt x="155" y="208"/>
                  </a:lnTo>
                  <a:lnTo>
                    <a:pt x="152" y="209"/>
                  </a:lnTo>
                  <a:lnTo>
                    <a:pt x="55" y="209"/>
                  </a:lnTo>
                  <a:lnTo>
                    <a:pt x="55" y="209"/>
                  </a:lnTo>
                  <a:lnTo>
                    <a:pt x="53" y="208"/>
                  </a:lnTo>
                  <a:lnTo>
                    <a:pt x="52" y="205"/>
                  </a:lnTo>
                  <a:lnTo>
                    <a:pt x="52" y="200"/>
                  </a:lnTo>
                  <a:lnTo>
                    <a:pt x="52" y="200"/>
                  </a:lnTo>
                  <a:lnTo>
                    <a:pt x="53" y="197"/>
                  </a:lnTo>
                  <a:lnTo>
                    <a:pt x="55" y="196"/>
                  </a:lnTo>
                  <a:lnTo>
                    <a:pt x="152" y="196"/>
                  </a:lnTo>
                  <a:lnTo>
                    <a:pt x="152" y="196"/>
                  </a:lnTo>
                  <a:lnTo>
                    <a:pt x="155" y="197"/>
                  </a:lnTo>
                  <a:lnTo>
                    <a:pt x="156" y="200"/>
                  </a:lnTo>
                  <a:lnTo>
                    <a:pt x="156" y="205"/>
                  </a:lnTo>
                  <a:close/>
                  <a:moveTo>
                    <a:pt x="156" y="173"/>
                  </a:moveTo>
                  <a:lnTo>
                    <a:pt x="156" y="173"/>
                  </a:lnTo>
                  <a:lnTo>
                    <a:pt x="155" y="177"/>
                  </a:lnTo>
                  <a:lnTo>
                    <a:pt x="152" y="178"/>
                  </a:lnTo>
                  <a:lnTo>
                    <a:pt x="55" y="178"/>
                  </a:lnTo>
                  <a:lnTo>
                    <a:pt x="55" y="178"/>
                  </a:lnTo>
                  <a:lnTo>
                    <a:pt x="53" y="177"/>
                  </a:lnTo>
                  <a:lnTo>
                    <a:pt x="52" y="173"/>
                  </a:lnTo>
                  <a:lnTo>
                    <a:pt x="52" y="169"/>
                  </a:lnTo>
                  <a:lnTo>
                    <a:pt x="52" y="169"/>
                  </a:lnTo>
                  <a:lnTo>
                    <a:pt x="53" y="166"/>
                  </a:lnTo>
                  <a:lnTo>
                    <a:pt x="55" y="164"/>
                  </a:lnTo>
                  <a:lnTo>
                    <a:pt x="152" y="164"/>
                  </a:lnTo>
                  <a:lnTo>
                    <a:pt x="152" y="164"/>
                  </a:lnTo>
                  <a:lnTo>
                    <a:pt x="155" y="166"/>
                  </a:lnTo>
                  <a:lnTo>
                    <a:pt x="156" y="169"/>
                  </a:lnTo>
                  <a:lnTo>
                    <a:pt x="156" y="173"/>
                  </a:lnTo>
                  <a:close/>
                  <a:moveTo>
                    <a:pt x="156" y="141"/>
                  </a:moveTo>
                  <a:lnTo>
                    <a:pt x="156" y="141"/>
                  </a:lnTo>
                  <a:lnTo>
                    <a:pt x="155" y="145"/>
                  </a:lnTo>
                  <a:lnTo>
                    <a:pt x="152" y="146"/>
                  </a:lnTo>
                  <a:lnTo>
                    <a:pt x="55" y="146"/>
                  </a:lnTo>
                  <a:lnTo>
                    <a:pt x="55" y="146"/>
                  </a:lnTo>
                  <a:lnTo>
                    <a:pt x="53" y="145"/>
                  </a:lnTo>
                  <a:lnTo>
                    <a:pt x="52" y="141"/>
                  </a:lnTo>
                  <a:lnTo>
                    <a:pt x="52" y="138"/>
                  </a:lnTo>
                  <a:lnTo>
                    <a:pt x="52" y="138"/>
                  </a:lnTo>
                  <a:lnTo>
                    <a:pt x="53" y="134"/>
                  </a:lnTo>
                  <a:lnTo>
                    <a:pt x="55" y="133"/>
                  </a:lnTo>
                  <a:lnTo>
                    <a:pt x="152" y="133"/>
                  </a:lnTo>
                  <a:lnTo>
                    <a:pt x="152" y="133"/>
                  </a:lnTo>
                  <a:lnTo>
                    <a:pt x="155" y="134"/>
                  </a:lnTo>
                  <a:lnTo>
                    <a:pt x="156" y="138"/>
                  </a:lnTo>
                  <a:lnTo>
                    <a:pt x="156" y="141"/>
                  </a:lnTo>
                  <a:close/>
                  <a:moveTo>
                    <a:pt x="156" y="110"/>
                  </a:moveTo>
                  <a:lnTo>
                    <a:pt x="156" y="110"/>
                  </a:lnTo>
                  <a:lnTo>
                    <a:pt x="155" y="113"/>
                  </a:lnTo>
                  <a:lnTo>
                    <a:pt x="152" y="114"/>
                  </a:lnTo>
                  <a:lnTo>
                    <a:pt x="55" y="114"/>
                  </a:lnTo>
                  <a:lnTo>
                    <a:pt x="55" y="114"/>
                  </a:lnTo>
                  <a:lnTo>
                    <a:pt x="53" y="113"/>
                  </a:lnTo>
                  <a:lnTo>
                    <a:pt x="52" y="110"/>
                  </a:lnTo>
                  <a:lnTo>
                    <a:pt x="52" y="106"/>
                  </a:lnTo>
                  <a:lnTo>
                    <a:pt x="52" y="106"/>
                  </a:lnTo>
                  <a:lnTo>
                    <a:pt x="53" y="102"/>
                  </a:lnTo>
                  <a:lnTo>
                    <a:pt x="55" y="101"/>
                  </a:lnTo>
                  <a:lnTo>
                    <a:pt x="152" y="101"/>
                  </a:lnTo>
                  <a:lnTo>
                    <a:pt x="152" y="101"/>
                  </a:lnTo>
                  <a:lnTo>
                    <a:pt x="155" y="102"/>
                  </a:lnTo>
                  <a:lnTo>
                    <a:pt x="156" y="106"/>
                  </a:lnTo>
                  <a:lnTo>
                    <a:pt x="156" y="110"/>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151" noProof="1"/>
            </a:p>
          </p:txBody>
        </p:sp>
      </p:grpSp>
      <p:pic>
        <p:nvPicPr>
          <p:cNvPr id="116" name="Рисунок 115">
            <a:extLst>
              <a:ext uri="{FF2B5EF4-FFF2-40B4-BE49-F238E27FC236}">
                <a16:creationId xmlns:a16="http://schemas.microsoft.com/office/drawing/2014/main" id="{40257F96-2CFD-4776-8623-E4A87A36F1A4}"/>
              </a:ext>
            </a:extLst>
          </p:cNvPr>
          <p:cNvPicPr>
            <a:picLocks noChangeAspect="1"/>
          </p:cNvPicPr>
          <p:nvPr/>
        </p:nvPicPr>
        <p:blipFill rotWithShape="1">
          <a:blip r:embed="rId10" cstate="print">
            <a:grayscl/>
            <a:extLst>
              <a:ext uri="{28A0092B-C50C-407E-A947-70E740481C1C}">
                <a14:useLocalDpi xmlns:a14="http://schemas.microsoft.com/office/drawing/2010/main" val="0"/>
              </a:ext>
            </a:extLst>
          </a:blip>
          <a:srcRect l="17398" t="3163" r="8662" b="4414"/>
          <a:stretch/>
        </p:blipFill>
        <p:spPr>
          <a:xfrm>
            <a:off x="5062907" y="1590495"/>
            <a:ext cx="684248" cy="855311"/>
          </a:xfrm>
          <a:prstGeom prst="rect">
            <a:avLst/>
          </a:prstGeom>
          <a:solidFill>
            <a:schemeClr val="bg1"/>
          </a:solidFill>
          <a:ln w="9525">
            <a:noFill/>
          </a:ln>
          <a:effectLst>
            <a:outerShdw dist="38100" dir="2700000" algn="tl" rotWithShape="0">
              <a:schemeClr val="bg2">
                <a:alpha val="40000"/>
              </a:schemeClr>
            </a:outerShdw>
          </a:effectLst>
        </p:spPr>
      </p:pic>
      <p:sp>
        <p:nvSpPr>
          <p:cNvPr id="117" name="Rectangle 8">
            <a:extLst>
              <a:ext uri="{FF2B5EF4-FFF2-40B4-BE49-F238E27FC236}">
                <a16:creationId xmlns:a16="http://schemas.microsoft.com/office/drawing/2014/main" id="{D94854A6-E851-45C6-8171-5A6CC699C2BE}"/>
              </a:ext>
            </a:extLst>
          </p:cNvPr>
          <p:cNvSpPr/>
          <p:nvPr/>
        </p:nvSpPr>
        <p:spPr>
          <a:xfrm>
            <a:off x="4914393" y="2431604"/>
            <a:ext cx="1085609" cy="657563"/>
          </a:xfrm>
          <a:prstGeom prst="rect">
            <a:avLst/>
          </a:prstGeom>
          <a:solidFill>
            <a:schemeClr val="bg1">
              <a:alpha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ct val="90000"/>
              </a:lnSpc>
            </a:pPr>
            <a:r>
              <a:rPr lang="en-US" sz="800" b="1" noProof="1">
                <a:solidFill>
                  <a:srgbClr val="000000"/>
                </a:solidFill>
              </a:rPr>
              <a:t>Maria Zalunina,</a:t>
            </a:r>
            <a:r>
              <a:rPr lang="en-US" dirty="0"/>
              <a:t> </a:t>
            </a:r>
            <a:br>
              <a:rPr dirty="0"/>
            </a:br>
            <a:r>
              <a:rPr lang="en-US" sz="800" noProof="1">
                <a:solidFill>
                  <a:schemeClr val="tx2"/>
                </a:solidFill>
              </a:rPr>
              <a:t>NGO management and Marketing</a:t>
            </a:r>
          </a:p>
        </p:txBody>
      </p:sp>
      <p:grpSp>
        <p:nvGrpSpPr>
          <p:cNvPr id="118" name="Group 224">
            <a:extLst>
              <a:ext uri="{FF2B5EF4-FFF2-40B4-BE49-F238E27FC236}">
                <a16:creationId xmlns:a16="http://schemas.microsoft.com/office/drawing/2014/main" id="{92213D9E-02F9-4C60-A7E1-AA9625EBA884}"/>
              </a:ext>
            </a:extLst>
          </p:cNvPr>
          <p:cNvGrpSpPr/>
          <p:nvPr/>
        </p:nvGrpSpPr>
        <p:grpSpPr>
          <a:xfrm>
            <a:off x="5550703" y="2915164"/>
            <a:ext cx="176019" cy="177344"/>
            <a:chOff x="2360712" y="4103494"/>
            <a:chExt cx="633413" cy="638181"/>
          </a:xfrm>
        </p:grpSpPr>
        <p:sp>
          <p:nvSpPr>
            <p:cNvPr id="119" name="Freeform 99">
              <a:extLst>
                <a:ext uri="{FF2B5EF4-FFF2-40B4-BE49-F238E27FC236}">
                  <a16:creationId xmlns:a16="http://schemas.microsoft.com/office/drawing/2014/main" id="{E496C683-F5F1-4D58-B9BD-6C83EE883976}"/>
                </a:ext>
              </a:extLst>
            </p:cNvPr>
            <p:cNvSpPr>
              <a:spLocks noEditPoints="1"/>
            </p:cNvSpPr>
            <p:nvPr/>
          </p:nvSpPr>
          <p:spPr bwMode="auto">
            <a:xfrm>
              <a:off x="2360712" y="4103494"/>
              <a:ext cx="633413" cy="638181"/>
            </a:xfrm>
            <a:custGeom>
              <a:avLst/>
              <a:gdLst>
                <a:gd name="T0" fmla="*/ 286 w 478"/>
                <a:gd name="T1" fmla="*/ 0 h 482"/>
                <a:gd name="T2" fmla="*/ 94 w 478"/>
                <a:gd name="T3" fmla="*/ 192 h 482"/>
                <a:gd name="T4" fmla="*/ 120 w 478"/>
                <a:gd name="T5" fmla="*/ 288 h 482"/>
                <a:gd name="T6" fmla="*/ 13 w 478"/>
                <a:gd name="T7" fmla="*/ 407 h 482"/>
                <a:gd name="T8" fmla="*/ 28 w 478"/>
                <a:gd name="T9" fmla="*/ 456 h 482"/>
                <a:gd name="T10" fmla="*/ 81 w 478"/>
                <a:gd name="T11" fmla="*/ 468 h 482"/>
                <a:gd name="T12" fmla="*/ 183 w 478"/>
                <a:gd name="T13" fmla="*/ 355 h 482"/>
                <a:gd name="T14" fmla="*/ 286 w 478"/>
                <a:gd name="T15" fmla="*/ 384 h 482"/>
                <a:gd name="T16" fmla="*/ 478 w 478"/>
                <a:gd name="T17" fmla="*/ 192 h 482"/>
                <a:gd name="T18" fmla="*/ 286 w 478"/>
                <a:gd name="T19" fmla="*/ 0 h 482"/>
                <a:gd name="T20" fmla="*/ 286 w 478"/>
                <a:gd name="T21" fmla="*/ 339 h 482"/>
                <a:gd name="T22" fmla="*/ 140 w 478"/>
                <a:gd name="T23" fmla="*/ 192 h 482"/>
                <a:gd name="T24" fmla="*/ 286 w 478"/>
                <a:gd name="T25" fmla="*/ 46 h 482"/>
                <a:gd name="T26" fmla="*/ 432 w 478"/>
                <a:gd name="T27" fmla="*/ 192 h 482"/>
                <a:gd name="T28" fmla="*/ 286 w 478"/>
                <a:gd name="T29" fmla="*/ 33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8" h="482">
                  <a:moveTo>
                    <a:pt x="286" y="0"/>
                  </a:moveTo>
                  <a:cubicBezTo>
                    <a:pt x="180" y="0"/>
                    <a:pt x="94" y="86"/>
                    <a:pt x="94" y="192"/>
                  </a:cubicBezTo>
                  <a:cubicBezTo>
                    <a:pt x="94" y="227"/>
                    <a:pt x="103" y="260"/>
                    <a:pt x="120" y="288"/>
                  </a:cubicBezTo>
                  <a:cubicBezTo>
                    <a:pt x="13" y="407"/>
                    <a:pt x="13" y="407"/>
                    <a:pt x="13" y="407"/>
                  </a:cubicBezTo>
                  <a:cubicBezTo>
                    <a:pt x="13" y="407"/>
                    <a:pt x="0" y="429"/>
                    <a:pt x="28" y="456"/>
                  </a:cubicBezTo>
                  <a:cubicBezTo>
                    <a:pt x="56" y="482"/>
                    <a:pt x="81" y="468"/>
                    <a:pt x="81" y="468"/>
                  </a:cubicBezTo>
                  <a:cubicBezTo>
                    <a:pt x="183" y="355"/>
                    <a:pt x="183" y="355"/>
                    <a:pt x="183" y="355"/>
                  </a:cubicBezTo>
                  <a:cubicBezTo>
                    <a:pt x="213" y="374"/>
                    <a:pt x="248" y="384"/>
                    <a:pt x="286" y="384"/>
                  </a:cubicBezTo>
                  <a:cubicBezTo>
                    <a:pt x="392" y="384"/>
                    <a:pt x="478" y="298"/>
                    <a:pt x="478" y="192"/>
                  </a:cubicBezTo>
                  <a:cubicBezTo>
                    <a:pt x="478" y="86"/>
                    <a:pt x="392" y="0"/>
                    <a:pt x="286" y="0"/>
                  </a:cubicBezTo>
                  <a:close/>
                  <a:moveTo>
                    <a:pt x="286" y="339"/>
                  </a:moveTo>
                  <a:cubicBezTo>
                    <a:pt x="205" y="339"/>
                    <a:pt x="140" y="273"/>
                    <a:pt x="140" y="192"/>
                  </a:cubicBezTo>
                  <a:cubicBezTo>
                    <a:pt x="140" y="111"/>
                    <a:pt x="205" y="46"/>
                    <a:pt x="286" y="46"/>
                  </a:cubicBezTo>
                  <a:cubicBezTo>
                    <a:pt x="367" y="46"/>
                    <a:pt x="432" y="111"/>
                    <a:pt x="432" y="192"/>
                  </a:cubicBezTo>
                  <a:cubicBezTo>
                    <a:pt x="432" y="273"/>
                    <a:pt x="367" y="339"/>
                    <a:pt x="286" y="33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151" noProof="1"/>
            </a:p>
          </p:txBody>
        </p:sp>
        <p:sp>
          <p:nvSpPr>
            <p:cNvPr id="120" name="Freeform 104">
              <a:extLst>
                <a:ext uri="{FF2B5EF4-FFF2-40B4-BE49-F238E27FC236}">
                  <a16:creationId xmlns:a16="http://schemas.microsoft.com/office/drawing/2014/main" id="{EB421D8C-3722-4CD2-A85E-551FCDC11680}"/>
                </a:ext>
              </a:extLst>
            </p:cNvPr>
            <p:cNvSpPr>
              <a:spLocks/>
            </p:cNvSpPr>
            <p:nvPr/>
          </p:nvSpPr>
          <p:spPr bwMode="auto">
            <a:xfrm>
              <a:off x="2635350" y="4251133"/>
              <a:ext cx="206375" cy="209552"/>
            </a:xfrm>
            <a:custGeom>
              <a:avLst/>
              <a:gdLst>
                <a:gd name="T0" fmla="*/ 85 w 130"/>
                <a:gd name="T1" fmla="*/ 47 h 132"/>
                <a:gd name="T2" fmla="*/ 85 w 130"/>
                <a:gd name="T3" fmla="*/ 0 h 132"/>
                <a:gd name="T4" fmla="*/ 47 w 130"/>
                <a:gd name="T5" fmla="*/ 0 h 132"/>
                <a:gd name="T6" fmla="*/ 47 w 130"/>
                <a:gd name="T7" fmla="*/ 47 h 132"/>
                <a:gd name="T8" fmla="*/ 0 w 130"/>
                <a:gd name="T9" fmla="*/ 47 h 132"/>
                <a:gd name="T10" fmla="*/ 0 w 130"/>
                <a:gd name="T11" fmla="*/ 48 h 132"/>
                <a:gd name="T12" fmla="*/ 0 w 130"/>
                <a:gd name="T13" fmla="*/ 85 h 132"/>
                <a:gd name="T14" fmla="*/ 0 w 130"/>
                <a:gd name="T15" fmla="*/ 85 h 132"/>
                <a:gd name="T16" fmla="*/ 47 w 130"/>
                <a:gd name="T17" fmla="*/ 85 h 132"/>
                <a:gd name="T18" fmla="*/ 47 w 130"/>
                <a:gd name="T19" fmla="*/ 132 h 132"/>
                <a:gd name="T20" fmla="*/ 85 w 130"/>
                <a:gd name="T21" fmla="*/ 132 h 132"/>
                <a:gd name="T22" fmla="*/ 85 w 130"/>
                <a:gd name="T23" fmla="*/ 85 h 132"/>
                <a:gd name="T24" fmla="*/ 130 w 130"/>
                <a:gd name="T25" fmla="*/ 85 h 132"/>
                <a:gd name="T26" fmla="*/ 130 w 130"/>
                <a:gd name="T27" fmla="*/ 85 h 132"/>
                <a:gd name="T28" fmla="*/ 130 w 130"/>
                <a:gd name="T29" fmla="*/ 48 h 132"/>
                <a:gd name="T30" fmla="*/ 130 w 130"/>
                <a:gd name="T31" fmla="*/ 47 h 132"/>
                <a:gd name="T32" fmla="*/ 85 w 130"/>
                <a:gd name="T33"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2">
                  <a:moveTo>
                    <a:pt x="85" y="47"/>
                  </a:moveTo>
                  <a:lnTo>
                    <a:pt x="85" y="0"/>
                  </a:lnTo>
                  <a:lnTo>
                    <a:pt x="47" y="0"/>
                  </a:lnTo>
                  <a:lnTo>
                    <a:pt x="47" y="47"/>
                  </a:lnTo>
                  <a:lnTo>
                    <a:pt x="0" y="47"/>
                  </a:lnTo>
                  <a:lnTo>
                    <a:pt x="0" y="48"/>
                  </a:lnTo>
                  <a:lnTo>
                    <a:pt x="0" y="85"/>
                  </a:lnTo>
                  <a:lnTo>
                    <a:pt x="0" y="85"/>
                  </a:lnTo>
                  <a:lnTo>
                    <a:pt x="47" y="85"/>
                  </a:lnTo>
                  <a:lnTo>
                    <a:pt x="47" y="132"/>
                  </a:lnTo>
                  <a:lnTo>
                    <a:pt x="85" y="132"/>
                  </a:lnTo>
                  <a:lnTo>
                    <a:pt x="85" y="85"/>
                  </a:lnTo>
                  <a:lnTo>
                    <a:pt x="130" y="85"/>
                  </a:lnTo>
                  <a:lnTo>
                    <a:pt x="130" y="85"/>
                  </a:lnTo>
                  <a:lnTo>
                    <a:pt x="130" y="48"/>
                  </a:lnTo>
                  <a:lnTo>
                    <a:pt x="130" y="47"/>
                  </a:lnTo>
                  <a:lnTo>
                    <a:pt x="85" y="4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151" noProof="1"/>
            </a:p>
          </p:txBody>
        </p:sp>
      </p:grpSp>
      <p:sp>
        <p:nvSpPr>
          <p:cNvPr id="122" name="Oval 95">
            <a:extLst>
              <a:ext uri="{FF2B5EF4-FFF2-40B4-BE49-F238E27FC236}">
                <a16:creationId xmlns:a16="http://schemas.microsoft.com/office/drawing/2014/main" id="{880465B5-1923-4850-916F-077915E9AEE4}"/>
              </a:ext>
            </a:extLst>
          </p:cNvPr>
          <p:cNvSpPr/>
          <p:nvPr/>
        </p:nvSpPr>
        <p:spPr>
          <a:xfrm>
            <a:off x="5192524" y="2882332"/>
            <a:ext cx="264181" cy="264181"/>
          </a:xfrm>
          <a:prstGeom prst="ellipse">
            <a:avLst/>
          </a:prstGeom>
          <a:solidFill>
            <a:schemeClr val="accent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noProof="1">
              <a:solidFill>
                <a:srgbClr val="000000"/>
              </a:solidFill>
              <a:latin typeface="Arial" pitchFamily="34" charset="0"/>
              <a:cs typeface="Arial" pitchFamily="34" charset="0"/>
            </a:endParaRPr>
          </a:p>
        </p:txBody>
      </p:sp>
      <p:sp>
        <p:nvSpPr>
          <p:cNvPr id="123" name="Freeform 320">
            <a:extLst>
              <a:ext uri="{FF2B5EF4-FFF2-40B4-BE49-F238E27FC236}">
                <a16:creationId xmlns:a16="http://schemas.microsoft.com/office/drawing/2014/main" id="{2E2BDE81-B64F-4A8F-8895-F9EF9A7220EF}"/>
              </a:ext>
            </a:extLst>
          </p:cNvPr>
          <p:cNvSpPr>
            <a:spLocks/>
          </p:cNvSpPr>
          <p:nvPr/>
        </p:nvSpPr>
        <p:spPr bwMode="auto">
          <a:xfrm>
            <a:off x="5226784" y="2935176"/>
            <a:ext cx="169730" cy="173159"/>
          </a:xfrm>
          <a:custGeom>
            <a:avLst/>
            <a:gdLst/>
            <a:ahLst/>
            <a:cxnLst>
              <a:cxn ang="0">
                <a:pos x="257" y="163"/>
              </a:cxn>
              <a:cxn ang="0">
                <a:pos x="161" y="150"/>
              </a:cxn>
              <a:cxn ang="0">
                <a:pos x="160" y="134"/>
              </a:cxn>
              <a:cxn ang="0">
                <a:pos x="172" y="51"/>
              </a:cxn>
              <a:cxn ang="0">
                <a:pos x="185" y="51"/>
              </a:cxn>
              <a:cxn ang="0">
                <a:pos x="201" y="40"/>
              </a:cxn>
              <a:cxn ang="0">
                <a:pos x="206" y="25"/>
              </a:cxn>
              <a:cxn ang="0">
                <a:pos x="198" y="7"/>
              </a:cxn>
              <a:cxn ang="0">
                <a:pos x="180" y="0"/>
              </a:cxn>
              <a:cxn ang="0">
                <a:pos x="165" y="4"/>
              </a:cxn>
              <a:cxn ang="0">
                <a:pos x="154" y="21"/>
              </a:cxn>
              <a:cxn ang="0">
                <a:pos x="156" y="37"/>
              </a:cxn>
              <a:cxn ang="0">
                <a:pos x="134" y="105"/>
              </a:cxn>
              <a:cxn ang="0">
                <a:pos x="115" y="103"/>
              </a:cxn>
              <a:cxn ang="0">
                <a:pos x="71" y="69"/>
              </a:cxn>
              <a:cxn ang="0">
                <a:pos x="77" y="56"/>
              </a:cxn>
              <a:cxn ang="0">
                <a:pos x="75" y="41"/>
              </a:cxn>
              <a:cxn ang="0">
                <a:pos x="63" y="27"/>
              </a:cxn>
              <a:cxn ang="0">
                <a:pos x="46" y="26"/>
              </a:cxn>
              <a:cxn ang="0">
                <a:pos x="30" y="37"/>
              </a:cxn>
              <a:cxn ang="0">
                <a:pos x="26" y="52"/>
              </a:cxn>
              <a:cxn ang="0">
                <a:pos x="34" y="70"/>
              </a:cxn>
              <a:cxn ang="0">
                <a:pos x="52" y="78"/>
              </a:cxn>
              <a:cxn ang="0">
                <a:pos x="92" y="114"/>
              </a:cxn>
              <a:cxn ang="0">
                <a:pos x="80" y="135"/>
              </a:cxn>
              <a:cxn ang="0">
                <a:pos x="81" y="154"/>
              </a:cxn>
              <a:cxn ang="0">
                <a:pos x="40" y="190"/>
              </a:cxn>
              <a:cxn ang="0">
                <a:pos x="26" y="185"/>
              </a:cxn>
              <a:cxn ang="0">
                <a:pos x="8" y="193"/>
              </a:cxn>
              <a:cxn ang="0">
                <a:pos x="0" y="211"/>
              </a:cxn>
              <a:cxn ang="0">
                <a:pos x="5" y="226"/>
              </a:cxn>
              <a:cxn ang="0">
                <a:pos x="21" y="237"/>
              </a:cxn>
              <a:cxn ang="0">
                <a:pos x="36" y="236"/>
              </a:cxn>
              <a:cxn ang="0">
                <a:pos x="50" y="222"/>
              </a:cxn>
              <a:cxn ang="0">
                <a:pos x="51" y="206"/>
              </a:cxn>
              <a:cxn ang="0">
                <a:pos x="96" y="178"/>
              </a:cxn>
              <a:cxn ang="0">
                <a:pos x="120" y="185"/>
              </a:cxn>
              <a:cxn ang="0">
                <a:pos x="144" y="258"/>
              </a:cxn>
              <a:cxn ang="0">
                <a:pos x="135" y="276"/>
              </a:cxn>
              <a:cxn ang="0">
                <a:pos x="143" y="294"/>
              </a:cxn>
              <a:cxn ang="0">
                <a:pos x="161" y="303"/>
              </a:cxn>
              <a:cxn ang="0">
                <a:pos x="176" y="297"/>
              </a:cxn>
              <a:cxn ang="0">
                <a:pos x="186" y="281"/>
              </a:cxn>
              <a:cxn ang="0">
                <a:pos x="185" y="267"/>
              </a:cxn>
              <a:cxn ang="0">
                <a:pos x="171" y="253"/>
              </a:cxn>
              <a:cxn ang="0">
                <a:pos x="159" y="251"/>
              </a:cxn>
              <a:cxn ang="0">
                <a:pos x="150" y="173"/>
              </a:cxn>
              <a:cxn ang="0">
                <a:pos x="245" y="183"/>
              </a:cxn>
              <a:cxn ang="0">
                <a:pos x="247" y="195"/>
              </a:cxn>
              <a:cxn ang="0">
                <a:pos x="261" y="209"/>
              </a:cxn>
              <a:cxn ang="0">
                <a:pos x="276" y="211"/>
              </a:cxn>
              <a:cxn ang="0">
                <a:pos x="292" y="200"/>
              </a:cxn>
              <a:cxn ang="0">
                <a:pos x="297" y="185"/>
              </a:cxn>
              <a:cxn ang="0">
                <a:pos x="290" y="167"/>
              </a:cxn>
              <a:cxn ang="0">
                <a:pos x="271" y="160"/>
              </a:cxn>
            </a:cxnLst>
            <a:rect l="0" t="0" r="r" b="b"/>
            <a:pathLst>
              <a:path w="297" h="303">
                <a:moveTo>
                  <a:pt x="271" y="160"/>
                </a:moveTo>
                <a:lnTo>
                  <a:pt x="271" y="160"/>
                </a:lnTo>
                <a:lnTo>
                  <a:pt x="263" y="161"/>
                </a:lnTo>
                <a:lnTo>
                  <a:pt x="257" y="163"/>
                </a:lnTo>
                <a:lnTo>
                  <a:pt x="251" y="168"/>
                </a:lnTo>
                <a:lnTo>
                  <a:pt x="247" y="174"/>
                </a:lnTo>
                <a:lnTo>
                  <a:pt x="161" y="150"/>
                </a:lnTo>
                <a:lnTo>
                  <a:pt x="161" y="150"/>
                </a:lnTo>
                <a:lnTo>
                  <a:pt x="161" y="144"/>
                </a:lnTo>
                <a:lnTo>
                  <a:pt x="161" y="144"/>
                </a:lnTo>
                <a:lnTo>
                  <a:pt x="161" y="140"/>
                </a:lnTo>
                <a:lnTo>
                  <a:pt x="160" y="134"/>
                </a:lnTo>
                <a:lnTo>
                  <a:pt x="156" y="125"/>
                </a:lnTo>
                <a:lnTo>
                  <a:pt x="150" y="116"/>
                </a:lnTo>
                <a:lnTo>
                  <a:pt x="143" y="110"/>
                </a:lnTo>
                <a:lnTo>
                  <a:pt x="172" y="51"/>
                </a:lnTo>
                <a:lnTo>
                  <a:pt x="172" y="51"/>
                </a:lnTo>
                <a:lnTo>
                  <a:pt x="180" y="52"/>
                </a:lnTo>
                <a:lnTo>
                  <a:pt x="180" y="52"/>
                </a:lnTo>
                <a:lnTo>
                  <a:pt x="185" y="51"/>
                </a:lnTo>
                <a:lnTo>
                  <a:pt x="190" y="50"/>
                </a:lnTo>
                <a:lnTo>
                  <a:pt x="194" y="48"/>
                </a:lnTo>
                <a:lnTo>
                  <a:pt x="198" y="45"/>
                </a:lnTo>
                <a:lnTo>
                  <a:pt x="201" y="40"/>
                </a:lnTo>
                <a:lnTo>
                  <a:pt x="203" y="36"/>
                </a:lnTo>
                <a:lnTo>
                  <a:pt x="206" y="31"/>
                </a:lnTo>
                <a:lnTo>
                  <a:pt x="206" y="25"/>
                </a:lnTo>
                <a:lnTo>
                  <a:pt x="206" y="25"/>
                </a:lnTo>
                <a:lnTo>
                  <a:pt x="206" y="21"/>
                </a:lnTo>
                <a:lnTo>
                  <a:pt x="203" y="16"/>
                </a:lnTo>
                <a:lnTo>
                  <a:pt x="201" y="11"/>
                </a:lnTo>
                <a:lnTo>
                  <a:pt x="198" y="7"/>
                </a:lnTo>
                <a:lnTo>
                  <a:pt x="194" y="4"/>
                </a:lnTo>
                <a:lnTo>
                  <a:pt x="190" y="2"/>
                </a:lnTo>
                <a:lnTo>
                  <a:pt x="185" y="1"/>
                </a:lnTo>
                <a:lnTo>
                  <a:pt x="180" y="0"/>
                </a:lnTo>
                <a:lnTo>
                  <a:pt x="180" y="0"/>
                </a:lnTo>
                <a:lnTo>
                  <a:pt x="175" y="1"/>
                </a:lnTo>
                <a:lnTo>
                  <a:pt x="169" y="2"/>
                </a:lnTo>
                <a:lnTo>
                  <a:pt x="165" y="4"/>
                </a:lnTo>
                <a:lnTo>
                  <a:pt x="162" y="7"/>
                </a:lnTo>
                <a:lnTo>
                  <a:pt x="159" y="11"/>
                </a:lnTo>
                <a:lnTo>
                  <a:pt x="155" y="16"/>
                </a:lnTo>
                <a:lnTo>
                  <a:pt x="154" y="21"/>
                </a:lnTo>
                <a:lnTo>
                  <a:pt x="153" y="25"/>
                </a:lnTo>
                <a:lnTo>
                  <a:pt x="153" y="25"/>
                </a:lnTo>
                <a:lnTo>
                  <a:pt x="154" y="32"/>
                </a:lnTo>
                <a:lnTo>
                  <a:pt x="156" y="37"/>
                </a:lnTo>
                <a:lnTo>
                  <a:pt x="160" y="42"/>
                </a:lnTo>
                <a:lnTo>
                  <a:pt x="164" y="47"/>
                </a:lnTo>
                <a:lnTo>
                  <a:pt x="134" y="105"/>
                </a:lnTo>
                <a:lnTo>
                  <a:pt x="134" y="105"/>
                </a:lnTo>
                <a:lnTo>
                  <a:pt x="128" y="104"/>
                </a:lnTo>
                <a:lnTo>
                  <a:pt x="120" y="103"/>
                </a:lnTo>
                <a:lnTo>
                  <a:pt x="120" y="103"/>
                </a:lnTo>
                <a:lnTo>
                  <a:pt x="115" y="103"/>
                </a:lnTo>
                <a:lnTo>
                  <a:pt x="109" y="104"/>
                </a:lnTo>
                <a:lnTo>
                  <a:pt x="104" y="106"/>
                </a:lnTo>
                <a:lnTo>
                  <a:pt x="100" y="109"/>
                </a:lnTo>
                <a:lnTo>
                  <a:pt x="71" y="69"/>
                </a:lnTo>
                <a:lnTo>
                  <a:pt x="71" y="69"/>
                </a:lnTo>
                <a:lnTo>
                  <a:pt x="74" y="66"/>
                </a:lnTo>
                <a:lnTo>
                  <a:pt x="76" y="62"/>
                </a:lnTo>
                <a:lnTo>
                  <a:pt x="77" y="56"/>
                </a:lnTo>
                <a:lnTo>
                  <a:pt x="77" y="52"/>
                </a:lnTo>
                <a:lnTo>
                  <a:pt x="77" y="52"/>
                </a:lnTo>
                <a:lnTo>
                  <a:pt x="77" y="47"/>
                </a:lnTo>
                <a:lnTo>
                  <a:pt x="75" y="41"/>
                </a:lnTo>
                <a:lnTo>
                  <a:pt x="73" y="37"/>
                </a:lnTo>
                <a:lnTo>
                  <a:pt x="70" y="34"/>
                </a:lnTo>
                <a:lnTo>
                  <a:pt x="67" y="31"/>
                </a:lnTo>
                <a:lnTo>
                  <a:pt x="63" y="27"/>
                </a:lnTo>
                <a:lnTo>
                  <a:pt x="57" y="26"/>
                </a:lnTo>
                <a:lnTo>
                  <a:pt x="52" y="25"/>
                </a:lnTo>
                <a:lnTo>
                  <a:pt x="52" y="25"/>
                </a:lnTo>
                <a:lnTo>
                  <a:pt x="46" y="26"/>
                </a:lnTo>
                <a:lnTo>
                  <a:pt x="42" y="27"/>
                </a:lnTo>
                <a:lnTo>
                  <a:pt x="37" y="31"/>
                </a:lnTo>
                <a:lnTo>
                  <a:pt x="34" y="34"/>
                </a:lnTo>
                <a:lnTo>
                  <a:pt x="30" y="37"/>
                </a:lnTo>
                <a:lnTo>
                  <a:pt x="28" y="41"/>
                </a:lnTo>
                <a:lnTo>
                  <a:pt x="26" y="47"/>
                </a:lnTo>
                <a:lnTo>
                  <a:pt x="26" y="52"/>
                </a:lnTo>
                <a:lnTo>
                  <a:pt x="26" y="52"/>
                </a:lnTo>
                <a:lnTo>
                  <a:pt x="26" y="57"/>
                </a:lnTo>
                <a:lnTo>
                  <a:pt x="28" y="62"/>
                </a:lnTo>
                <a:lnTo>
                  <a:pt x="30" y="66"/>
                </a:lnTo>
                <a:lnTo>
                  <a:pt x="34" y="70"/>
                </a:lnTo>
                <a:lnTo>
                  <a:pt x="37" y="73"/>
                </a:lnTo>
                <a:lnTo>
                  <a:pt x="42" y="75"/>
                </a:lnTo>
                <a:lnTo>
                  <a:pt x="46" y="78"/>
                </a:lnTo>
                <a:lnTo>
                  <a:pt x="52" y="78"/>
                </a:lnTo>
                <a:lnTo>
                  <a:pt x="52" y="78"/>
                </a:lnTo>
                <a:lnTo>
                  <a:pt x="58" y="77"/>
                </a:lnTo>
                <a:lnTo>
                  <a:pt x="64" y="75"/>
                </a:lnTo>
                <a:lnTo>
                  <a:pt x="92" y="114"/>
                </a:lnTo>
                <a:lnTo>
                  <a:pt x="92" y="114"/>
                </a:lnTo>
                <a:lnTo>
                  <a:pt x="86" y="120"/>
                </a:lnTo>
                <a:lnTo>
                  <a:pt x="83" y="128"/>
                </a:lnTo>
                <a:lnTo>
                  <a:pt x="80" y="135"/>
                </a:lnTo>
                <a:lnTo>
                  <a:pt x="79" y="144"/>
                </a:lnTo>
                <a:lnTo>
                  <a:pt x="79" y="144"/>
                </a:lnTo>
                <a:lnTo>
                  <a:pt x="80" y="149"/>
                </a:lnTo>
                <a:lnTo>
                  <a:pt x="81" y="154"/>
                </a:lnTo>
                <a:lnTo>
                  <a:pt x="84" y="164"/>
                </a:lnTo>
                <a:lnTo>
                  <a:pt x="44" y="193"/>
                </a:lnTo>
                <a:lnTo>
                  <a:pt x="44" y="193"/>
                </a:lnTo>
                <a:lnTo>
                  <a:pt x="40" y="190"/>
                </a:lnTo>
                <a:lnTo>
                  <a:pt x="36" y="188"/>
                </a:lnTo>
                <a:lnTo>
                  <a:pt x="30" y="185"/>
                </a:lnTo>
                <a:lnTo>
                  <a:pt x="26" y="185"/>
                </a:lnTo>
                <a:lnTo>
                  <a:pt x="26" y="185"/>
                </a:lnTo>
                <a:lnTo>
                  <a:pt x="21" y="186"/>
                </a:lnTo>
                <a:lnTo>
                  <a:pt x="16" y="188"/>
                </a:lnTo>
                <a:lnTo>
                  <a:pt x="11" y="190"/>
                </a:lnTo>
                <a:lnTo>
                  <a:pt x="8" y="193"/>
                </a:lnTo>
                <a:lnTo>
                  <a:pt x="5" y="197"/>
                </a:lnTo>
                <a:lnTo>
                  <a:pt x="2" y="201"/>
                </a:lnTo>
                <a:lnTo>
                  <a:pt x="1" y="206"/>
                </a:lnTo>
                <a:lnTo>
                  <a:pt x="0" y="211"/>
                </a:lnTo>
                <a:lnTo>
                  <a:pt x="0" y="211"/>
                </a:lnTo>
                <a:lnTo>
                  <a:pt x="1" y="216"/>
                </a:lnTo>
                <a:lnTo>
                  <a:pt x="2" y="222"/>
                </a:lnTo>
                <a:lnTo>
                  <a:pt x="5" y="226"/>
                </a:lnTo>
                <a:lnTo>
                  <a:pt x="8" y="230"/>
                </a:lnTo>
                <a:lnTo>
                  <a:pt x="11" y="233"/>
                </a:lnTo>
                <a:lnTo>
                  <a:pt x="16" y="236"/>
                </a:lnTo>
                <a:lnTo>
                  <a:pt x="21" y="237"/>
                </a:lnTo>
                <a:lnTo>
                  <a:pt x="26" y="238"/>
                </a:lnTo>
                <a:lnTo>
                  <a:pt x="26" y="238"/>
                </a:lnTo>
                <a:lnTo>
                  <a:pt x="32" y="237"/>
                </a:lnTo>
                <a:lnTo>
                  <a:pt x="36" y="236"/>
                </a:lnTo>
                <a:lnTo>
                  <a:pt x="40" y="233"/>
                </a:lnTo>
                <a:lnTo>
                  <a:pt x="44" y="230"/>
                </a:lnTo>
                <a:lnTo>
                  <a:pt x="48" y="226"/>
                </a:lnTo>
                <a:lnTo>
                  <a:pt x="50" y="222"/>
                </a:lnTo>
                <a:lnTo>
                  <a:pt x="52" y="216"/>
                </a:lnTo>
                <a:lnTo>
                  <a:pt x="52" y="211"/>
                </a:lnTo>
                <a:lnTo>
                  <a:pt x="52" y="211"/>
                </a:lnTo>
                <a:lnTo>
                  <a:pt x="51" y="206"/>
                </a:lnTo>
                <a:lnTo>
                  <a:pt x="50" y="200"/>
                </a:lnTo>
                <a:lnTo>
                  <a:pt x="89" y="172"/>
                </a:lnTo>
                <a:lnTo>
                  <a:pt x="89" y="172"/>
                </a:lnTo>
                <a:lnTo>
                  <a:pt x="96" y="178"/>
                </a:lnTo>
                <a:lnTo>
                  <a:pt x="103" y="182"/>
                </a:lnTo>
                <a:lnTo>
                  <a:pt x="112" y="184"/>
                </a:lnTo>
                <a:lnTo>
                  <a:pt x="120" y="185"/>
                </a:lnTo>
                <a:lnTo>
                  <a:pt x="120" y="185"/>
                </a:lnTo>
                <a:lnTo>
                  <a:pt x="128" y="184"/>
                </a:lnTo>
                <a:lnTo>
                  <a:pt x="149" y="254"/>
                </a:lnTo>
                <a:lnTo>
                  <a:pt x="149" y="254"/>
                </a:lnTo>
                <a:lnTo>
                  <a:pt x="144" y="258"/>
                </a:lnTo>
                <a:lnTo>
                  <a:pt x="139" y="263"/>
                </a:lnTo>
                <a:lnTo>
                  <a:pt x="136" y="270"/>
                </a:lnTo>
                <a:lnTo>
                  <a:pt x="135" y="276"/>
                </a:lnTo>
                <a:lnTo>
                  <a:pt x="135" y="276"/>
                </a:lnTo>
                <a:lnTo>
                  <a:pt x="136" y="281"/>
                </a:lnTo>
                <a:lnTo>
                  <a:pt x="137" y="287"/>
                </a:lnTo>
                <a:lnTo>
                  <a:pt x="139" y="291"/>
                </a:lnTo>
                <a:lnTo>
                  <a:pt x="143" y="294"/>
                </a:lnTo>
                <a:lnTo>
                  <a:pt x="147" y="297"/>
                </a:lnTo>
                <a:lnTo>
                  <a:pt x="151" y="301"/>
                </a:lnTo>
                <a:lnTo>
                  <a:pt x="155" y="302"/>
                </a:lnTo>
                <a:lnTo>
                  <a:pt x="161" y="303"/>
                </a:lnTo>
                <a:lnTo>
                  <a:pt x="161" y="303"/>
                </a:lnTo>
                <a:lnTo>
                  <a:pt x="166" y="302"/>
                </a:lnTo>
                <a:lnTo>
                  <a:pt x="171" y="301"/>
                </a:lnTo>
                <a:lnTo>
                  <a:pt x="176" y="297"/>
                </a:lnTo>
                <a:lnTo>
                  <a:pt x="180" y="294"/>
                </a:lnTo>
                <a:lnTo>
                  <a:pt x="183" y="291"/>
                </a:lnTo>
                <a:lnTo>
                  <a:pt x="185" y="287"/>
                </a:lnTo>
                <a:lnTo>
                  <a:pt x="186" y="281"/>
                </a:lnTo>
                <a:lnTo>
                  <a:pt x="187" y="276"/>
                </a:lnTo>
                <a:lnTo>
                  <a:pt x="187" y="276"/>
                </a:lnTo>
                <a:lnTo>
                  <a:pt x="186" y="271"/>
                </a:lnTo>
                <a:lnTo>
                  <a:pt x="185" y="267"/>
                </a:lnTo>
                <a:lnTo>
                  <a:pt x="183" y="262"/>
                </a:lnTo>
                <a:lnTo>
                  <a:pt x="180" y="258"/>
                </a:lnTo>
                <a:lnTo>
                  <a:pt x="176" y="255"/>
                </a:lnTo>
                <a:lnTo>
                  <a:pt x="171" y="253"/>
                </a:lnTo>
                <a:lnTo>
                  <a:pt x="166" y="251"/>
                </a:lnTo>
                <a:lnTo>
                  <a:pt x="161" y="251"/>
                </a:lnTo>
                <a:lnTo>
                  <a:pt x="161" y="251"/>
                </a:lnTo>
                <a:lnTo>
                  <a:pt x="159" y="251"/>
                </a:lnTo>
                <a:lnTo>
                  <a:pt x="136" y="182"/>
                </a:lnTo>
                <a:lnTo>
                  <a:pt x="136" y="182"/>
                </a:lnTo>
                <a:lnTo>
                  <a:pt x="144" y="178"/>
                </a:lnTo>
                <a:lnTo>
                  <a:pt x="150" y="173"/>
                </a:lnTo>
                <a:lnTo>
                  <a:pt x="154" y="166"/>
                </a:lnTo>
                <a:lnTo>
                  <a:pt x="159" y="160"/>
                </a:lnTo>
                <a:lnTo>
                  <a:pt x="245" y="183"/>
                </a:lnTo>
                <a:lnTo>
                  <a:pt x="245" y="183"/>
                </a:lnTo>
                <a:lnTo>
                  <a:pt x="245" y="185"/>
                </a:lnTo>
                <a:lnTo>
                  <a:pt x="245" y="185"/>
                </a:lnTo>
                <a:lnTo>
                  <a:pt x="245" y="191"/>
                </a:lnTo>
                <a:lnTo>
                  <a:pt x="247" y="195"/>
                </a:lnTo>
                <a:lnTo>
                  <a:pt x="249" y="200"/>
                </a:lnTo>
                <a:lnTo>
                  <a:pt x="253" y="204"/>
                </a:lnTo>
                <a:lnTo>
                  <a:pt x="257" y="207"/>
                </a:lnTo>
                <a:lnTo>
                  <a:pt x="261" y="209"/>
                </a:lnTo>
                <a:lnTo>
                  <a:pt x="265" y="211"/>
                </a:lnTo>
                <a:lnTo>
                  <a:pt x="271" y="211"/>
                </a:lnTo>
                <a:lnTo>
                  <a:pt x="271" y="211"/>
                </a:lnTo>
                <a:lnTo>
                  <a:pt x="276" y="211"/>
                </a:lnTo>
                <a:lnTo>
                  <a:pt x="281" y="209"/>
                </a:lnTo>
                <a:lnTo>
                  <a:pt x="286" y="207"/>
                </a:lnTo>
                <a:lnTo>
                  <a:pt x="290" y="204"/>
                </a:lnTo>
                <a:lnTo>
                  <a:pt x="292" y="200"/>
                </a:lnTo>
                <a:lnTo>
                  <a:pt x="295" y="195"/>
                </a:lnTo>
                <a:lnTo>
                  <a:pt x="296" y="191"/>
                </a:lnTo>
                <a:lnTo>
                  <a:pt x="297" y="185"/>
                </a:lnTo>
                <a:lnTo>
                  <a:pt x="297" y="185"/>
                </a:lnTo>
                <a:lnTo>
                  <a:pt x="296" y="180"/>
                </a:lnTo>
                <a:lnTo>
                  <a:pt x="295" y="176"/>
                </a:lnTo>
                <a:lnTo>
                  <a:pt x="292" y="170"/>
                </a:lnTo>
                <a:lnTo>
                  <a:pt x="290" y="167"/>
                </a:lnTo>
                <a:lnTo>
                  <a:pt x="286" y="164"/>
                </a:lnTo>
                <a:lnTo>
                  <a:pt x="281" y="162"/>
                </a:lnTo>
                <a:lnTo>
                  <a:pt x="276" y="160"/>
                </a:lnTo>
                <a:lnTo>
                  <a:pt x="271" y="160"/>
                </a:lnTo>
                <a:lnTo>
                  <a:pt x="271" y="160"/>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151" noProof="1"/>
          </a:p>
        </p:txBody>
      </p:sp>
      <p:pic>
        <p:nvPicPr>
          <p:cNvPr id="124" name="Рисунок 123">
            <a:extLst>
              <a:ext uri="{FF2B5EF4-FFF2-40B4-BE49-F238E27FC236}">
                <a16:creationId xmlns:a16="http://schemas.microsoft.com/office/drawing/2014/main" id="{D56458C5-9624-4917-84A9-196F951F5DF3}"/>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l="16954" t="1391" r="16954" b="6253"/>
          <a:stretch/>
        </p:blipFill>
        <p:spPr>
          <a:xfrm>
            <a:off x="6264926" y="3361143"/>
            <a:ext cx="587108" cy="820421"/>
          </a:xfrm>
          <a:prstGeom prst="rect">
            <a:avLst/>
          </a:prstGeom>
          <a:solidFill>
            <a:schemeClr val="bg1"/>
          </a:solidFill>
          <a:ln w="9525">
            <a:noFill/>
          </a:ln>
          <a:effectLst>
            <a:outerShdw dist="38100" dir="2700000" algn="tl" rotWithShape="0">
              <a:schemeClr val="bg2">
                <a:alpha val="40000"/>
              </a:schemeClr>
            </a:outerShdw>
          </a:effectLst>
        </p:spPr>
      </p:pic>
      <p:pic>
        <p:nvPicPr>
          <p:cNvPr id="125" name="Рисунок 124">
            <a:extLst>
              <a:ext uri="{FF2B5EF4-FFF2-40B4-BE49-F238E27FC236}">
                <a16:creationId xmlns:a16="http://schemas.microsoft.com/office/drawing/2014/main" id="{2DF07F36-8CB5-4ED3-AADF-0D9B0C461C9F}"/>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colorTemperature colorTemp="5300"/>
                    </a14:imgEffect>
                    <a14:imgEffect>
                      <a14:saturation sat="0"/>
                    </a14:imgEffect>
                  </a14:imgLayer>
                </a14:imgProps>
              </a:ext>
              <a:ext uri="{28A0092B-C50C-407E-A947-70E740481C1C}">
                <a14:useLocalDpi xmlns:a14="http://schemas.microsoft.com/office/drawing/2010/main" val="0"/>
              </a:ext>
            </a:extLst>
          </a:blip>
          <a:srcRect l="34420" t="4975" r="33783" b="33694"/>
          <a:stretch/>
        </p:blipFill>
        <p:spPr>
          <a:xfrm>
            <a:off x="7413713" y="3369015"/>
            <a:ext cx="600462" cy="772060"/>
          </a:xfrm>
          <a:prstGeom prst="rect">
            <a:avLst/>
          </a:prstGeom>
          <a:solidFill>
            <a:schemeClr val="bg1"/>
          </a:solidFill>
          <a:ln w="9525">
            <a:noFill/>
          </a:ln>
          <a:effectLst>
            <a:outerShdw dist="38100" dir="2700000" algn="tl" rotWithShape="0">
              <a:schemeClr val="bg2">
                <a:alpha val="40000"/>
              </a:schemeClr>
            </a:outerShdw>
          </a:effectLst>
        </p:spPr>
      </p:pic>
      <p:sp>
        <p:nvSpPr>
          <p:cNvPr id="126" name="Rectangle 12">
            <a:extLst>
              <a:ext uri="{FF2B5EF4-FFF2-40B4-BE49-F238E27FC236}">
                <a16:creationId xmlns:a16="http://schemas.microsoft.com/office/drawing/2014/main" id="{3BBDDCC0-84E4-42A7-B8D5-7D7D5243A5D2}"/>
              </a:ext>
            </a:extLst>
          </p:cNvPr>
          <p:cNvSpPr/>
          <p:nvPr/>
        </p:nvSpPr>
        <p:spPr>
          <a:xfrm>
            <a:off x="6021175" y="4182794"/>
            <a:ext cx="1116768" cy="642191"/>
          </a:xfrm>
          <a:prstGeom prst="rect">
            <a:avLst/>
          </a:prstGeom>
          <a:solidFill>
            <a:schemeClr val="bg1">
              <a:alpha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lnSpc>
                <a:spcPct val="90000"/>
              </a:lnSpc>
            </a:pPr>
            <a:r>
              <a:rPr lang="en-US" sz="800" b="1" noProof="1">
                <a:solidFill>
                  <a:srgbClr val="000000"/>
                </a:solidFill>
                <a:latin typeface="Calibri" panose="020F0502020204030204" pitchFamily="34" charset="0"/>
                <a:cs typeface="Arial" pitchFamily="34" charset="0"/>
                <a:sym typeface="Calibri" panose="020F0502020204030204" pitchFamily="34" charset="0"/>
              </a:rPr>
              <a:t>Yulia Smyslova</a:t>
            </a:r>
            <a:br>
              <a:rPr lang="en-US" sz="800" noProof="1">
                <a:solidFill>
                  <a:srgbClr val="000000"/>
                </a:solidFill>
                <a:latin typeface="Calibri" panose="020F0502020204030204" pitchFamily="34" charset="0"/>
                <a:cs typeface="Arial" pitchFamily="34" charset="0"/>
                <a:sym typeface="Calibri" panose="020F0502020204030204" pitchFamily="34" charset="0"/>
              </a:rPr>
            </a:br>
            <a:r>
              <a:rPr lang="en-US" sz="800" noProof="1">
                <a:solidFill>
                  <a:srgbClr val="000000"/>
                </a:solidFill>
                <a:latin typeface="Calibri" panose="020F0502020204030204" pitchFamily="34" charset="0"/>
                <a:cs typeface="Arial" pitchFamily="34" charset="0"/>
                <a:sym typeface="Calibri" panose="020F0502020204030204" pitchFamily="34" charset="0"/>
              </a:rPr>
              <a:t>Moscow Government</a:t>
            </a:r>
            <a:r>
              <a:rPr lang="ru-RU" sz="800" noProof="1">
                <a:solidFill>
                  <a:srgbClr val="000000"/>
                </a:solidFill>
                <a:latin typeface="Calibri" panose="020F0502020204030204" pitchFamily="34" charset="0"/>
                <a:cs typeface="Arial" pitchFamily="34" charset="0"/>
                <a:sym typeface="Calibri" panose="020F0502020204030204" pitchFamily="34" charset="0"/>
              </a:rPr>
              <a:t> </a:t>
            </a:r>
            <a:r>
              <a:rPr lang="en-US" sz="800" noProof="1">
                <a:solidFill>
                  <a:srgbClr val="000000"/>
                </a:solidFill>
                <a:latin typeface="Calibri" panose="020F0502020204030204" pitchFamily="34" charset="0"/>
                <a:cs typeface="Arial" pitchFamily="34" charset="0"/>
                <a:sym typeface="Calibri" panose="020F0502020204030204" pitchFamily="34" charset="0"/>
              </a:rPr>
              <a:t>MSU</a:t>
            </a:r>
          </a:p>
          <a:p>
            <a:pPr algn="ctr">
              <a:lnSpc>
                <a:spcPct val="90000"/>
              </a:lnSpc>
            </a:pPr>
            <a:r>
              <a:rPr lang="en-US" sz="800" noProof="1">
                <a:solidFill>
                  <a:schemeClr val="accent2">
                    <a:lumMod val="50000"/>
                  </a:schemeClr>
                </a:solidFill>
                <a:latin typeface="Calibri" panose="020F0502020204030204" pitchFamily="34" charset="0"/>
                <a:cs typeface="Arial" pitchFamily="34" charset="0"/>
                <a:sym typeface="Calibri" panose="020F0502020204030204" pitchFamily="34" charset="0"/>
              </a:rPr>
              <a:t>Corp. programs, facilitation</a:t>
            </a:r>
          </a:p>
        </p:txBody>
      </p:sp>
      <p:sp>
        <p:nvSpPr>
          <p:cNvPr id="127" name="Rectangle 12">
            <a:extLst>
              <a:ext uri="{FF2B5EF4-FFF2-40B4-BE49-F238E27FC236}">
                <a16:creationId xmlns:a16="http://schemas.microsoft.com/office/drawing/2014/main" id="{D2777B04-5E0D-4794-B054-B2DF4A2A346E}"/>
              </a:ext>
            </a:extLst>
          </p:cNvPr>
          <p:cNvSpPr/>
          <p:nvPr/>
        </p:nvSpPr>
        <p:spPr>
          <a:xfrm>
            <a:off x="7220582" y="4164463"/>
            <a:ext cx="1076407" cy="642191"/>
          </a:xfrm>
          <a:prstGeom prst="rect">
            <a:avLst/>
          </a:prstGeom>
          <a:solidFill>
            <a:schemeClr val="bg1">
              <a:alpha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lnSpc>
                <a:spcPct val="90000"/>
              </a:lnSpc>
            </a:pPr>
            <a:r>
              <a:rPr lang="en-US" sz="800" b="1" noProof="1">
                <a:solidFill>
                  <a:srgbClr val="000000"/>
                </a:solidFill>
                <a:latin typeface="Calibri" panose="020F0502020204030204" pitchFamily="34" charset="0"/>
                <a:cs typeface="Arial" pitchFamily="34" charset="0"/>
                <a:sym typeface="Calibri" panose="020F0502020204030204" pitchFamily="34" charset="0"/>
              </a:rPr>
              <a:t>Olga Kiryukhina</a:t>
            </a:r>
            <a:br>
              <a:rPr lang="en-US" sz="800" noProof="1">
                <a:solidFill>
                  <a:srgbClr val="000000"/>
                </a:solidFill>
                <a:latin typeface="Calibri" panose="020F0502020204030204" pitchFamily="34" charset="0"/>
                <a:cs typeface="Arial" pitchFamily="34" charset="0"/>
                <a:sym typeface="Calibri" panose="020F0502020204030204" pitchFamily="34" charset="0"/>
              </a:rPr>
            </a:br>
            <a:r>
              <a:rPr lang="en-US" sz="800" noProof="1">
                <a:solidFill>
                  <a:srgbClr val="000000"/>
                </a:solidFill>
                <a:latin typeface="Calibri" panose="020F0502020204030204" pitchFamily="34" charset="0"/>
                <a:cs typeface="Arial" pitchFamily="34" charset="0"/>
                <a:sym typeface="Calibri" panose="020F0502020204030204" pitchFamily="34" charset="0"/>
              </a:rPr>
              <a:t>Deloitte</a:t>
            </a:r>
          </a:p>
          <a:p>
            <a:pPr algn="ctr">
              <a:lnSpc>
                <a:spcPct val="90000"/>
              </a:lnSpc>
            </a:pPr>
            <a:r>
              <a:rPr lang="en-US" sz="800" noProof="1">
                <a:solidFill>
                  <a:schemeClr val="accent2">
                    <a:lumMod val="50000"/>
                  </a:schemeClr>
                </a:solidFill>
                <a:latin typeface="Calibri" panose="020F0502020204030204" pitchFamily="34" charset="0"/>
                <a:cs typeface="Arial" pitchFamily="34" charset="0"/>
                <a:sym typeface="Calibri" panose="020F0502020204030204" pitchFamily="34" charset="0"/>
              </a:rPr>
              <a:t>Corp. programs, facilitation</a:t>
            </a:r>
          </a:p>
        </p:txBody>
      </p:sp>
      <p:grpSp>
        <p:nvGrpSpPr>
          <p:cNvPr id="128" name="Group 154">
            <a:extLst>
              <a:ext uri="{FF2B5EF4-FFF2-40B4-BE49-F238E27FC236}">
                <a16:creationId xmlns:a16="http://schemas.microsoft.com/office/drawing/2014/main" id="{CA5A4B5A-60E5-4873-BCCC-EDC45E8C5251}"/>
              </a:ext>
            </a:extLst>
          </p:cNvPr>
          <p:cNvGrpSpPr/>
          <p:nvPr/>
        </p:nvGrpSpPr>
        <p:grpSpPr>
          <a:xfrm>
            <a:off x="7652856" y="4753104"/>
            <a:ext cx="166004" cy="149629"/>
            <a:chOff x="676275" y="4368800"/>
            <a:chExt cx="500063" cy="493713"/>
          </a:xfrm>
        </p:grpSpPr>
        <p:sp>
          <p:nvSpPr>
            <p:cNvPr id="129" name="Freeform 71">
              <a:extLst>
                <a:ext uri="{FF2B5EF4-FFF2-40B4-BE49-F238E27FC236}">
                  <a16:creationId xmlns:a16="http://schemas.microsoft.com/office/drawing/2014/main" id="{FB861010-3FF5-4898-A560-9F1A67354235}"/>
                </a:ext>
              </a:extLst>
            </p:cNvPr>
            <p:cNvSpPr>
              <a:spLocks/>
            </p:cNvSpPr>
            <p:nvPr/>
          </p:nvSpPr>
          <p:spPr bwMode="auto">
            <a:xfrm>
              <a:off x="676275" y="4468813"/>
              <a:ext cx="122238" cy="123825"/>
            </a:xfrm>
            <a:custGeom>
              <a:avLst/>
              <a:gdLst/>
              <a:ahLst/>
              <a:cxnLst>
                <a:cxn ang="0">
                  <a:pos x="54" y="78"/>
                </a:cxn>
                <a:cxn ang="0">
                  <a:pos x="54" y="78"/>
                </a:cxn>
                <a:cxn ang="0">
                  <a:pos x="59" y="77"/>
                </a:cxn>
                <a:cxn ang="0">
                  <a:pos x="63" y="76"/>
                </a:cxn>
                <a:cxn ang="0">
                  <a:pos x="68" y="74"/>
                </a:cxn>
                <a:cxn ang="0">
                  <a:pos x="71" y="71"/>
                </a:cxn>
                <a:cxn ang="0">
                  <a:pos x="74" y="67"/>
                </a:cxn>
                <a:cxn ang="0">
                  <a:pos x="76" y="63"/>
                </a:cxn>
                <a:cxn ang="0">
                  <a:pos x="77" y="58"/>
                </a:cxn>
                <a:cxn ang="0">
                  <a:pos x="77" y="54"/>
                </a:cxn>
                <a:cxn ang="0">
                  <a:pos x="77" y="9"/>
                </a:cxn>
                <a:cxn ang="0">
                  <a:pos x="77" y="0"/>
                </a:cxn>
                <a:cxn ang="0">
                  <a:pos x="71" y="6"/>
                </a:cxn>
                <a:cxn ang="0">
                  <a:pos x="71" y="6"/>
                </a:cxn>
                <a:cxn ang="0">
                  <a:pos x="0" y="78"/>
                </a:cxn>
                <a:cxn ang="0">
                  <a:pos x="54" y="78"/>
                </a:cxn>
              </a:cxnLst>
              <a:rect l="0" t="0" r="r" b="b"/>
              <a:pathLst>
                <a:path w="77" h="78">
                  <a:moveTo>
                    <a:pt x="54" y="78"/>
                  </a:moveTo>
                  <a:lnTo>
                    <a:pt x="54" y="78"/>
                  </a:lnTo>
                  <a:lnTo>
                    <a:pt x="59" y="77"/>
                  </a:lnTo>
                  <a:lnTo>
                    <a:pt x="63" y="76"/>
                  </a:lnTo>
                  <a:lnTo>
                    <a:pt x="68" y="74"/>
                  </a:lnTo>
                  <a:lnTo>
                    <a:pt x="71" y="71"/>
                  </a:lnTo>
                  <a:lnTo>
                    <a:pt x="74" y="67"/>
                  </a:lnTo>
                  <a:lnTo>
                    <a:pt x="76" y="63"/>
                  </a:lnTo>
                  <a:lnTo>
                    <a:pt x="77" y="58"/>
                  </a:lnTo>
                  <a:lnTo>
                    <a:pt x="77" y="54"/>
                  </a:lnTo>
                  <a:lnTo>
                    <a:pt x="77" y="9"/>
                  </a:lnTo>
                  <a:lnTo>
                    <a:pt x="77" y="0"/>
                  </a:lnTo>
                  <a:lnTo>
                    <a:pt x="71" y="6"/>
                  </a:lnTo>
                  <a:lnTo>
                    <a:pt x="71" y="6"/>
                  </a:lnTo>
                  <a:lnTo>
                    <a:pt x="0" y="78"/>
                  </a:lnTo>
                  <a:lnTo>
                    <a:pt x="54" y="78"/>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200" noProof="1"/>
            </a:p>
          </p:txBody>
        </p:sp>
        <p:sp>
          <p:nvSpPr>
            <p:cNvPr id="130" name="Freeform 72">
              <a:extLst>
                <a:ext uri="{FF2B5EF4-FFF2-40B4-BE49-F238E27FC236}">
                  <a16:creationId xmlns:a16="http://schemas.microsoft.com/office/drawing/2014/main" id="{265AA7BC-C4D8-4789-8181-3C23CEC34E71}"/>
                </a:ext>
              </a:extLst>
            </p:cNvPr>
            <p:cNvSpPr>
              <a:spLocks/>
            </p:cNvSpPr>
            <p:nvPr/>
          </p:nvSpPr>
          <p:spPr bwMode="auto">
            <a:xfrm>
              <a:off x="885825" y="4368800"/>
              <a:ext cx="82550" cy="80963"/>
            </a:xfrm>
            <a:custGeom>
              <a:avLst/>
              <a:gdLst/>
              <a:ahLst/>
              <a:cxnLst>
                <a:cxn ang="0">
                  <a:pos x="52" y="51"/>
                </a:cxn>
                <a:cxn ang="0">
                  <a:pos x="52" y="0"/>
                </a:cxn>
                <a:cxn ang="0">
                  <a:pos x="0" y="51"/>
                </a:cxn>
                <a:cxn ang="0">
                  <a:pos x="52" y="51"/>
                </a:cxn>
                <a:cxn ang="0">
                  <a:pos x="52" y="51"/>
                </a:cxn>
              </a:cxnLst>
              <a:rect l="0" t="0" r="r" b="b"/>
              <a:pathLst>
                <a:path w="52" h="51">
                  <a:moveTo>
                    <a:pt x="52" y="51"/>
                  </a:moveTo>
                  <a:lnTo>
                    <a:pt x="52" y="0"/>
                  </a:lnTo>
                  <a:lnTo>
                    <a:pt x="0" y="51"/>
                  </a:lnTo>
                  <a:lnTo>
                    <a:pt x="52" y="51"/>
                  </a:lnTo>
                  <a:lnTo>
                    <a:pt x="52" y="51"/>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200" noProof="1"/>
            </a:p>
          </p:txBody>
        </p:sp>
        <p:sp>
          <p:nvSpPr>
            <p:cNvPr id="131" name="Freeform 73">
              <a:extLst>
                <a:ext uri="{FF2B5EF4-FFF2-40B4-BE49-F238E27FC236}">
                  <a16:creationId xmlns:a16="http://schemas.microsoft.com/office/drawing/2014/main" id="{F91B5A24-EE9A-494B-AFAE-D3DC5E848913}"/>
                </a:ext>
              </a:extLst>
            </p:cNvPr>
            <p:cNvSpPr>
              <a:spLocks/>
            </p:cNvSpPr>
            <p:nvPr/>
          </p:nvSpPr>
          <p:spPr bwMode="auto">
            <a:xfrm>
              <a:off x="979488" y="4368800"/>
              <a:ext cx="196850" cy="393700"/>
            </a:xfrm>
            <a:custGeom>
              <a:avLst/>
              <a:gdLst/>
              <a:ahLst/>
              <a:cxnLst>
                <a:cxn ang="0">
                  <a:pos x="0" y="0"/>
                </a:cxn>
                <a:cxn ang="0">
                  <a:pos x="0" y="52"/>
                </a:cxn>
                <a:cxn ang="0">
                  <a:pos x="11" y="56"/>
                </a:cxn>
                <a:cxn ang="0">
                  <a:pos x="20" y="63"/>
                </a:cxn>
                <a:cxn ang="0">
                  <a:pos x="26" y="74"/>
                </a:cxn>
                <a:cxn ang="0">
                  <a:pos x="29" y="86"/>
                </a:cxn>
                <a:cxn ang="0">
                  <a:pos x="68" y="101"/>
                </a:cxn>
                <a:cxn ang="0">
                  <a:pos x="70" y="102"/>
                </a:cxn>
                <a:cxn ang="0">
                  <a:pos x="71" y="111"/>
                </a:cxn>
                <a:cxn ang="0">
                  <a:pos x="70" y="113"/>
                </a:cxn>
                <a:cxn ang="0">
                  <a:pos x="29" y="114"/>
                </a:cxn>
                <a:cxn ang="0">
                  <a:pos x="29" y="132"/>
                </a:cxn>
                <a:cxn ang="0">
                  <a:pos x="68" y="132"/>
                </a:cxn>
                <a:cxn ang="0">
                  <a:pos x="69" y="132"/>
                </a:cxn>
                <a:cxn ang="0">
                  <a:pos x="70" y="134"/>
                </a:cxn>
                <a:cxn ang="0">
                  <a:pos x="70" y="134"/>
                </a:cxn>
                <a:cxn ang="0">
                  <a:pos x="71" y="135"/>
                </a:cxn>
                <a:cxn ang="0">
                  <a:pos x="71" y="135"/>
                </a:cxn>
                <a:cxn ang="0">
                  <a:pos x="71" y="136"/>
                </a:cxn>
                <a:cxn ang="0">
                  <a:pos x="71" y="137"/>
                </a:cxn>
                <a:cxn ang="0">
                  <a:pos x="71" y="141"/>
                </a:cxn>
                <a:cxn ang="0">
                  <a:pos x="68" y="146"/>
                </a:cxn>
                <a:cxn ang="0">
                  <a:pos x="29" y="164"/>
                </a:cxn>
                <a:cxn ang="0">
                  <a:pos x="68" y="164"/>
                </a:cxn>
                <a:cxn ang="0">
                  <a:pos x="71" y="169"/>
                </a:cxn>
                <a:cxn ang="0">
                  <a:pos x="71" y="173"/>
                </a:cxn>
                <a:cxn ang="0">
                  <a:pos x="68" y="177"/>
                </a:cxn>
                <a:cxn ang="0">
                  <a:pos x="29" y="196"/>
                </a:cxn>
                <a:cxn ang="0">
                  <a:pos x="68" y="196"/>
                </a:cxn>
                <a:cxn ang="0">
                  <a:pos x="71" y="199"/>
                </a:cxn>
                <a:cxn ang="0">
                  <a:pos x="71" y="204"/>
                </a:cxn>
                <a:cxn ang="0">
                  <a:pos x="68" y="209"/>
                </a:cxn>
                <a:cxn ang="0">
                  <a:pos x="29" y="248"/>
                </a:cxn>
                <a:cxn ang="0">
                  <a:pos x="99" y="248"/>
                </a:cxn>
                <a:cxn ang="0">
                  <a:pos x="109" y="246"/>
                </a:cxn>
                <a:cxn ang="0">
                  <a:pos x="116" y="241"/>
                </a:cxn>
                <a:cxn ang="0">
                  <a:pos x="122" y="233"/>
                </a:cxn>
                <a:cxn ang="0">
                  <a:pos x="124" y="224"/>
                </a:cxn>
                <a:cxn ang="0">
                  <a:pos x="124" y="23"/>
                </a:cxn>
                <a:cxn ang="0">
                  <a:pos x="124" y="18"/>
                </a:cxn>
                <a:cxn ang="0">
                  <a:pos x="120" y="10"/>
                </a:cxn>
                <a:cxn ang="0">
                  <a:pos x="113" y="3"/>
                </a:cxn>
                <a:cxn ang="0">
                  <a:pos x="104" y="0"/>
                </a:cxn>
                <a:cxn ang="0">
                  <a:pos x="99" y="0"/>
                </a:cxn>
              </a:cxnLst>
              <a:rect l="0" t="0" r="r" b="b"/>
              <a:pathLst>
                <a:path w="124" h="248">
                  <a:moveTo>
                    <a:pt x="99" y="0"/>
                  </a:moveTo>
                  <a:lnTo>
                    <a:pt x="0" y="0"/>
                  </a:lnTo>
                  <a:lnTo>
                    <a:pt x="0" y="52"/>
                  </a:lnTo>
                  <a:lnTo>
                    <a:pt x="0" y="52"/>
                  </a:lnTo>
                  <a:lnTo>
                    <a:pt x="6" y="53"/>
                  </a:lnTo>
                  <a:lnTo>
                    <a:pt x="11" y="56"/>
                  </a:lnTo>
                  <a:lnTo>
                    <a:pt x="15" y="59"/>
                  </a:lnTo>
                  <a:lnTo>
                    <a:pt x="20" y="63"/>
                  </a:lnTo>
                  <a:lnTo>
                    <a:pt x="24" y="68"/>
                  </a:lnTo>
                  <a:lnTo>
                    <a:pt x="26" y="74"/>
                  </a:lnTo>
                  <a:lnTo>
                    <a:pt x="28" y="80"/>
                  </a:lnTo>
                  <a:lnTo>
                    <a:pt x="29" y="86"/>
                  </a:lnTo>
                  <a:lnTo>
                    <a:pt x="29" y="101"/>
                  </a:lnTo>
                  <a:lnTo>
                    <a:pt x="68" y="101"/>
                  </a:lnTo>
                  <a:lnTo>
                    <a:pt x="68" y="101"/>
                  </a:lnTo>
                  <a:lnTo>
                    <a:pt x="70" y="102"/>
                  </a:lnTo>
                  <a:lnTo>
                    <a:pt x="71" y="106"/>
                  </a:lnTo>
                  <a:lnTo>
                    <a:pt x="71" y="111"/>
                  </a:lnTo>
                  <a:lnTo>
                    <a:pt x="71" y="111"/>
                  </a:lnTo>
                  <a:lnTo>
                    <a:pt x="70" y="113"/>
                  </a:lnTo>
                  <a:lnTo>
                    <a:pt x="68" y="114"/>
                  </a:lnTo>
                  <a:lnTo>
                    <a:pt x="29" y="114"/>
                  </a:lnTo>
                  <a:lnTo>
                    <a:pt x="29" y="123"/>
                  </a:lnTo>
                  <a:lnTo>
                    <a:pt x="29" y="132"/>
                  </a:lnTo>
                  <a:lnTo>
                    <a:pt x="58" y="132"/>
                  </a:lnTo>
                  <a:lnTo>
                    <a:pt x="68" y="132"/>
                  </a:lnTo>
                  <a:lnTo>
                    <a:pt x="68" y="132"/>
                  </a:lnTo>
                  <a:lnTo>
                    <a:pt x="69" y="132"/>
                  </a:lnTo>
                  <a:lnTo>
                    <a:pt x="69" y="132"/>
                  </a:lnTo>
                  <a:lnTo>
                    <a:pt x="70" y="134"/>
                  </a:lnTo>
                  <a:lnTo>
                    <a:pt x="70" y="134"/>
                  </a:lnTo>
                  <a:lnTo>
                    <a:pt x="70" y="134"/>
                  </a:lnTo>
                  <a:lnTo>
                    <a:pt x="70" y="134"/>
                  </a:lnTo>
                  <a:lnTo>
                    <a:pt x="71" y="135"/>
                  </a:lnTo>
                  <a:lnTo>
                    <a:pt x="71" y="135"/>
                  </a:lnTo>
                  <a:lnTo>
                    <a:pt x="71" y="135"/>
                  </a:lnTo>
                  <a:lnTo>
                    <a:pt x="71" y="135"/>
                  </a:lnTo>
                  <a:lnTo>
                    <a:pt x="71" y="136"/>
                  </a:lnTo>
                  <a:lnTo>
                    <a:pt x="71" y="136"/>
                  </a:lnTo>
                  <a:lnTo>
                    <a:pt x="71" y="137"/>
                  </a:lnTo>
                  <a:lnTo>
                    <a:pt x="71" y="141"/>
                  </a:lnTo>
                  <a:lnTo>
                    <a:pt x="71" y="141"/>
                  </a:lnTo>
                  <a:lnTo>
                    <a:pt x="70" y="145"/>
                  </a:lnTo>
                  <a:lnTo>
                    <a:pt x="68" y="146"/>
                  </a:lnTo>
                  <a:lnTo>
                    <a:pt x="29" y="146"/>
                  </a:lnTo>
                  <a:lnTo>
                    <a:pt x="29" y="164"/>
                  </a:lnTo>
                  <a:lnTo>
                    <a:pt x="68" y="164"/>
                  </a:lnTo>
                  <a:lnTo>
                    <a:pt x="68" y="164"/>
                  </a:lnTo>
                  <a:lnTo>
                    <a:pt x="70" y="165"/>
                  </a:lnTo>
                  <a:lnTo>
                    <a:pt x="71" y="169"/>
                  </a:lnTo>
                  <a:lnTo>
                    <a:pt x="71" y="173"/>
                  </a:lnTo>
                  <a:lnTo>
                    <a:pt x="71" y="173"/>
                  </a:lnTo>
                  <a:lnTo>
                    <a:pt x="70" y="176"/>
                  </a:lnTo>
                  <a:lnTo>
                    <a:pt x="68" y="177"/>
                  </a:lnTo>
                  <a:lnTo>
                    <a:pt x="29" y="177"/>
                  </a:lnTo>
                  <a:lnTo>
                    <a:pt x="29" y="196"/>
                  </a:lnTo>
                  <a:lnTo>
                    <a:pt x="68" y="196"/>
                  </a:lnTo>
                  <a:lnTo>
                    <a:pt x="68" y="196"/>
                  </a:lnTo>
                  <a:lnTo>
                    <a:pt x="70" y="197"/>
                  </a:lnTo>
                  <a:lnTo>
                    <a:pt x="71" y="199"/>
                  </a:lnTo>
                  <a:lnTo>
                    <a:pt x="71" y="204"/>
                  </a:lnTo>
                  <a:lnTo>
                    <a:pt x="71" y="204"/>
                  </a:lnTo>
                  <a:lnTo>
                    <a:pt x="70" y="208"/>
                  </a:lnTo>
                  <a:lnTo>
                    <a:pt x="68" y="209"/>
                  </a:lnTo>
                  <a:lnTo>
                    <a:pt x="29" y="209"/>
                  </a:lnTo>
                  <a:lnTo>
                    <a:pt x="29" y="248"/>
                  </a:lnTo>
                  <a:lnTo>
                    <a:pt x="99" y="248"/>
                  </a:lnTo>
                  <a:lnTo>
                    <a:pt x="99" y="248"/>
                  </a:lnTo>
                  <a:lnTo>
                    <a:pt x="104" y="248"/>
                  </a:lnTo>
                  <a:lnTo>
                    <a:pt x="109" y="246"/>
                  </a:lnTo>
                  <a:lnTo>
                    <a:pt x="113" y="244"/>
                  </a:lnTo>
                  <a:lnTo>
                    <a:pt x="116" y="241"/>
                  </a:lnTo>
                  <a:lnTo>
                    <a:pt x="120" y="237"/>
                  </a:lnTo>
                  <a:lnTo>
                    <a:pt x="122" y="233"/>
                  </a:lnTo>
                  <a:lnTo>
                    <a:pt x="124" y="229"/>
                  </a:lnTo>
                  <a:lnTo>
                    <a:pt x="124" y="224"/>
                  </a:lnTo>
                  <a:lnTo>
                    <a:pt x="124" y="149"/>
                  </a:lnTo>
                  <a:lnTo>
                    <a:pt x="124" y="23"/>
                  </a:lnTo>
                  <a:lnTo>
                    <a:pt x="124" y="23"/>
                  </a:lnTo>
                  <a:lnTo>
                    <a:pt x="124" y="18"/>
                  </a:lnTo>
                  <a:lnTo>
                    <a:pt x="122" y="14"/>
                  </a:lnTo>
                  <a:lnTo>
                    <a:pt x="120" y="10"/>
                  </a:lnTo>
                  <a:lnTo>
                    <a:pt x="116" y="6"/>
                  </a:lnTo>
                  <a:lnTo>
                    <a:pt x="113" y="3"/>
                  </a:lnTo>
                  <a:lnTo>
                    <a:pt x="109" y="1"/>
                  </a:lnTo>
                  <a:lnTo>
                    <a:pt x="104" y="0"/>
                  </a:lnTo>
                  <a:lnTo>
                    <a:pt x="99" y="0"/>
                  </a:lnTo>
                  <a:lnTo>
                    <a:pt x="99" y="0"/>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200" noProof="1"/>
            </a:p>
          </p:txBody>
        </p:sp>
        <p:sp>
          <p:nvSpPr>
            <p:cNvPr id="132" name="Freeform 74">
              <a:extLst>
                <a:ext uri="{FF2B5EF4-FFF2-40B4-BE49-F238E27FC236}">
                  <a16:creationId xmlns:a16="http://schemas.microsoft.com/office/drawing/2014/main" id="{54FA4AA4-B9CD-49D0-96E9-65D762E0CE69}"/>
                </a:ext>
              </a:extLst>
            </p:cNvPr>
            <p:cNvSpPr>
              <a:spLocks noEditPoints="1"/>
            </p:cNvSpPr>
            <p:nvPr/>
          </p:nvSpPr>
          <p:spPr bwMode="auto">
            <a:xfrm>
              <a:off x="676275" y="4468813"/>
              <a:ext cx="331788" cy="393700"/>
            </a:xfrm>
            <a:custGeom>
              <a:avLst/>
              <a:gdLst/>
              <a:ahLst/>
              <a:cxnLst>
                <a:cxn ang="0">
                  <a:pos x="83" y="0"/>
                </a:cxn>
                <a:cxn ang="0">
                  <a:pos x="83" y="54"/>
                </a:cxn>
                <a:cxn ang="0">
                  <a:pos x="82" y="60"/>
                </a:cxn>
                <a:cxn ang="0">
                  <a:pos x="79" y="71"/>
                </a:cxn>
                <a:cxn ang="0">
                  <a:pos x="70" y="78"/>
                </a:cxn>
                <a:cxn ang="0">
                  <a:pos x="59" y="83"/>
                </a:cxn>
                <a:cxn ang="0">
                  <a:pos x="0" y="84"/>
                </a:cxn>
                <a:cxn ang="0">
                  <a:pos x="0" y="224"/>
                </a:cxn>
                <a:cxn ang="0">
                  <a:pos x="1" y="234"/>
                </a:cxn>
                <a:cxn ang="0">
                  <a:pos x="7" y="241"/>
                </a:cxn>
                <a:cxn ang="0">
                  <a:pos x="14" y="246"/>
                </a:cxn>
                <a:cxn ang="0">
                  <a:pos x="24" y="248"/>
                </a:cxn>
                <a:cxn ang="0">
                  <a:pos x="184" y="248"/>
                </a:cxn>
                <a:cxn ang="0">
                  <a:pos x="194" y="246"/>
                </a:cxn>
                <a:cxn ang="0">
                  <a:pos x="202" y="241"/>
                </a:cxn>
                <a:cxn ang="0">
                  <a:pos x="206" y="234"/>
                </a:cxn>
                <a:cxn ang="0">
                  <a:pos x="209" y="224"/>
                </a:cxn>
                <a:cxn ang="0">
                  <a:pos x="209" y="23"/>
                </a:cxn>
                <a:cxn ang="0">
                  <a:pos x="208" y="18"/>
                </a:cxn>
                <a:cxn ang="0">
                  <a:pos x="204" y="10"/>
                </a:cxn>
                <a:cxn ang="0">
                  <a:pos x="198" y="4"/>
                </a:cxn>
                <a:cxn ang="0">
                  <a:pos x="189" y="0"/>
                </a:cxn>
                <a:cxn ang="0">
                  <a:pos x="184" y="0"/>
                </a:cxn>
                <a:cxn ang="0">
                  <a:pos x="156" y="205"/>
                </a:cxn>
                <a:cxn ang="0">
                  <a:pos x="152" y="209"/>
                </a:cxn>
                <a:cxn ang="0">
                  <a:pos x="55" y="209"/>
                </a:cxn>
                <a:cxn ang="0">
                  <a:pos x="52" y="205"/>
                </a:cxn>
                <a:cxn ang="0">
                  <a:pos x="52" y="200"/>
                </a:cxn>
                <a:cxn ang="0">
                  <a:pos x="55" y="196"/>
                </a:cxn>
                <a:cxn ang="0">
                  <a:pos x="152" y="196"/>
                </a:cxn>
                <a:cxn ang="0">
                  <a:pos x="156" y="200"/>
                </a:cxn>
                <a:cxn ang="0">
                  <a:pos x="156" y="173"/>
                </a:cxn>
                <a:cxn ang="0">
                  <a:pos x="155" y="177"/>
                </a:cxn>
                <a:cxn ang="0">
                  <a:pos x="55" y="178"/>
                </a:cxn>
                <a:cxn ang="0">
                  <a:pos x="53" y="177"/>
                </a:cxn>
                <a:cxn ang="0">
                  <a:pos x="52" y="169"/>
                </a:cxn>
                <a:cxn ang="0">
                  <a:pos x="53" y="166"/>
                </a:cxn>
                <a:cxn ang="0">
                  <a:pos x="152" y="164"/>
                </a:cxn>
                <a:cxn ang="0">
                  <a:pos x="155" y="166"/>
                </a:cxn>
                <a:cxn ang="0">
                  <a:pos x="156" y="173"/>
                </a:cxn>
                <a:cxn ang="0">
                  <a:pos x="156" y="141"/>
                </a:cxn>
                <a:cxn ang="0">
                  <a:pos x="152" y="146"/>
                </a:cxn>
                <a:cxn ang="0">
                  <a:pos x="55" y="146"/>
                </a:cxn>
                <a:cxn ang="0">
                  <a:pos x="52" y="141"/>
                </a:cxn>
                <a:cxn ang="0">
                  <a:pos x="52" y="138"/>
                </a:cxn>
                <a:cxn ang="0">
                  <a:pos x="55" y="133"/>
                </a:cxn>
                <a:cxn ang="0">
                  <a:pos x="152" y="133"/>
                </a:cxn>
                <a:cxn ang="0">
                  <a:pos x="156" y="138"/>
                </a:cxn>
                <a:cxn ang="0">
                  <a:pos x="156" y="110"/>
                </a:cxn>
                <a:cxn ang="0">
                  <a:pos x="155" y="113"/>
                </a:cxn>
                <a:cxn ang="0">
                  <a:pos x="55" y="114"/>
                </a:cxn>
                <a:cxn ang="0">
                  <a:pos x="53" y="113"/>
                </a:cxn>
                <a:cxn ang="0">
                  <a:pos x="52" y="106"/>
                </a:cxn>
                <a:cxn ang="0">
                  <a:pos x="53" y="102"/>
                </a:cxn>
                <a:cxn ang="0">
                  <a:pos x="152" y="101"/>
                </a:cxn>
                <a:cxn ang="0">
                  <a:pos x="155" y="102"/>
                </a:cxn>
                <a:cxn ang="0">
                  <a:pos x="156" y="110"/>
                </a:cxn>
              </a:cxnLst>
              <a:rect l="0" t="0" r="r" b="b"/>
              <a:pathLst>
                <a:path w="209" h="248">
                  <a:moveTo>
                    <a:pt x="184" y="0"/>
                  </a:moveTo>
                  <a:lnTo>
                    <a:pt x="83" y="0"/>
                  </a:lnTo>
                  <a:lnTo>
                    <a:pt x="83" y="10"/>
                  </a:lnTo>
                  <a:lnTo>
                    <a:pt x="83" y="54"/>
                  </a:lnTo>
                  <a:lnTo>
                    <a:pt x="83" y="54"/>
                  </a:lnTo>
                  <a:lnTo>
                    <a:pt x="82" y="60"/>
                  </a:lnTo>
                  <a:lnTo>
                    <a:pt x="81" y="66"/>
                  </a:lnTo>
                  <a:lnTo>
                    <a:pt x="79" y="71"/>
                  </a:lnTo>
                  <a:lnTo>
                    <a:pt x="75" y="74"/>
                  </a:lnTo>
                  <a:lnTo>
                    <a:pt x="70" y="78"/>
                  </a:lnTo>
                  <a:lnTo>
                    <a:pt x="65" y="82"/>
                  </a:lnTo>
                  <a:lnTo>
                    <a:pt x="59" y="83"/>
                  </a:lnTo>
                  <a:lnTo>
                    <a:pt x="54" y="84"/>
                  </a:lnTo>
                  <a:lnTo>
                    <a:pt x="0" y="84"/>
                  </a:lnTo>
                  <a:lnTo>
                    <a:pt x="0" y="224"/>
                  </a:lnTo>
                  <a:lnTo>
                    <a:pt x="0" y="224"/>
                  </a:lnTo>
                  <a:lnTo>
                    <a:pt x="0" y="229"/>
                  </a:lnTo>
                  <a:lnTo>
                    <a:pt x="1" y="234"/>
                  </a:lnTo>
                  <a:lnTo>
                    <a:pt x="3" y="237"/>
                  </a:lnTo>
                  <a:lnTo>
                    <a:pt x="7" y="241"/>
                  </a:lnTo>
                  <a:lnTo>
                    <a:pt x="10" y="245"/>
                  </a:lnTo>
                  <a:lnTo>
                    <a:pt x="14" y="246"/>
                  </a:lnTo>
                  <a:lnTo>
                    <a:pt x="19" y="248"/>
                  </a:lnTo>
                  <a:lnTo>
                    <a:pt x="24" y="248"/>
                  </a:lnTo>
                  <a:lnTo>
                    <a:pt x="184" y="248"/>
                  </a:lnTo>
                  <a:lnTo>
                    <a:pt x="184" y="248"/>
                  </a:lnTo>
                  <a:lnTo>
                    <a:pt x="189" y="248"/>
                  </a:lnTo>
                  <a:lnTo>
                    <a:pt x="194" y="246"/>
                  </a:lnTo>
                  <a:lnTo>
                    <a:pt x="198" y="245"/>
                  </a:lnTo>
                  <a:lnTo>
                    <a:pt x="202" y="241"/>
                  </a:lnTo>
                  <a:lnTo>
                    <a:pt x="204" y="237"/>
                  </a:lnTo>
                  <a:lnTo>
                    <a:pt x="206" y="234"/>
                  </a:lnTo>
                  <a:lnTo>
                    <a:pt x="208" y="229"/>
                  </a:lnTo>
                  <a:lnTo>
                    <a:pt x="209" y="224"/>
                  </a:lnTo>
                  <a:lnTo>
                    <a:pt x="209" y="55"/>
                  </a:lnTo>
                  <a:lnTo>
                    <a:pt x="209" y="23"/>
                  </a:lnTo>
                  <a:lnTo>
                    <a:pt x="209" y="23"/>
                  </a:lnTo>
                  <a:lnTo>
                    <a:pt x="208" y="18"/>
                  </a:lnTo>
                  <a:lnTo>
                    <a:pt x="206" y="15"/>
                  </a:lnTo>
                  <a:lnTo>
                    <a:pt x="204" y="10"/>
                  </a:lnTo>
                  <a:lnTo>
                    <a:pt x="202" y="6"/>
                  </a:lnTo>
                  <a:lnTo>
                    <a:pt x="198" y="4"/>
                  </a:lnTo>
                  <a:lnTo>
                    <a:pt x="194" y="1"/>
                  </a:lnTo>
                  <a:lnTo>
                    <a:pt x="189" y="0"/>
                  </a:lnTo>
                  <a:lnTo>
                    <a:pt x="184" y="0"/>
                  </a:lnTo>
                  <a:lnTo>
                    <a:pt x="184" y="0"/>
                  </a:lnTo>
                  <a:close/>
                  <a:moveTo>
                    <a:pt x="156" y="205"/>
                  </a:moveTo>
                  <a:lnTo>
                    <a:pt x="156" y="205"/>
                  </a:lnTo>
                  <a:lnTo>
                    <a:pt x="155" y="208"/>
                  </a:lnTo>
                  <a:lnTo>
                    <a:pt x="152" y="209"/>
                  </a:lnTo>
                  <a:lnTo>
                    <a:pt x="55" y="209"/>
                  </a:lnTo>
                  <a:lnTo>
                    <a:pt x="55" y="209"/>
                  </a:lnTo>
                  <a:lnTo>
                    <a:pt x="53" y="208"/>
                  </a:lnTo>
                  <a:lnTo>
                    <a:pt x="52" y="205"/>
                  </a:lnTo>
                  <a:lnTo>
                    <a:pt x="52" y="200"/>
                  </a:lnTo>
                  <a:lnTo>
                    <a:pt x="52" y="200"/>
                  </a:lnTo>
                  <a:lnTo>
                    <a:pt x="53" y="197"/>
                  </a:lnTo>
                  <a:lnTo>
                    <a:pt x="55" y="196"/>
                  </a:lnTo>
                  <a:lnTo>
                    <a:pt x="152" y="196"/>
                  </a:lnTo>
                  <a:lnTo>
                    <a:pt x="152" y="196"/>
                  </a:lnTo>
                  <a:lnTo>
                    <a:pt x="155" y="197"/>
                  </a:lnTo>
                  <a:lnTo>
                    <a:pt x="156" y="200"/>
                  </a:lnTo>
                  <a:lnTo>
                    <a:pt x="156" y="205"/>
                  </a:lnTo>
                  <a:close/>
                  <a:moveTo>
                    <a:pt x="156" y="173"/>
                  </a:moveTo>
                  <a:lnTo>
                    <a:pt x="156" y="173"/>
                  </a:lnTo>
                  <a:lnTo>
                    <a:pt x="155" y="177"/>
                  </a:lnTo>
                  <a:lnTo>
                    <a:pt x="152" y="178"/>
                  </a:lnTo>
                  <a:lnTo>
                    <a:pt x="55" y="178"/>
                  </a:lnTo>
                  <a:lnTo>
                    <a:pt x="55" y="178"/>
                  </a:lnTo>
                  <a:lnTo>
                    <a:pt x="53" y="177"/>
                  </a:lnTo>
                  <a:lnTo>
                    <a:pt x="52" y="173"/>
                  </a:lnTo>
                  <a:lnTo>
                    <a:pt x="52" y="169"/>
                  </a:lnTo>
                  <a:lnTo>
                    <a:pt x="52" y="169"/>
                  </a:lnTo>
                  <a:lnTo>
                    <a:pt x="53" y="166"/>
                  </a:lnTo>
                  <a:lnTo>
                    <a:pt x="55" y="164"/>
                  </a:lnTo>
                  <a:lnTo>
                    <a:pt x="152" y="164"/>
                  </a:lnTo>
                  <a:lnTo>
                    <a:pt x="152" y="164"/>
                  </a:lnTo>
                  <a:lnTo>
                    <a:pt x="155" y="166"/>
                  </a:lnTo>
                  <a:lnTo>
                    <a:pt x="156" y="169"/>
                  </a:lnTo>
                  <a:lnTo>
                    <a:pt x="156" y="173"/>
                  </a:lnTo>
                  <a:close/>
                  <a:moveTo>
                    <a:pt x="156" y="141"/>
                  </a:moveTo>
                  <a:lnTo>
                    <a:pt x="156" y="141"/>
                  </a:lnTo>
                  <a:lnTo>
                    <a:pt x="155" y="145"/>
                  </a:lnTo>
                  <a:lnTo>
                    <a:pt x="152" y="146"/>
                  </a:lnTo>
                  <a:lnTo>
                    <a:pt x="55" y="146"/>
                  </a:lnTo>
                  <a:lnTo>
                    <a:pt x="55" y="146"/>
                  </a:lnTo>
                  <a:lnTo>
                    <a:pt x="53" y="145"/>
                  </a:lnTo>
                  <a:lnTo>
                    <a:pt x="52" y="141"/>
                  </a:lnTo>
                  <a:lnTo>
                    <a:pt x="52" y="138"/>
                  </a:lnTo>
                  <a:lnTo>
                    <a:pt x="52" y="138"/>
                  </a:lnTo>
                  <a:lnTo>
                    <a:pt x="53" y="134"/>
                  </a:lnTo>
                  <a:lnTo>
                    <a:pt x="55" y="133"/>
                  </a:lnTo>
                  <a:lnTo>
                    <a:pt x="152" y="133"/>
                  </a:lnTo>
                  <a:lnTo>
                    <a:pt x="152" y="133"/>
                  </a:lnTo>
                  <a:lnTo>
                    <a:pt x="155" y="134"/>
                  </a:lnTo>
                  <a:lnTo>
                    <a:pt x="156" y="138"/>
                  </a:lnTo>
                  <a:lnTo>
                    <a:pt x="156" y="141"/>
                  </a:lnTo>
                  <a:close/>
                  <a:moveTo>
                    <a:pt x="156" y="110"/>
                  </a:moveTo>
                  <a:lnTo>
                    <a:pt x="156" y="110"/>
                  </a:lnTo>
                  <a:lnTo>
                    <a:pt x="155" y="113"/>
                  </a:lnTo>
                  <a:lnTo>
                    <a:pt x="152" y="114"/>
                  </a:lnTo>
                  <a:lnTo>
                    <a:pt x="55" y="114"/>
                  </a:lnTo>
                  <a:lnTo>
                    <a:pt x="55" y="114"/>
                  </a:lnTo>
                  <a:lnTo>
                    <a:pt x="53" y="113"/>
                  </a:lnTo>
                  <a:lnTo>
                    <a:pt x="52" y="110"/>
                  </a:lnTo>
                  <a:lnTo>
                    <a:pt x="52" y="106"/>
                  </a:lnTo>
                  <a:lnTo>
                    <a:pt x="52" y="106"/>
                  </a:lnTo>
                  <a:lnTo>
                    <a:pt x="53" y="102"/>
                  </a:lnTo>
                  <a:lnTo>
                    <a:pt x="55" y="101"/>
                  </a:lnTo>
                  <a:lnTo>
                    <a:pt x="152" y="101"/>
                  </a:lnTo>
                  <a:lnTo>
                    <a:pt x="152" y="101"/>
                  </a:lnTo>
                  <a:lnTo>
                    <a:pt x="155" y="102"/>
                  </a:lnTo>
                  <a:lnTo>
                    <a:pt x="156" y="106"/>
                  </a:lnTo>
                  <a:lnTo>
                    <a:pt x="156" y="110"/>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200" noProof="1"/>
            </a:p>
          </p:txBody>
        </p:sp>
      </p:grpSp>
      <p:grpSp>
        <p:nvGrpSpPr>
          <p:cNvPr id="134" name="Group 114">
            <a:extLst>
              <a:ext uri="{FF2B5EF4-FFF2-40B4-BE49-F238E27FC236}">
                <a16:creationId xmlns:a16="http://schemas.microsoft.com/office/drawing/2014/main" id="{1EAAF701-0C2B-445D-83C3-0302FC0E4FF0}"/>
              </a:ext>
            </a:extLst>
          </p:cNvPr>
          <p:cNvGrpSpPr/>
          <p:nvPr/>
        </p:nvGrpSpPr>
        <p:grpSpPr>
          <a:xfrm>
            <a:off x="6450822" y="4824736"/>
            <a:ext cx="153715" cy="151763"/>
            <a:chOff x="676275" y="4368800"/>
            <a:chExt cx="500063" cy="493713"/>
          </a:xfrm>
        </p:grpSpPr>
        <p:sp>
          <p:nvSpPr>
            <p:cNvPr id="135" name="Freeform 71">
              <a:extLst>
                <a:ext uri="{FF2B5EF4-FFF2-40B4-BE49-F238E27FC236}">
                  <a16:creationId xmlns:a16="http://schemas.microsoft.com/office/drawing/2014/main" id="{A9AACBBF-FC19-4FB3-B3A0-726FFFBFACB8}"/>
                </a:ext>
              </a:extLst>
            </p:cNvPr>
            <p:cNvSpPr>
              <a:spLocks/>
            </p:cNvSpPr>
            <p:nvPr/>
          </p:nvSpPr>
          <p:spPr bwMode="auto">
            <a:xfrm>
              <a:off x="676275" y="4468813"/>
              <a:ext cx="122238" cy="123825"/>
            </a:xfrm>
            <a:custGeom>
              <a:avLst/>
              <a:gdLst/>
              <a:ahLst/>
              <a:cxnLst>
                <a:cxn ang="0">
                  <a:pos x="54" y="78"/>
                </a:cxn>
                <a:cxn ang="0">
                  <a:pos x="54" y="78"/>
                </a:cxn>
                <a:cxn ang="0">
                  <a:pos x="59" y="77"/>
                </a:cxn>
                <a:cxn ang="0">
                  <a:pos x="63" y="76"/>
                </a:cxn>
                <a:cxn ang="0">
                  <a:pos x="68" y="74"/>
                </a:cxn>
                <a:cxn ang="0">
                  <a:pos x="71" y="71"/>
                </a:cxn>
                <a:cxn ang="0">
                  <a:pos x="74" y="67"/>
                </a:cxn>
                <a:cxn ang="0">
                  <a:pos x="76" y="63"/>
                </a:cxn>
                <a:cxn ang="0">
                  <a:pos x="77" y="58"/>
                </a:cxn>
                <a:cxn ang="0">
                  <a:pos x="77" y="54"/>
                </a:cxn>
                <a:cxn ang="0">
                  <a:pos x="77" y="9"/>
                </a:cxn>
                <a:cxn ang="0">
                  <a:pos x="77" y="0"/>
                </a:cxn>
                <a:cxn ang="0">
                  <a:pos x="71" y="6"/>
                </a:cxn>
                <a:cxn ang="0">
                  <a:pos x="71" y="6"/>
                </a:cxn>
                <a:cxn ang="0">
                  <a:pos x="0" y="78"/>
                </a:cxn>
                <a:cxn ang="0">
                  <a:pos x="54" y="78"/>
                </a:cxn>
              </a:cxnLst>
              <a:rect l="0" t="0" r="r" b="b"/>
              <a:pathLst>
                <a:path w="77" h="78">
                  <a:moveTo>
                    <a:pt x="54" y="78"/>
                  </a:moveTo>
                  <a:lnTo>
                    <a:pt x="54" y="78"/>
                  </a:lnTo>
                  <a:lnTo>
                    <a:pt x="59" y="77"/>
                  </a:lnTo>
                  <a:lnTo>
                    <a:pt x="63" y="76"/>
                  </a:lnTo>
                  <a:lnTo>
                    <a:pt x="68" y="74"/>
                  </a:lnTo>
                  <a:lnTo>
                    <a:pt x="71" y="71"/>
                  </a:lnTo>
                  <a:lnTo>
                    <a:pt x="74" y="67"/>
                  </a:lnTo>
                  <a:lnTo>
                    <a:pt x="76" y="63"/>
                  </a:lnTo>
                  <a:lnTo>
                    <a:pt x="77" y="58"/>
                  </a:lnTo>
                  <a:lnTo>
                    <a:pt x="77" y="54"/>
                  </a:lnTo>
                  <a:lnTo>
                    <a:pt x="77" y="9"/>
                  </a:lnTo>
                  <a:lnTo>
                    <a:pt x="77" y="0"/>
                  </a:lnTo>
                  <a:lnTo>
                    <a:pt x="71" y="6"/>
                  </a:lnTo>
                  <a:lnTo>
                    <a:pt x="71" y="6"/>
                  </a:lnTo>
                  <a:lnTo>
                    <a:pt x="0" y="78"/>
                  </a:lnTo>
                  <a:lnTo>
                    <a:pt x="54" y="78"/>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151" noProof="1"/>
            </a:p>
          </p:txBody>
        </p:sp>
        <p:sp>
          <p:nvSpPr>
            <p:cNvPr id="136" name="Freeform 72">
              <a:extLst>
                <a:ext uri="{FF2B5EF4-FFF2-40B4-BE49-F238E27FC236}">
                  <a16:creationId xmlns:a16="http://schemas.microsoft.com/office/drawing/2014/main" id="{24850BDB-DB25-4631-9EF8-5097B82C56CF}"/>
                </a:ext>
              </a:extLst>
            </p:cNvPr>
            <p:cNvSpPr>
              <a:spLocks/>
            </p:cNvSpPr>
            <p:nvPr/>
          </p:nvSpPr>
          <p:spPr bwMode="auto">
            <a:xfrm>
              <a:off x="885825" y="4368800"/>
              <a:ext cx="82550" cy="80963"/>
            </a:xfrm>
            <a:custGeom>
              <a:avLst/>
              <a:gdLst/>
              <a:ahLst/>
              <a:cxnLst>
                <a:cxn ang="0">
                  <a:pos x="52" y="51"/>
                </a:cxn>
                <a:cxn ang="0">
                  <a:pos x="52" y="0"/>
                </a:cxn>
                <a:cxn ang="0">
                  <a:pos x="0" y="51"/>
                </a:cxn>
                <a:cxn ang="0">
                  <a:pos x="52" y="51"/>
                </a:cxn>
                <a:cxn ang="0">
                  <a:pos x="52" y="51"/>
                </a:cxn>
              </a:cxnLst>
              <a:rect l="0" t="0" r="r" b="b"/>
              <a:pathLst>
                <a:path w="52" h="51">
                  <a:moveTo>
                    <a:pt x="52" y="51"/>
                  </a:moveTo>
                  <a:lnTo>
                    <a:pt x="52" y="0"/>
                  </a:lnTo>
                  <a:lnTo>
                    <a:pt x="0" y="51"/>
                  </a:lnTo>
                  <a:lnTo>
                    <a:pt x="52" y="51"/>
                  </a:lnTo>
                  <a:lnTo>
                    <a:pt x="52" y="51"/>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151" noProof="1"/>
            </a:p>
          </p:txBody>
        </p:sp>
        <p:sp>
          <p:nvSpPr>
            <p:cNvPr id="137" name="Freeform 73">
              <a:extLst>
                <a:ext uri="{FF2B5EF4-FFF2-40B4-BE49-F238E27FC236}">
                  <a16:creationId xmlns:a16="http://schemas.microsoft.com/office/drawing/2014/main" id="{A0B4850E-11FE-4CA6-8DAF-24D3377CFA20}"/>
                </a:ext>
              </a:extLst>
            </p:cNvPr>
            <p:cNvSpPr>
              <a:spLocks/>
            </p:cNvSpPr>
            <p:nvPr/>
          </p:nvSpPr>
          <p:spPr bwMode="auto">
            <a:xfrm>
              <a:off x="979488" y="4368800"/>
              <a:ext cx="196850" cy="393700"/>
            </a:xfrm>
            <a:custGeom>
              <a:avLst/>
              <a:gdLst/>
              <a:ahLst/>
              <a:cxnLst>
                <a:cxn ang="0">
                  <a:pos x="0" y="0"/>
                </a:cxn>
                <a:cxn ang="0">
                  <a:pos x="0" y="52"/>
                </a:cxn>
                <a:cxn ang="0">
                  <a:pos x="11" y="56"/>
                </a:cxn>
                <a:cxn ang="0">
                  <a:pos x="20" y="63"/>
                </a:cxn>
                <a:cxn ang="0">
                  <a:pos x="26" y="74"/>
                </a:cxn>
                <a:cxn ang="0">
                  <a:pos x="29" y="86"/>
                </a:cxn>
                <a:cxn ang="0">
                  <a:pos x="68" y="101"/>
                </a:cxn>
                <a:cxn ang="0">
                  <a:pos x="70" y="102"/>
                </a:cxn>
                <a:cxn ang="0">
                  <a:pos x="71" y="111"/>
                </a:cxn>
                <a:cxn ang="0">
                  <a:pos x="70" y="113"/>
                </a:cxn>
                <a:cxn ang="0">
                  <a:pos x="29" y="114"/>
                </a:cxn>
                <a:cxn ang="0">
                  <a:pos x="29" y="132"/>
                </a:cxn>
                <a:cxn ang="0">
                  <a:pos x="68" y="132"/>
                </a:cxn>
                <a:cxn ang="0">
                  <a:pos x="69" y="132"/>
                </a:cxn>
                <a:cxn ang="0">
                  <a:pos x="70" y="134"/>
                </a:cxn>
                <a:cxn ang="0">
                  <a:pos x="70" y="134"/>
                </a:cxn>
                <a:cxn ang="0">
                  <a:pos x="71" y="135"/>
                </a:cxn>
                <a:cxn ang="0">
                  <a:pos x="71" y="135"/>
                </a:cxn>
                <a:cxn ang="0">
                  <a:pos x="71" y="136"/>
                </a:cxn>
                <a:cxn ang="0">
                  <a:pos x="71" y="137"/>
                </a:cxn>
                <a:cxn ang="0">
                  <a:pos x="71" y="141"/>
                </a:cxn>
                <a:cxn ang="0">
                  <a:pos x="68" y="146"/>
                </a:cxn>
                <a:cxn ang="0">
                  <a:pos x="29" y="164"/>
                </a:cxn>
                <a:cxn ang="0">
                  <a:pos x="68" y="164"/>
                </a:cxn>
                <a:cxn ang="0">
                  <a:pos x="71" y="169"/>
                </a:cxn>
                <a:cxn ang="0">
                  <a:pos x="71" y="173"/>
                </a:cxn>
                <a:cxn ang="0">
                  <a:pos x="68" y="177"/>
                </a:cxn>
                <a:cxn ang="0">
                  <a:pos x="29" y="196"/>
                </a:cxn>
                <a:cxn ang="0">
                  <a:pos x="68" y="196"/>
                </a:cxn>
                <a:cxn ang="0">
                  <a:pos x="71" y="199"/>
                </a:cxn>
                <a:cxn ang="0">
                  <a:pos x="71" y="204"/>
                </a:cxn>
                <a:cxn ang="0">
                  <a:pos x="68" y="209"/>
                </a:cxn>
                <a:cxn ang="0">
                  <a:pos x="29" y="248"/>
                </a:cxn>
                <a:cxn ang="0">
                  <a:pos x="99" y="248"/>
                </a:cxn>
                <a:cxn ang="0">
                  <a:pos x="109" y="246"/>
                </a:cxn>
                <a:cxn ang="0">
                  <a:pos x="116" y="241"/>
                </a:cxn>
                <a:cxn ang="0">
                  <a:pos x="122" y="233"/>
                </a:cxn>
                <a:cxn ang="0">
                  <a:pos x="124" y="224"/>
                </a:cxn>
                <a:cxn ang="0">
                  <a:pos x="124" y="23"/>
                </a:cxn>
                <a:cxn ang="0">
                  <a:pos x="124" y="18"/>
                </a:cxn>
                <a:cxn ang="0">
                  <a:pos x="120" y="10"/>
                </a:cxn>
                <a:cxn ang="0">
                  <a:pos x="113" y="3"/>
                </a:cxn>
                <a:cxn ang="0">
                  <a:pos x="104" y="0"/>
                </a:cxn>
                <a:cxn ang="0">
                  <a:pos x="99" y="0"/>
                </a:cxn>
              </a:cxnLst>
              <a:rect l="0" t="0" r="r" b="b"/>
              <a:pathLst>
                <a:path w="124" h="248">
                  <a:moveTo>
                    <a:pt x="99" y="0"/>
                  </a:moveTo>
                  <a:lnTo>
                    <a:pt x="0" y="0"/>
                  </a:lnTo>
                  <a:lnTo>
                    <a:pt x="0" y="52"/>
                  </a:lnTo>
                  <a:lnTo>
                    <a:pt x="0" y="52"/>
                  </a:lnTo>
                  <a:lnTo>
                    <a:pt x="6" y="53"/>
                  </a:lnTo>
                  <a:lnTo>
                    <a:pt x="11" y="56"/>
                  </a:lnTo>
                  <a:lnTo>
                    <a:pt x="15" y="59"/>
                  </a:lnTo>
                  <a:lnTo>
                    <a:pt x="20" y="63"/>
                  </a:lnTo>
                  <a:lnTo>
                    <a:pt x="24" y="68"/>
                  </a:lnTo>
                  <a:lnTo>
                    <a:pt x="26" y="74"/>
                  </a:lnTo>
                  <a:lnTo>
                    <a:pt x="28" y="80"/>
                  </a:lnTo>
                  <a:lnTo>
                    <a:pt x="29" y="86"/>
                  </a:lnTo>
                  <a:lnTo>
                    <a:pt x="29" y="101"/>
                  </a:lnTo>
                  <a:lnTo>
                    <a:pt x="68" y="101"/>
                  </a:lnTo>
                  <a:lnTo>
                    <a:pt x="68" y="101"/>
                  </a:lnTo>
                  <a:lnTo>
                    <a:pt x="70" y="102"/>
                  </a:lnTo>
                  <a:lnTo>
                    <a:pt x="71" y="106"/>
                  </a:lnTo>
                  <a:lnTo>
                    <a:pt x="71" y="111"/>
                  </a:lnTo>
                  <a:lnTo>
                    <a:pt x="71" y="111"/>
                  </a:lnTo>
                  <a:lnTo>
                    <a:pt x="70" y="113"/>
                  </a:lnTo>
                  <a:lnTo>
                    <a:pt x="68" y="114"/>
                  </a:lnTo>
                  <a:lnTo>
                    <a:pt x="29" y="114"/>
                  </a:lnTo>
                  <a:lnTo>
                    <a:pt x="29" y="123"/>
                  </a:lnTo>
                  <a:lnTo>
                    <a:pt x="29" y="132"/>
                  </a:lnTo>
                  <a:lnTo>
                    <a:pt x="58" y="132"/>
                  </a:lnTo>
                  <a:lnTo>
                    <a:pt x="68" y="132"/>
                  </a:lnTo>
                  <a:lnTo>
                    <a:pt x="68" y="132"/>
                  </a:lnTo>
                  <a:lnTo>
                    <a:pt x="69" y="132"/>
                  </a:lnTo>
                  <a:lnTo>
                    <a:pt x="69" y="132"/>
                  </a:lnTo>
                  <a:lnTo>
                    <a:pt x="70" y="134"/>
                  </a:lnTo>
                  <a:lnTo>
                    <a:pt x="70" y="134"/>
                  </a:lnTo>
                  <a:lnTo>
                    <a:pt x="70" y="134"/>
                  </a:lnTo>
                  <a:lnTo>
                    <a:pt x="70" y="134"/>
                  </a:lnTo>
                  <a:lnTo>
                    <a:pt x="71" y="135"/>
                  </a:lnTo>
                  <a:lnTo>
                    <a:pt x="71" y="135"/>
                  </a:lnTo>
                  <a:lnTo>
                    <a:pt x="71" y="135"/>
                  </a:lnTo>
                  <a:lnTo>
                    <a:pt x="71" y="135"/>
                  </a:lnTo>
                  <a:lnTo>
                    <a:pt x="71" y="136"/>
                  </a:lnTo>
                  <a:lnTo>
                    <a:pt x="71" y="136"/>
                  </a:lnTo>
                  <a:lnTo>
                    <a:pt x="71" y="137"/>
                  </a:lnTo>
                  <a:lnTo>
                    <a:pt x="71" y="141"/>
                  </a:lnTo>
                  <a:lnTo>
                    <a:pt x="71" y="141"/>
                  </a:lnTo>
                  <a:lnTo>
                    <a:pt x="70" y="145"/>
                  </a:lnTo>
                  <a:lnTo>
                    <a:pt x="68" y="146"/>
                  </a:lnTo>
                  <a:lnTo>
                    <a:pt x="29" y="146"/>
                  </a:lnTo>
                  <a:lnTo>
                    <a:pt x="29" y="164"/>
                  </a:lnTo>
                  <a:lnTo>
                    <a:pt x="68" y="164"/>
                  </a:lnTo>
                  <a:lnTo>
                    <a:pt x="68" y="164"/>
                  </a:lnTo>
                  <a:lnTo>
                    <a:pt x="70" y="165"/>
                  </a:lnTo>
                  <a:lnTo>
                    <a:pt x="71" y="169"/>
                  </a:lnTo>
                  <a:lnTo>
                    <a:pt x="71" y="173"/>
                  </a:lnTo>
                  <a:lnTo>
                    <a:pt x="71" y="173"/>
                  </a:lnTo>
                  <a:lnTo>
                    <a:pt x="70" y="176"/>
                  </a:lnTo>
                  <a:lnTo>
                    <a:pt x="68" y="177"/>
                  </a:lnTo>
                  <a:lnTo>
                    <a:pt x="29" y="177"/>
                  </a:lnTo>
                  <a:lnTo>
                    <a:pt x="29" y="196"/>
                  </a:lnTo>
                  <a:lnTo>
                    <a:pt x="68" y="196"/>
                  </a:lnTo>
                  <a:lnTo>
                    <a:pt x="68" y="196"/>
                  </a:lnTo>
                  <a:lnTo>
                    <a:pt x="70" y="197"/>
                  </a:lnTo>
                  <a:lnTo>
                    <a:pt x="71" y="199"/>
                  </a:lnTo>
                  <a:lnTo>
                    <a:pt x="71" y="204"/>
                  </a:lnTo>
                  <a:lnTo>
                    <a:pt x="71" y="204"/>
                  </a:lnTo>
                  <a:lnTo>
                    <a:pt x="70" y="208"/>
                  </a:lnTo>
                  <a:lnTo>
                    <a:pt x="68" y="209"/>
                  </a:lnTo>
                  <a:lnTo>
                    <a:pt x="29" y="209"/>
                  </a:lnTo>
                  <a:lnTo>
                    <a:pt x="29" y="248"/>
                  </a:lnTo>
                  <a:lnTo>
                    <a:pt x="99" y="248"/>
                  </a:lnTo>
                  <a:lnTo>
                    <a:pt x="99" y="248"/>
                  </a:lnTo>
                  <a:lnTo>
                    <a:pt x="104" y="248"/>
                  </a:lnTo>
                  <a:lnTo>
                    <a:pt x="109" y="246"/>
                  </a:lnTo>
                  <a:lnTo>
                    <a:pt x="113" y="244"/>
                  </a:lnTo>
                  <a:lnTo>
                    <a:pt x="116" y="241"/>
                  </a:lnTo>
                  <a:lnTo>
                    <a:pt x="120" y="237"/>
                  </a:lnTo>
                  <a:lnTo>
                    <a:pt x="122" y="233"/>
                  </a:lnTo>
                  <a:lnTo>
                    <a:pt x="124" y="229"/>
                  </a:lnTo>
                  <a:lnTo>
                    <a:pt x="124" y="224"/>
                  </a:lnTo>
                  <a:lnTo>
                    <a:pt x="124" y="149"/>
                  </a:lnTo>
                  <a:lnTo>
                    <a:pt x="124" y="23"/>
                  </a:lnTo>
                  <a:lnTo>
                    <a:pt x="124" y="23"/>
                  </a:lnTo>
                  <a:lnTo>
                    <a:pt x="124" y="18"/>
                  </a:lnTo>
                  <a:lnTo>
                    <a:pt x="122" y="14"/>
                  </a:lnTo>
                  <a:lnTo>
                    <a:pt x="120" y="10"/>
                  </a:lnTo>
                  <a:lnTo>
                    <a:pt x="116" y="6"/>
                  </a:lnTo>
                  <a:lnTo>
                    <a:pt x="113" y="3"/>
                  </a:lnTo>
                  <a:lnTo>
                    <a:pt x="109" y="1"/>
                  </a:lnTo>
                  <a:lnTo>
                    <a:pt x="104" y="0"/>
                  </a:lnTo>
                  <a:lnTo>
                    <a:pt x="99" y="0"/>
                  </a:lnTo>
                  <a:lnTo>
                    <a:pt x="99" y="0"/>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151" noProof="1"/>
            </a:p>
          </p:txBody>
        </p:sp>
        <p:sp>
          <p:nvSpPr>
            <p:cNvPr id="138" name="Freeform 74">
              <a:extLst>
                <a:ext uri="{FF2B5EF4-FFF2-40B4-BE49-F238E27FC236}">
                  <a16:creationId xmlns:a16="http://schemas.microsoft.com/office/drawing/2014/main" id="{8CA787C2-552B-4AFF-8713-4EBE4FE2FB60}"/>
                </a:ext>
              </a:extLst>
            </p:cNvPr>
            <p:cNvSpPr>
              <a:spLocks noEditPoints="1"/>
            </p:cNvSpPr>
            <p:nvPr/>
          </p:nvSpPr>
          <p:spPr bwMode="auto">
            <a:xfrm>
              <a:off x="676275" y="4468813"/>
              <a:ext cx="331788" cy="393700"/>
            </a:xfrm>
            <a:custGeom>
              <a:avLst/>
              <a:gdLst/>
              <a:ahLst/>
              <a:cxnLst>
                <a:cxn ang="0">
                  <a:pos x="83" y="0"/>
                </a:cxn>
                <a:cxn ang="0">
                  <a:pos x="83" y="54"/>
                </a:cxn>
                <a:cxn ang="0">
                  <a:pos x="82" y="60"/>
                </a:cxn>
                <a:cxn ang="0">
                  <a:pos x="79" y="71"/>
                </a:cxn>
                <a:cxn ang="0">
                  <a:pos x="70" y="78"/>
                </a:cxn>
                <a:cxn ang="0">
                  <a:pos x="59" y="83"/>
                </a:cxn>
                <a:cxn ang="0">
                  <a:pos x="0" y="84"/>
                </a:cxn>
                <a:cxn ang="0">
                  <a:pos x="0" y="224"/>
                </a:cxn>
                <a:cxn ang="0">
                  <a:pos x="1" y="234"/>
                </a:cxn>
                <a:cxn ang="0">
                  <a:pos x="7" y="241"/>
                </a:cxn>
                <a:cxn ang="0">
                  <a:pos x="14" y="246"/>
                </a:cxn>
                <a:cxn ang="0">
                  <a:pos x="24" y="248"/>
                </a:cxn>
                <a:cxn ang="0">
                  <a:pos x="184" y="248"/>
                </a:cxn>
                <a:cxn ang="0">
                  <a:pos x="194" y="246"/>
                </a:cxn>
                <a:cxn ang="0">
                  <a:pos x="202" y="241"/>
                </a:cxn>
                <a:cxn ang="0">
                  <a:pos x="206" y="234"/>
                </a:cxn>
                <a:cxn ang="0">
                  <a:pos x="209" y="224"/>
                </a:cxn>
                <a:cxn ang="0">
                  <a:pos x="209" y="23"/>
                </a:cxn>
                <a:cxn ang="0">
                  <a:pos x="208" y="18"/>
                </a:cxn>
                <a:cxn ang="0">
                  <a:pos x="204" y="10"/>
                </a:cxn>
                <a:cxn ang="0">
                  <a:pos x="198" y="4"/>
                </a:cxn>
                <a:cxn ang="0">
                  <a:pos x="189" y="0"/>
                </a:cxn>
                <a:cxn ang="0">
                  <a:pos x="184" y="0"/>
                </a:cxn>
                <a:cxn ang="0">
                  <a:pos x="156" y="205"/>
                </a:cxn>
                <a:cxn ang="0">
                  <a:pos x="152" y="209"/>
                </a:cxn>
                <a:cxn ang="0">
                  <a:pos x="55" y="209"/>
                </a:cxn>
                <a:cxn ang="0">
                  <a:pos x="52" y="205"/>
                </a:cxn>
                <a:cxn ang="0">
                  <a:pos x="52" y="200"/>
                </a:cxn>
                <a:cxn ang="0">
                  <a:pos x="55" y="196"/>
                </a:cxn>
                <a:cxn ang="0">
                  <a:pos x="152" y="196"/>
                </a:cxn>
                <a:cxn ang="0">
                  <a:pos x="156" y="200"/>
                </a:cxn>
                <a:cxn ang="0">
                  <a:pos x="156" y="173"/>
                </a:cxn>
                <a:cxn ang="0">
                  <a:pos x="155" y="177"/>
                </a:cxn>
                <a:cxn ang="0">
                  <a:pos x="55" y="178"/>
                </a:cxn>
                <a:cxn ang="0">
                  <a:pos x="53" y="177"/>
                </a:cxn>
                <a:cxn ang="0">
                  <a:pos x="52" y="169"/>
                </a:cxn>
                <a:cxn ang="0">
                  <a:pos x="53" y="166"/>
                </a:cxn>
                <a:cxn ang="0">
                  <a:pos x="152" y="164"/>
                </a:cxn>
                <a:cxn ang="0">
                  <a:pos x="155" y="166"/>
                </a:cxn>
                <a:cxn ang="0">
                  <a:pos x="156" y="173"/>
                </a:cxn>
                <a:cxn ang="0">
                  <a:pos x="156" y="141"/>
                </a:cxn>
                <a:cxn ang="0">
                  <a:pos x="152" y="146"/>
                </a:cxn>
                <a:cxn ang="0">
                  <a:pos x="55" y="146"/>
                </a:cxn>
                <a:cxn ang="0">
                  <a:pos x="52" y="141"/>
                </a:cxn>
                <a:cxn ang="0">
                  <a:pos x="52" y="138"/>
                </a:cxn>
                <a:cxn ang="0">
                  <a:pos x="55" y="133"/>
                </a:cxn>
                <a:cxn ang="0">
                  <a:pos x="152" y="133"/>
                </a:cxn>
                <a:cxn ang="0">
                  <a:pos x="156" y="138"/>
                </a:cxn>
                <a:cxn ang="0">
                  <a:pos x="156" y="110"/>
                </a:cxn>
                <a:cxn ang="0">
                  <a:pos x="155" y="113"/>
                </a:cxn>
                <a:cxn ang="0">
                  <a:pos x="55" y="114"/>
                </a:cxn>
                <a:cxn ang="0">
                  <a:pos x="53" y="113"/>
                </a:cxn>
                <a:cxn ang="0">
                  <a:pos x="52" y="106"/>
                </a:cxn>
                <a:cxn ang="0">
                  <a:pos x="53" y="102"/>
                </a:cxn>
                <a:cxn ang="0">
                  <a:pos x="152" y="101"/>
                </a:cxn>
                <a:cxn ang="0">
                  <a:pos x="155" y="102"/>
                </a:cxn>
                <a:cxn ang="0">
                  <a:pos x="156" y="110"/>
                </a:cxn>
              </a:cxnLst>
              <a:rect l="0" t="0" r="r" b="b"/>
              <a:pathLst>
                <a:path w="209" h="248">
                  <a:moveTo>
                    <a:pt x="184" y="0"/>
                  </a:moveTo>
                  <a:lnTo>
                    <a:pt x="83" y="0"/>
                  </a:lnTo>
                  <a:lnTo>
                    <a:pt x="83" y="10"/>
                  </a:lnTo>
                  <a:lnTo>
                    <a:pt x="83" y="54"/>
                  </a:lnTo>
                  <a:lnTo>
                    <a:pt x="83" y="54"/>
                  </a:lnTo>
                  <a:lnTo>
                    <a:pt x="82" y="60"/>
                  </a:lnTo>
                  <a:lnTo>
                    <a:pt x="81" y="66"/>
                  </a:lnTo>
                  <a:lnTo>
                    <a:pt x="79" y="71"/>
                  </a:lnTo>
                  <a:lnTo>
                    <a:pt x="75" y="74"/>
                  </a:lnTo>
                  <a:lnTo>
                    <a:pt x="70" y="78"/>
                  </a:lnTo>
                  <a:lnTo>
                    <a:pt x="65" y="82"/>
                  </a:lnTo>
                  <a:lnTo>
                    <a:pt x="59" y="83"/>
                  </a:lnTo>
                  <a:lnTo>
                    <a:pt x="54" y="84"/>
                  </a:lnTo>
                  <a:lnTo>
                    <a:pt x="0" y="84"/>
                  </a:lnTo>
                  <a:lnTo>
                    <a:pt x="0" y="224"/>
                  </a:lnTo>
                  <a:lnTo>
                    <a:pt x="0" y="224"/>
                  </a:lnTo>
                  <a:lnTo>
                    <a:pt x="0" y="229"/>
                  </a:lnTo>
                  <a:lnTo>
                    <a:pt x="1" y="234"/>
                  </a:lnTo>
                  <a:lnTo>
                    <a:pt x="3" y="237"/>
                  </a:lnTo>
                  <a:lnTo>
                    <a:pt x="7" y="241"/>
                  </a:lnTo>
                  <a:lnTo>
                    <a:pt x="10" y="245"/>
                  </a:lnTo>
                  <a:lnTo>
                    <a:pt x="14" y="246"/>
                  </a:lnTo>
                  <a:lnTo>
                    <a:pt x="19" y="248"/>
                  </a:lnTo>
                  <a:lnTo>
                    <a:pt x="24" y="248"/>
                  </a:lnTo>
                  <a:lnTo>
                    <a:pt x="184" y="248"/>
                  </a:lnTo>
                  <a:lnTo>
                    <a:pt x="184" y="248"/>
                  </a:lnTo>
                  <a:lnTo>
                    <a:pt x="189" y="248"/>
                  </a:lnTo>
                  <a:lnTo>
                    <a:pt x="194" y="246"/>
                  </a:lnTo>
                  <a:lnTo>
                    <a:pt x="198" y="245"/>
                  </a:lnTo>
                  <a:lnTo>
                    <a:pt x="202" y="241"/>
                  </a:lnTo>
                  <a:lnTo>
                    <a:pt x="204" y="237"/>
                  </a:lnTo>
                  <a:lnTo>
                    <a:pt x="206" y="234"/>
                  </a:lnTo>
                  <a:lnTo>
                    <a:pt x="208" y="229"/>
                  </a:lnTo>
                  <a:lnTo>
                    <a:pt x="209" y="224"/>
                  </a:lnTo>
                  <a:lnTo>
                    <a:pt x="209" y="55"/>
                  </a:lnTo>
                  <a:lnTo>
                    <a:pt x="209" y="23"/>
                  </a:lnTo>
                  <a:lnTo>
                    <a:pt x="209" y="23"/>
                  </a:lnTo>
                  <a:lnTo>
                    <a:pt x="208" y="18"/>
                  </a:lnTo>
                  <a:lnTo>
                    <a:pt x="206" y="15"/>
                  </a:lnTo>
                  <a:lnTo>
                    <a:pt x="204" y="10"/>
                  </a:lnTo>
                  <a:lnTo>
                    <a:pt x="202" y="6"/>
                  </a:lnTo>
                  <a:lnTo>
                    <a:pt x="198" y="4"/>
                  </a:lnTo>
                  <a:lnTo>
                    <a:pt x="194" y="1"/>
                  </a:lnTo>
                  <a:lnTo>
                    <a:pt x="189" y="0"/>
                  </a:lnTo>
                  <a:lnTo>
                    <a:pt x="184" y="0"/>
                  </a:lnTo>
                  <a:lnTo>
                    <a:pt x="184" y="0"/>
                  </a:lnTo>
                  <a:close/>
                  <a:moveTo>
                    <a:pt x="156" y="205"/>
                  </a:moveTo>
                  <a:lnTo>
                    <a:pt x="156" y="205"/>
                  </a:lnTo>
                  <a:lnTo>
                    <a:pt x="155" y="208"/>
                  </a:lnTo>
                  <a:lnTo>
                    <a:pt x="152" y="209"/>
                  </a:lnTo>
                  <a:lnTo>
                    <a:pt x="55" y="209"/>
                  </a:lnTo>
                  <a:lnTo>
                    <a:pt x="55" y="209"/>
                  </a:lnTo>
                  <a:lnTo>
                    <a:pt x="53" y="208"/>
                  </a:lnTo>
                  <a:lnTo>
                    <a:pt x="52" y="205"/>
                  </a:lnTo>
                  <a:lnTo>
                    <a:pt x="52" y="200"/>
                  </a:lnTo>
                  <a:lnTo>
                    <a:pt x="52" y="200"/>
                  </a:lnTo>
                  <a:lnTo>
                    <a:pt x="53" y="197"/>
                  </a:lnTo>
                  <a:lnTo>
                    <a:pt x="55" y="196"/>
                  </a:lnTo>
                  <a:lnTo>
                    <a:pt x="152" y="196"/>
                  </a:lnTo>
                  <a:lnTo>
                    <a:pt x="152" y="196"/>
                  </a:lnTo>
                  <a:lnTo>
                    <a:pt x="155" y="197"/>
                  </a:lnTo>
                  <a:lnTo>
                    <a:pt x="156" y="200"/>
                  </a:lnTo>
                  <a:lnTo>
                    <a:pt x="156" y="205"/>
                  </a:lnTo>
                  <a:close/>
                  <a:moveTo>
                    <a:pt x="156" y="173"/>
                  </a:moveTo>
                  <a:lnTo>
                    <a:pt x="156" y="173"/>
                  </a:lnTo>
                  <a:lnTo>
                    <a:pt x="155" y="177"/>
                  </a:lnTo>
                  <a:lnTo>
                    <a:pt x="152" y="178"/>
                  </a:lnTo>
                  <a:lnTo>
                    <a:pt x="55" y="178"/>
                  </a:lnTo>
                  <a:lnTo>
                    <a:pt x="55" y="178"/>
                  </a:lnTo>
                  <a:lnTo>
                    <a:pt x="53" y="177"/>
                  </a:lnTo>
                  <a:lnTo>
                    <a:pt x="52" y="173"/>
                  </a:lnTo>
                  <a:lnTo>
                    <a:pt x="52" y="169"/>
                  </a:lnTo>
                  <a:lnTo>
                    <a:pt x="52" y="169"/>
                  </a:lnTo>
                  <a:lnTo>
                    <a:pt x="53" y="166"/>
                  </a:lnTo>
                  <a:lnTo>
                    <a:pt x="55" y="164"/>
                  </a:lnTo>
                  <a:lnTo>
                    <a:pt x="152" y="164"/>
                  </a:lnTo>
                  <a:lnTo>
                    <a:pt x="152" y="164"/>
                  </a:lnTo>
                  <a:lnTo>
                    <a:pt x="155" y="166"/>
                  </a:lnTo>
                  <a:lnTo>
                    <a:pt x="156" y="169"/>
                  </a:lnTo>
                  <a:lnTo>
                    <a:pt x="156" y="173"/>
                  </a:lnTo>
                  <a:close/>
                  <a:moveTo>
                    <a:pt x="156" y="141"/>
                  </a:moveTo>
                  <a:lnTo>
                    <a:pt x="156" y="141"/>
                  </a:lnTo>
                  <a:lnTo>
                    <a:pt x="155" y="145"/>
                  </a:lnTo>
                  <a:lnTo>
                    <a:pt x="152" y="146"/>
                  </a:lnTo>
                  <a:lnTo>
                    <a:pt x="55" y="146"/>
                  </a:lnTo>
                  <a:lnTo>
                    <a:pt x="55" y="146"/>
                  </a:lnTo>
                  <a:lnTo>
                    <a:pt x="53" y="145"/>
                  </a:lnTo>
                  <a:lnTo>
                    <a:pt x="52" y="141"/>
                  </a:lnTo>
                  <a:lnTo>
                    <a:pt x="52" y="138"/>
                  </a:lnTo>
                  <a:lnTo>
                    <a:pt x="52" y="138"/>
                  </a:lnTo>
                  <a:lnTo>
                    <a:pt x="53" y="134"/>
                  </a:lnTo>
                  <a:lnTo>
                    <a:pt x="55" y="133"/>
                  </a:lnTo>
                  <a:lnTo>
                    <a:pt x="152" y="133"/>
                  </a:lnTo>
                  <a:lnTo>
                    <a:pt x="152" y="133"/>
                  </a:lnTo>
                  <a:lnTo>
                    <a:pt x="155" y="134"/>
                  </a:lnTo>
                  <a:lnTo>
                    <a:pt x="156" y="138"/>
                  </a:lnTo>
                  <a:lnTo>
                    <a:pt x="156" y="141"/>
                  </a:lnTo>
                  <a:close/>
                  <a:moveTo>
                    <a:pt x="156" y="110"/>
                  </a:moveTo>
                  <a:lnTo>
                    <a:pt x="156" y="110"/>
                  </a:lnTo>
                  <a:lnTo>
                    <a:pt x="155" y="113"/>
                  </a:lnTo>
                  <a:lnTo>
                    <a:pt x="152" y="114"/>
                  </a:lnTo>
                  <a:lnTo>
                    <a:pt x="55" y="114"/>
                  </a:lnTo>
                  <a:lnTo>
                    <a:pt x="55" y="114"/>
                  </a:lnTo>
                  <a:lnTo>
                    <a:pt x="53" y="113"/>
                  </a:lnTo>
                  <a:lnTo>
                    <a:pt x="52" y="110"/>
                  </a:lnTo>
                  <a:lnTo>
                    <a:pt x="52" y="106"/>
                  </a:lnTo>
                  <a:lnTo>
                    <a:pt x="52" y="106"/>
                  </a:lnTo>
                  <a:lnTo>
                    <a:pt x="53" y="102"/>
                  </a:lnTo>
                  <a:lnTo>
                    <a:pt x="55" y="101"/>
                  </a:lnTo>
                  <a:lnTo>
                    <a:pt x="152" y="101"/>
                  </a:lnTo>
                  <a:lnTo>
                    <a:pt x="152" y="101"/>
                  </a:lnTo>
                  <a:lnTo>
                    <a:pt x="155" y="102"/>
                  </a:lnTo>
                  <a:lnTo>
                    <a:pt x="156" y="106"/>
                  </a:lnTo>
                  <a:lnTo>
                    <a:pt x="156" y="110"/>
                  </a:ln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1151" noProof="1"/>
            </a:p>
          </p:txBody>
        </p:sp>
      </p:grpSp>
    </p:spTree>
    <p:extLst>
      <p:ext uri="{BB962C8B-B14F-4D97-AF65-F5344CB8AC3E}">
        <p14:creationId xmlns:p14="http://schemas.microsoft.com/office/powerpoint/2010/main" val="170683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8692" y="2133211"/>
            <a:ext cx="3886200" cy="967315"/>
          </a:xfrm>
          <a:prstGeom prst="rect">
            <a:avLst/>
          </a:prstGeom>
          <a:noFill/>
        </p:spPr>
        <p:txBody>
          <a:bodyPr wrap="square" tIns="67500" bIns="67500" rtlCol="0" anchor="t">
            <a:spAutoFit/>
          </a:bodyPr>
          <a:lstStyle/>
          <a:p>
            <a:pPr algn="ctr"/>
            <a:r>
              <a:rPr lang="en-US" sz="2700" dirty="0">
                <a:solidFill>
                  <a:srgbClr val="FF691A"/>
                </a:solidFill>
              </a:rPr>
              <a:t>See you on todogood projects!</a:t>
            </a:r>
          </a:p>
        </p:txBody>
      </p:sp>
    </p:spTree>
    <p:extLst>
      <p:ext uri="{BB962C8B-B14F-4D97-AF65-F5344CB8AC3E}">
        <p14:creationId xmlns:p14="http://schemas.microsoft.com/office/powerpoint/2010/main" val="38345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2"/>
            </p:custDataLst>
          </p:nvPr>
        </p:nvGraphicFramePr>
        <p:xfrm>
          <a:off x="1464" y="1192"/>
          <a:ext cx="1465" cy="1190"/>
        </p:xfrm>
        <a:graphic>
          <a:graphicData uri="http://schemas.openxmlformats.org/presentationml/2006/ole">
            <mc:AlternateContent xmlns:mc="http://schemas.openxmlformats.org/markup-compatibility/2006">
              <mc:Choice xmlns:v="urn:schemas-microsoft-com:vml" Requires="v">
                <p:oleObj spid="_x0000_s52246" name="think-cell Slide" r:id="rId5" imgW="360" imgH="360" progId="TCLayout.ActiveDocument.1">
                  <p:embed/>
                </p:oleObj>
              </mc:Choice>
              <mc:Fallback>
                <p:oleObj name="think-cell Slide" r:id="rId5" imgW="360" imgH="360" progId="TCLayout.ActiveDocument.1">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4" y="1192"/>
                        <a:ext cx="1465"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9" name="Picture 2" descr="http://www.profi-forex.org/system/news/0-314385641707.jpg"/>
          <p:cNvPicPr>
            <a:picLocks noChangeAspect="1" noChangeArrowheads="1"/>
          </p:cNvPicPr>
          <p:nvPr/>
        </p:nvPicPr>
        <p:blipFill>
          <a:blip r:embed="rId7" cstate="print"/>
          <a:srcRect/>
          <a:stretch>
            <a:fillRect/>
          </a:stretch>
        </p:blipFill>
        <p:spPr bwMode="auto">
          <a:xfrm>
            <a:off x="420566" y="2027702"/>
            <a:ext cx="3037745" cy="2230741"/>
          </a:xfrm>
          <a:prstGeom prst="rect">
            <a:avLst/>
          </a:prstGeom>
          <a:noFill/>
          <a:ln w="9525">
            <a:noFill/>
            <a:miter lim="800000"/>
            <a:headEnd/>
            <a:tailEnd/>
          </a:ln>
        </p:spPr>
      </p:pic>
      <p:sp>
        <p:nvSpPr>
          <p:cNvPr id="5" name="Title 4"/>
          <p:cNvSpPr>
            <a:spLocks noGrp="1"/>
          </p:cNvSpPr>
          <p:nvPr>
            <p:ph type="title"/>
          </p:nvPr>
        </p:nvSpPr>
        <p:spPr>
          <a:xfrm>
            <a:off x="198878" y="121500"/>
            <a:ext cx="6079208" cy="623700"/>
          </a:xfrm>
          <a:noFill/>
          <a:ln>
            <a:solidFill>
              <a:schemeClr val="bg1"/>
            </a:solidFill>
          </a:ln>
        </p:spPr>
        <p:txBody>
          <a:bodyPr/>
          <a:lstStyle/>
          <a:p>
            <a:r>
              <a:rPr lang="en-US"/>
              <a:t>Charity organizations in Russia are currently incapable of addressing major social issues</a:t>
            </a:r>
          </a:p>
        </p:txBody>
      </p:sp>
      <p:sp>
        <p:nvSpPr>
          <p:cNvPr id="27" name="TextColumnContent"/>
          <p:cNvSpPr>
            <a:spLocks noChangeArrowheads="1"/>
          </p:cNvSpPr>
          <p:nvPr/>
        </p:nvSpPr>
        <p:spPr bwMode="gray">
          <a:xfrm>
            <a:off x="420565" y="1954861"/>
            <a:ext cx="3037745" cy="2634973"/>
          </a:xfrm>
          <a:prstGeom prst="rect">
            <a:avLst/>
          </a:prstGeom>
          <a:solidFill>
            <a:schemeClr val="bg1">
              <a:alpha val="69000"/>
            </a:schemeClr>
          </a:solidFill>
          <a:ln w="9525" algn="ctr">
            <a:solidFill>
              <a:schemeClr val="bg1"/>
            </a:solidFill>
            <a:miter lim="800000"/>
            <a:headEnd type="none" w="lg" len="lg"/>
            <a:tailEnd type="none" w="lg" len="lg"/>
          </a:ln>
          <a:effectLst/>
        </p:spPr>
        <p:txBody>
          <a:bodyPr wrap="square" lIns="77925" tIns="77925" rIns="77925" bIns="77925">
            <a:spAutoFit/>
          </a:bodyPr>
          <a:lstStyle/>
          <a:p>
            <a:pPr marL="130969" indent="-130969" fontAlgn="base">
              <a:spcAft>
                <a:spcPts val="600"/>
              </a:spcAft>
              <a:buClr>
                <a:srgbClr val="E94E1B"/>
              </a:buClr>
              <a:buSzPct val="100000"/>
              <a:buFont typeface="Calibri" panose="020F0502020204030204" pitchFamily="34" charset="0"/>
              <a:buChar char="•"/>
            </a:pPr>
            <a:r>
              <a:rPr lang="en-US" sz="1200" dirty="0">
                <a:solidFill>
                  <a:srgbClr val="000000"/>
                </a:solidFill>
                <a:latin typeface="Calibri" panose="020F0502020204030204" pitchFamily="34" charset="0"/>
              </a:rPr>
              <a:t>15 NGOs hold ~ 60% of the children charity market, the remaining 40% fall to &gt; 2,000 organizations</a:t>
            </a:r>
          </a:p>
          <a:p>
            <a:pPr marL="130969" indent="-130969" fontAlgn="base">
              <a:spcAft>
                <a:spcPts val="600"/>
              </a:spcAft>
              <a:buClr>
                <a:srgbClr val="E94E1B"/>
              </a:buClr>
              <a:buSzPct val="100000"/>
              <a:buFont typeface="Calibri" panose="020F0502020204030204" pitchFamily="34" charset="0"/>
              <a:buChar char="•"/>
            </a:pPr>
            <a:endParaRPr lang="en-US" sz="300" dirty="0">
              <a:solidFill>
                <a:srgbClr val="000000"/>
              </a:solidFill>
              <a:latin typeface="Calibri" panose="020F0502020204030204" pitchFamily="34" charset="0"/>
            </a:endParaRPr>
          </a:p>
          <a:p>
            <a:pPr marL="130969" indent="-130969" fontAlgn="base">
              <a:spcAft>
                <a:spcPts val="600"/>
              </a:spcAft>
              <a:buClr>
                <a:srgbClr val="E94E1B"/>
              </a:buClr>
              <a:buSzPct val="100000"/>
              <a:buFont typeface="Calibri" panose="020F0502020204030204" pitchFamily="34" charset="0"/>
              <a:buChar char="•"/>
            </a:pPr>
            <a:r>
              <a:rPr lang="en-US" sz="1200" dirty="0">
                <a:solidFill>
                  <a:srgbClr val="000000"/>
                </a:solidFill>
                <a:latin typeface="Calibri" panose="020F0502020204030204" pitchFamily="34" charset="0"/>
              </a:rPr>
              <a:t>Only 7 organizations have a budget &gt; RUB 100M, </a:t>
            </a:r>
            <a:r>
              <a:rPr lang="en-US"/>
              <a:t> </a:t>
            </a:r>
            <a:r>
              <a:rPr lang="en-US" sz="1200" dirty="0">
                <a:solidFill>
                  <a:srgbClr val="000000"/>
                </a:solidFill>
                <a:latin typeface="Calibri" panose="020F0502020204030204" pitchFamily="34" charset="0"/>
              </a:rPr>
              <a:t>only 3 of them have ~ RUB 1B</a:t>
            </a:r>
          </a:p>
          <a:p>
            <a:pPr marL="130969" indent="-130969" fontAlgn="base">
              <a:spcAft>
                <a:spcPts val="600"/>
              </a:spcAft>
              <a:buClr>
                <a:srgbClr val="E94E1B"/>
              </a:buClr>
              <a:buSzPct val="100000"/>
              <a:buFont typeface="Calibri" panose="020F0502020204030204" pitchFamily="34" charset="0"/>
              <a:buChar char="•"/>
            </a:pPr>
            <a:endParaRPr lang="en-US" sz="300" dirty="0">
              <a:solidFill>
                <a:srgbClr val="000000"/>
              </a:solidFill>
              <a:latin typeface="Calibri" panose="020F0502020204030204" pitchFamily="34" charset="0"/>
            </a:endParaRPr>
          </a:p>
          <a:p>
            <a:pPr marL="130969" indent="-130969" fontAlgn="base">
              <a:spcAft>
                <a:spcPts val="600"/>
              </a:spcAft>
              <a:buClr>
                <a:srgbClr val="E94E1B"/>
              </a:buClr>
              <a:buSzPct val="100000"/>
              <a:buFont typeface="Calibri" panose="020F0502020204030204" pitchFamily="34" charset="0"/>
              <a:buChar char="•"/>
            </a:pPr>
            <a:r>
              <a:rPr lang="en-US" sz="1200" dirty="0">
                <a:solidFill>
                  <a:srgbClr val="000000"/>
                </a:solidFill>
                <a:latin typeface="Calibri" panose="020F0502020204030204" pitchFamily="34" charset="0"/>
              </a:rPr>
              <a:t>The majority of players are regional organizations</a:t>
            </a:r>
          </a:p>
          <a:p>
            <a:pPr marL="130969" indent="-130969" fontAlgn="base">
              <a:spcAft>
                <a:spcPts val="600"/>
              </a:spcAft>
              <a:buClr>
                <a:srgbClr val="E94E1B"/>
              </a:buClr>
              <a:buSzPct val="100000"/>
              <a:buFont typeface="Calibri" panose="020F0502020204030204" pitchFamily="34" charset="0"/>
              <a:buChar char="•"/>
            </a:pPr>
            <a:endParaRPr lang="en-US" sz="1200" dirty="0">
              <a:solidFill>
                <a:srgbClr val="000000"/>
              </a:solidFill>
              <a:cs typeface="Arial" pitchFamily="34" charset="0"/>
            </a:endParaRPr>
          </a:p>
          <a:p>
            <a:pPr marL="130969" indent="-130969" fontAlgn="base">
              <a:spcAft>
                <a:spcPts val="600"/>
              </a:spcAft>
              <a:buClr>
                <a:srgbClr val="E94E1B"/>
              </a:buClr>
              <a:buSzPct val="100000"/>
              <a:buFont typeface="Calibri" panose="020F0502020204030204" pitchFamily="34" charset="0"/>
              <a:buChar char="•"/>
            </a:pPr>
            <a:endParaRPr lang="en-US" sz="1200" dirty="0">
              <a:solidFill>
                <a:srgbClr val="000000"/>
              </a:solidFill>
              <a:cs typeface="Arial" pitchFamily="34" charset="0"/>
            </a:endParaRPr>
          </a:p>
          <a:p>
            <a:pPr marL="130969" indent="-130969" fontAlgn="base">
              <a:spcAft>
                <a:spcPts val="600"/>
              </a:spcAft>
              <a:buClr>
                <a:srgbClr val="E94E1B"/>
              </a:buClr>
              <a:buSzPct val="100000"/>
              <a:buFont typeface="Calibri" panose="020F0502020204030204" pitchFamily="34" charset="0"/>
              <a:buChar char="•"/>
            </a:pPr>
            <a:endParaRPr lang="en-US" sz="1200" dirty="0">
              <a:solidFill>
                <a:srgbClr val="000000"/>
              </a:solidFill>
              <a:cs typeface="Arial" pitchFamily="34" charset="0"/>
            </a:endParaRPr>
          </a:p>
        </p:txBody>
      </p:sp>
      <p:sp>
        <p:nvSpPr>
          <p:cNvPr id="12" name="BoxHeader"/>
          <p:cNvSpPr>
            <a:spLocks noChangeArrowheads="1"/>
          </p:cNvSpPr>
          <p:nvPr/>
        </p:nvSpPr>
        <p:spPr bwMode="gray">
          <a:xfrm>
            <a:off x="4965783" y="2054142"/>
            <a:ext cx="1101968" cy="223883"/>
          </a:xfrm>
          <a:prstGeom prst="rect">
            <a:avLst/>
          </a:prstGeom>
          <a:solidFill>
            <a:schemeClr val="tx2"/>
          </a:solidFill>
          <a:ln w="9525" algn="ctr">
            <a:solidFill>
              <a:schemeClr val="tx2"/>
            </a:solidFill>
            <a:miter lim="800000"/>
            <a:headEnd type="none" w="lg" len="lg"/>
            <a:tailEnd type="none" w="lg" len="lg"/>
          </a:ln>
        </p:spPr>
        <p:txBody>
          <a:bodyPr lIns="77925" tIns="77925" rIns="77925" bIns="77925" anchor="ctr"/>
          <a:lstStyle/>
          <a:p>
            <a:pPr algn="ctr" fontAlgn="base">
              <a:spcBef>
                <a:spcPct val="0"/>
              </a:spcBef>
              <a:spcAft>
                <a:spcPct val="0"/>
              </a:spcAft>
              <a:buSzPct val="100000"/>
              <a:defRPr/>
            </a:pPr>
            <a:r>
              <a:rPr lang="en-US" sz="1200" b="1" dirty="0">
                <a:solidFill>
                  <a:srgbClr val="FFFFFF"/>
                </a:solidFill>
                <a:latin typeface="Arial" pitchFamily="34" charset="0"/>
              </a:rPr>
              <a:t>% of GDP</a:t>
            </a:r>
          </a:p>
        </p:txBody>
      </p:sp>
      <p:sp>
        <p:nvSpPr>
          <p:cNvPr id="11" name="BoxHeader"/>
          <p:cNvSpPr>
            <a:spLocks noChangeArrowheads="1"/>
          </p:cNvSpPr>
          <p:nvPr/>
        </p:nvSpPr>
        <p:spPr bwMode="gray">
          <a:xfrm>
            <a:off x="3989835" y="2054142"/>
            <a:ext cx="905609" cy="223883"/>
          </a:xfrm>
          <a:prstGeom prst="rect">
            <a:avLst/>
          </a:prstGeom>
          <a:solidFill>
            <a:schemeClr val="tx2"/>
          </a:solidFill>
          <a:ln w="9525" algn="ctr">
            <a:solidFill>
              <a:schemeClr val="tx2"/>
            </a:solidFill>
            <a:miter lim="800000"/>
            <a:headEnd type="none" w="lg" len="lg"/>
            <a:tailEnd type="none" w="lg" len="lg"/>
          </a:ln>
        </p:spPr>
        <p:txBody>
          <a:bodyPr lIns="77925" tIns="77925" rIns="77925" bIns="77925" anchor="ctr"/>
          <a:lstStyle/>
          <a:p>
            <a:pPr algn="ctr" fontAlgn="base">
              <a:spcBef>
                <a:spcPct val="0"/>
              </a:spcBef>
              <a:spcAft>
                <a:spcPct val="0"/>
              </a:spcAft>
              <a:buSzPct val="100000"/>
              <a:defRPr/>
            </a:pPr>
            <a:r>
              <a:rPr lang="en-US" sz="1200" b="1" dirty="0">
                <a:solidFill>
                  <a:srgbClr val="FFFFFF"/>
                </a:solidFill>
                <a:latin typeface="Arial" pitchFamily="34" charset="0"/>
              </a:rPr>
              <a:t>Country</a:t>
            </a:r>
          </a:p>
        </p:txBody>
      </p:sp>
      <p:pic>
        <p:nvPicPr>
          <p:cNvPr id="13" name="flag_usa" descr="Datei:Flag of the United States (Pantone).svg"/>
          <p:cNvPicPr>
            <a:picLocks noChangeAspect="1" noChangeArrowheads="1"/>
          </p:cNvPicPr>
          <p:nvPr/>
        </p:nvPicPr>
        <p:blipFill>
          <a:blip r:embed="rId8" cstate="print"/>
          <a:srcRect r="20911"/>
          <a:stretch>
            <a:fillRect/>
          </a:stretch>
        </p:blipFill>
        <p:spPr bwMode="auto">
          <a:xfrm>
            <a:off x="4084022" y="2351698"/>
            <a:ext cx="717237" cy="387758"/>
          </a:xfrm>
          <a:prstGeom prst="rect">
            <a:avLst/>
          </a:prstGeom>
          <a:noFill/>
          <a:ln>
            <a:noFill/>
          </a:ln>
          <a:effectLst>
            <a:outerShdw blurRad="63500" sx="102000" sy="102000" algn="ctr" rotWithShape="0">
              <a:prstClr val="black">
                <a:alpha val="40000"/>
              </a:prstClr>
            </a:outerShdw>
          </a:effectLst>
        </p:spPr>
      </p:pic>
      <p:pic>
        <p:nvPicPr>
          <p:cNvPr id="15" name="flag_germany" descr="Datei:Flag of Germany.svg"/>
          <p:cNvPicPr>
            <a:picLocks noChangeAspect="1" noChangeArrowheads="1"/>
          </p:cNvPicPr>
          <p:nvPr/>
        </p:nvPicPr>
        <p:blipFill>
          <a:blip r:embed="rId9" cstate="print"/>
          <a:srcRect/>
          <a:stretch>
            <a:fillRect/>
          </a:stretch>
        </p:blipFill>
        <p:spPr bwMode="auto">
          <a:xfrm>
            <a:off x="4084022" y="2825345"/>
            <a:ext cx="717237" cy="388504"/>
          </a:xfrm>
          <a:prstGeom prst="rect">
            <a:avLst/>
          </a:prstGeom>
          <a:noFill/>
          <a:ln>
            <a:noFill/>
          </a:ln>
          <a:effectLst>
            <a:outerShdw blurRad="63500" sx="102000" sy="102000" algn="ctr" rotWithShape="0">
              <a:prstClr val="black">
                <a:alpha val="40000"/>
              </a:prstClr>
            </a:outerShdw>
          </a:effectLst>
        </p:spPr>
      </p:pic>
      <p:pic>
        <p:nvPicPr>
          <p:cNvPr id="19" name="flag_russia" descr="Datei:Flag of Russia.svg"/>
          <p:cNvPicPr>
            <a:picLocks noChangeAspect="1" noChangeArrowheads="1"/>
          </p:cNvPicPr>
          <p:nvPr/>
        </p:nvPicPr>
        <p:blipFill>
          <a:blip r:embed="rId10" cstate="print"/>
          <a:srcRect/>
          <a:stretch>
            <a:fillRect/>
          </a:stretch>
        </p:blipFill>
        <p:spPr bwMode="auto">
          <a:xfrm>
            <a:off x="4084020" y="3790224"/>
            <a:ext cx="717238" cy="388262"/>
          </a:xfrm>
          <a:prstGeom prst="rect">
            <a:avLst/>
          </a:prstGeom>
          <a:noFill/>
          <a:ln w="3175">
            <a:noFill/>
          </a:ln>
          <a:effectLst>
            <a:outerShdw blurRad="63500" sx="102000" sy="102000" algn="ctr" rotWithShape="0">
              <a:prstClr val="black">
                <a:alpha val="40000"/>
              </a:prstClr>
            </a:outerShdw>
          </a:effectLst>
        </p:spPr>
      </p:pic>
      <p:sp>
        <p:nvSpPr>
          <p:cNvPr id="20" name="TextBox 19"/>
          <p:cNvSpPr txBox="1"/>
          <p:nvPr/>
        </p:nvSpPr>
        <p:spPr>
          <a:xfrm>
            <a:off x="5244256" y="2376301"/>
            <a:ext cx="545021" cy="338554"/>
          </a:xfrm>
          <a:prstGeom prst="rect">
            <a:avLst/>
          </a:prstGeom>
          <a:noFill/>
        </p:spPr>
        <p:txBody>
          <a:bodyPr wrap="none" lIns="0" tIns="0" rIns="0" bIns="0" rtlCol="0" anchor="ctr">
            <a:spAutoFit/>
          </a:bodyPr>
          <a:lstStyle/>
          <a:p>
            <a:pPr algn="ctr"/>
            <a:r>
              <a:rPr lang="en-US" sz="2200" dirty="0">
                <a:solidFill>
                  <a:srgbClr val="4D4D4D"/>
                </a:solidFill>
                <a:latin typeface="Impact" pitchFamily="34" charset="0"/>
                <a:sym typeface="Arial"/>
              </a:rPr>
              <a:t>5.5%</a:t>
            </a:r>
          </a:p>
        </p:txBody>
      </p:sp>
      <p:sp>
        <p:nvSpPr>
          <p:cNvPr id="21" name="TextBox 20"/>
          <p:cNvSpPr txBox="1"/>
          <p:nvPr/>
        </p:nvSpPr>
        <p:spPr>
          <a:xfrm>
            <a:off x="5249066" y="2850319"/>
            <a:ext cx="535403" cy="338554"/>
          </a:xfrm>
          <a:prstGeom prst="rect">
            <a:avLst/>
          </a:prstGeom>
          <a:noFill/>
        </p:spPr>
        <p:txBody>
          <a:bodyPr wrap="none" lIns="0" tIns="0" rIns="0" bIns="0" rtlCol="0" anchor="ctr">
            <a:spAutoFit/>
          </a:bodyPr>
          <a:lstStyle/>
          <a:p>
            <a:pPr algn="ctr"/>
            <a:r>
              <a:rPr lang="en-US" sz="2200" dirty="0">
                <a:solidFill>
                  <a:srgbClr val="4D4D4D"/>
                </a:solidFill>
                <a:latin typeface="Impact" pitchFamily="34" charset="0"/>
                <a:sym typeface="Arial"/>
              </a:rPr>
              <a:t>4.0%</a:t>
            </a:r>
          </a:p>
        </p:txBody>
      </p:sp>
      <p:sp>
        <p:nvSpPr>
          <p:cNvPr id="22" name="TextBox 21"/>
          <p:cNvSpPr txBox="1"/>
          <p:nvPr/>
        </p:nvSpPr>
        <p:spPr>
          <a:xfrm>
            <a:off x="5249867" y="3332759"/>
            <a:ext cx="533800" cy="338554"/>
          </a:xfrm>
          <a:prstGeom prst="rect">
            <a:avLst/>
          </a:prstGeom>
          <a:noFill/>
        </p:spPr>
        <p:txBody>
          <a:bodyPr wrap="none" lIns="0" tIns="0" rIns="0" bIns="0" rtlCol="0" anchor="ctr">
            <a:spAutoFit/>
          </a:bodyPr>
          <a:lstStyle/>
          <a:p>
            <a:pPr algn="ctr"/>
            <a:r>
              <a:rPr lang="en-US" sz="2200" dirty="0">
                <a:solidFill>
                  <a:srgbClr val="4D4D4D"/>
                </a:solidFill>
                <a:latin typeface="Impact" pitchFamily="34" charset="0"/>
                <a:sym typeface="Arial"/>
              </a:rPr>
              <a:t>2.3%</a:t>
            </a:r>
          </a:p>
        </p:txBody>
      </p:sp>
      <p:sp>
        <p:nvSpPr>
          <p:cNvPr id="23" name="TextBox 22"/>
          <p:cNvSpPr txBox="1"/>
          <p:nvPr/>
        </p:nvSpPr>
        <p:spPr>
          <a:xfrm>
            <a:off x="5243455" y="3815078"/>
            <a:ext cx="546625" cy="338554"/>
          </a:xfrm>
          <a:prstGeom prst="rect">
            <a:avLst/>
          </a:prstGeom>
          <a:noFill/>
        </p:spPr>
        <p:txBody>
          <a:bodyPr wrap="none" lIns="0" tIns="0" rIns="0" bIns="0" rtlCol="0" anchor="ctr">
            <a:spAutoFit/>
          </a:bodyPr>
          <a:lstStyle/>
          <a:p>
            <a:pPr algn="ctr"/>
            <a:r>
              <a:rPr lang="en-US" sz="2200" dirty="0">
                <a:solidFill>
                  <a:srgbClr val="4D4D4D"/>
                </a:solidFill>
                <a:latin typeface="Impact" pitchFamily="34" charset="0"/>
                <a:sym typeface="Arial"/>
              </a:rPr>
              <a:t>0.9%</a:t>
            </a:r>
          </a:p>
        </p:txBody>
      </p:sp>
      <p:pic>
        <p:nvPicPr>
          <p:cNvPr id="10243" name="Picture 3" descr="http://www.panam.ru/pics/cont/060107_204621.jpg"/>
          <p:cNvPicPr>
            <a:picLocks noChangeAspect="1" noChangeArrowheads="1"/>
          </p:cNvPicPr>
          <p:nvPr/>
        </p:nvPicPr>
        <p:blipFill>
          <a:blip r:embed="rId11" cstate="print"/>
          <a:srcRect/>
          <a:stretch>
            <a:fillRect/>
          </a:stretch>
        </p:blipFill>
        <p:spPr bwMode="auto">
          <a:xfrm>
            <a:off x="4084022" y="3299737"/>
            <a:ext cx="717237" cy="404598"/>
          </a:xfrm>
          <a:prstGeom prst="rect">
            <a:avLst/>
          </a:prstGeom>
          <a:noFill/>
          <a:ln>
            <a:noFill/>
          </a:ln>
          <a:effectLst>
            <a:outerShdw blurRad="63500" sx="102000" sy="102000" algn="ctr" rotWithShape="0">
              <a:prstClr val="black">
                <a:alpha val="40000"/>
              </a:prstClr>
            </a:outerShdw>
          </a:effectLst>
        </p:spPr>
      </p:pic>
      <p:sp>
        <p:nvSpPr>
          <p:cNvPr id="28" name="ColumnHeader"/>
          <p:cNvSpPr>
            <a:spLocks noChangeArrowheads="1"/>
          </p:cNvSpPr>
          <p:nvPr/>
        </p:nvSpPr>
        <p:spPr bwMode="gray">
          <a:xfrm>
            <a:off x="3752066" y="1428157"/>
            <a:ext cx="2526019" cy="526704"/>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lIns="77925" tIns="77925" rIns="77925" bIns="77925" anchor="b">
            <a:spAutoFit/>
          </a:bodyPr>
          <a:lstStyle/>
          <a:p>
            <a:pPr algn="ctr">
              <a:buSzPct val="100000"/>
              <a:defRPr/>
            </a:pPr>
            <a:r>
              <a:rPr lang="en-US" sz="1200" b="1" dirty="0"/>
              <a:t>... collecting insufficient funds, given the scale of the country </a:t>
            </a:r>
          </a:p>
        </p:txBody>
      </p:sp>
      <p:sp>
        <p:nvSpPr>
          <p:cNvPr id="31" name="ColumnHeader"/>
          <p:cNvSpPr>
            <a:spLocks noChangeArrowheads="1"/>
          </p:cNvSpPr>
          <p:nvPr/>
        </p:nvSpPr>
        <p:spPr bwMode="gray">
          <a:xfrm>
            <a:off x="6571840" y="1612823"/>
            <a:ext cx="2133634" cy="342038"/>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lIns="77925" tIns="77925" rIns="77925" bIns="77925" anchor="b">
            <a:spAutoFit/>
          </a:bodyPr>
          <a:lstStyle/>
          <a:p>
            <a:pPr algn="ctr">
              <a:buSzPct val="100000"/>
              <a:defRPr/>
            </a:pPr>
            <a:r>
              <a:rPr lang="en-US" sz="1200" b="1" dirty="0"/>
              <a:t>... why? No trust</a:t>
            </a:r>
          </a:p>
        </p:txBody>
      </p:sp>
      <p:sp>
        <p:nvSpPr>
          <p:cNvPr id="2" name="AutoShape 3" descr="data:image/jpeg;base64,/9j/4AAQSkZJRgABAQAAAQABAAD/2wCEAAkGBwgSEBQUEggWFhUWFSAZFxcXFiIZHxkdHhgdJR0gHx4dKDQhKSExIR8WIzMtMSovOC8wGB8zRDMtNygtLi0BCgoKDg0OGxAQGzckHyQtLDA1MSw3NiwsLCwsLSw3NCwsLCwwNywsNCwsLCwsLDUsLCwsLCwvLCwtLCwsLCwsLP/AABEIAGYAZgMBEQACEQEDEQH/xAAbAAEBAAIDAQAAAAAAAAAAAAAABQECBAYHA//EAD0QAAECBAIGCAQDCAMBAAAAAAECAwAEBRESIQYXMUFVkQcTFiJRYZPRMlRxkkLS4hQVI1NlgaOxRWKhUv/EABoBAQADAQEBAAAAAAAAAAAAAAABAgMFBAb/xAAtEQACAQIEBQMEAwEBAAAAAAAAAQIDERIUFVIEEyFR4SKRoQUxQbFhYmNTI//aAAwDAQACEQMRAD8A9xgBACAEAIAQAgBACAEAIAQAgDpOlfSVS5CY6hck84q1/wCGE2+magf/ACN6XDyqK6ZnKpGLszWjdIqZpLimdHZohtN1X6sf2sV/XyyOcJ0HD7tEqaf2JZ6ZKaP+Bm/tR+aNMnLuivOiVan0hhhlt5zR2aCHBdNurO82yC/DPK+RjONDE7Jos5pK7ONSOlGWmXktNaPzRUo7w2B5nNe7bFp8M4q7aIVRPojSpdK0ow6ppzR+bC0mxACD/pcI8K5K6aDqxX3OZJdIaXZZyYRo7NdW3tJ6sHzyK93n4iKyoWlhbRKmmrkrXLTeAzn2I/NGmTl3RXnRO7UGtompZt9EqtKXBcJXYKGZGdj5R5pxwycWaJ3Vyh15/lGKkmOvP8owA68/yjAGzL6VXFrEbjAHgks5Lu1uZMzUOqQlxQLlhklKjle4I8L5mOnG6orCrnjlZ1OrOBMVuqsOuNtVZxSQrCV2AxgXF7AkYTc794jZU4ySbRg5yi2kyjLutmnqeNfcD4V3WsrlIyNu9sJKTfb3TkYo78zDh6F1bBe/Ulo0gqzhQhypOBGIAWscI2ZDL/e6NOXBXaRTHJ9GyppLPLlphIlK6t0FF8YtYHNJANzncK3C1xtjOlHHH1xsXqPC/SzbRuaMyt0zVfW0cHdJtYrVkneM7523+IiKiwJYY3FP1N4mR+0NXSlSEVBzASbg5X2bdueQ35RryoPq11M8cl0TK9QdQiRadbr7inlHvtZXSFfDfvZWwq8b4hsjOPWbTj0NJdIJp9TsmjXSP1Eo02uQU4pKc19YBfM+Uc3iWlVaPo+B+kyr8PCpjtddinrUa4Or1B7RhiPXoUt69hrVa4Or1B7QxDQpb17GD0rM8GV6g9oYidClvXsU9D9L0T77oTJFvq0C91BV7q8h5RKlc8HHcA+Fw3le55VXpR+dqjzUtId4LKVYU78RutRG7ZmY69CSp0ryZwa0XOdkjXR+qMSYfbmaPiWtGABaLKbuDe4OZF8Hdy35xepB1LOLKQkoXUkT26JVFMGYEivqwRdQQbZgm43YRa191wIvzIqWG5TBK2KxSqtXlpmXl2GaSlLiO6VJQLuXzOEDMd6+Wd7/ANozhBwk5N9DSUlJJJGsoxMU6bbXNUu4HeCFp+I2BTYnYQcNznaxiW1VjaLIS5cvUjR+Smp595yVphwAFeFCPhAF7ZbVHO3jBSVOKUmQ4ubbij6SNZlWZN+WcpaS6s5OFIujDawIOZN8f0y2xEqblNST6EqSUXFrqT5ih1JtlLy5FaW1EgKKSBlbM+Rvl42MaKpFvCmVdNpXsd50W6P1zUmy8KkE403w9Xe2ZG28cjiY3qyPp+A+rcnh4U8F7LuVdVjnFx6X6owwns1z+nz4Gqtzi49L9UMI13+nz4MHoqc4wPS/VDCTrv8AT58FXQ3RJUhMOkzoc6xA/BhtZX1PjExjY5/H8fmlH02tc8r0jdmJKqPuMTn8RSlKxBPwYicgTlfbHXoJVKaUkcCq3Cd0KBSWJ4zLrtSS0sArsU/GtVzl4nJfdGcWqTdOySuVhBTu2ya3WZwS6pdL38BRxFNtpuDi8b5CL8tYsX5KKTth/BTrNElZeXl3kVJLil5qRh+E/EnEPw922R22MUhUcpOLReUFFJ3NZR16ozjYmqgEkiynFDYhJKjcjIWGKxOzKDSpQ9KC9cvUzR2bmafMvIl54HPCVhPxJve2e0HL6xKSqxTkiLuDaiZptFkXJF+YNTShTZybtmbWKrDfkpGY2XziJVGpqNiY004t3JsxXZxbCGFO3absUJsO6c8x5m5vF1CKliX3KuTat+DvuinSP+yybLP7qx4E2xdZa+ZOzDHI4mdqskfT8B9I53DwqY7XXbyVtbX9F/y/pjDmHr0L/T48jW0ODf5f0w5g0L/T48mdbP8ARv8AN+mGMnQv9PjyVtDtLjUH3R+w9X1aB+PFe6voPCLRlc53H8BlcPqve/4seWGbk5asTDk1Ty42HVqSkggk3OEpzA53EdaCc6KUWcKTUal5Ikuya3nHVS0grqkXUkJSo4UA5bbnFYi+cbKWFLE+plhxP0ooMVKjpp62VU4GZK8QcsqwtkL974rFe62y4vFHGfMun0LJxw2t1JipSYa6px2SV1azfvpUAQFWN7WO47wY0xJ3SfUrha6tFHSSak5yZQJGmFAUEpwhJKiq+EXzItbB4bTeM6acI+tl52k/SjXRuapks48mepZXdBbAIUFJxZKO0ZW/v4GFRSmk4MmFo3UkSE0+ccQt1MkrAki5Sk4Rcm1r3NsjvPnGmKKdmymFvqVajUqMuRZabpwTMIN1ud6xxfFhurb3UbcttrRnGE1NtvoWco4bJdTuWiHR0iakmX/3mUY03w9Xe3eI238o5fFQvVkz6PgfqzocPCngvZdyxqlRxk+kPeMOWevXXs+TGqVHGT6Q94csnXXs+TGqNHGj6Q94csa89nyWNDtEU099widLnWIG1OG1lfXzi0Y2Ofx3HvisN42tc8wnJJ6o1l1lycS2ErUkE3yQlR2bQDyEdWElSoppHDksdSxNkqzVKct9lqaScRwOkYrG1wQm9iNpztfIZxq4RqpNozUnBtIMaOKXTlzn7egBK8OA3xH/AOt225R5ZnODq2qYLEqn6cVz5TtfqU02xLOzIDbZAQTfLIDvWuTuOwnw8IlU4wbkg5uXRnNq0lN0icQWp9KnAjECLm2IEG+wHPFYZ/CLxSElWj1RMk6b6MUilzVVmH3FzyEuYCs4r95VrJttyvu88hCc1RSSQjF1G2T5XSGosyzsq3Mgsuk4tudwBdJvkMr2tnc3vF3TjKSk/uVxtLCjkVHRotSLM1+3oUHSRgF72/Du8nL38Ba8RGrebhYlwtG9ztuinSK/KybLApaVhCbYi4RfMnZhPjHK4mdqskfTfT/pEa/DQqOdrrt5K2tqa4Kj1T+WMOYezQof9PjyY1tTXBUeqfyw5g0KP/T48mNbczwVPqn8sOYToMf+nx5LmhOlzlQfdCpIN9W2Ni8V7q+g8ItGVzm/UOAXC4bSve/4sRpjoplpl1141hxBdWpRSEAjNRy25iPbDi3GKVvsceVFN3uaq6F5Ym5rzhPiWx7xbOvsVy67m2pmW487st8A2eG2GdfYZddzA6F5Uf8AOuemn3hnX2GXXcHoYljtrrnpjx+vjeGdfYZddzI6GZYbK86MwcmxtGzfDOvsMuu5jUvKccc9NPvDOvsMuu5k9DMvx53d+Abtm+GdfYZddzkNdEUqlIH75cy/6JjxVf8A0m5P8nd4T6rLh6MaSinY31SyvGHPsTGfLR6ddnsXyNUsrxhz7Ew5Y12exfJjVJK8Yc+xMOWhr09i+SrolokzT33MM4pzrEC+JIFrK8vrFoxseDjePlxVrxtYgzPSJPMOuNJpjaghxSQSsgmyj5RlKtZ2Pdw/0iFWnGbm1ddvJrrSqPCW/UV7RHP/AINtDp737eTOtGo8Jb+8+0Of/A0Snvft5M60ahwpv7z7Q5/8DRKe9+3ka0ahwpv7z7Q55GiU979vI1o1DhTf3n2hzxolPe/byNaNQ4U3959oc8aJT3v28jWjUOFN/efaHPGiU979vI1o1DhTf3n2hz/4GiU979vJjWjUeEt/efaHPJ0Snvft5B6Uajwlv1D7Q5/8DRKe9+3kwelKo8Jb9RXtDnjQ6e9+3kt6F6UzM8+5jk0t4EC2FRN7q8/pGlOpiOd9Q4GPC4bSve58j0fST61umecBWtSiABYXUYzlQUm3cvR+rVKUFBRXQ21YyHEXOSfaIyy7mutVNqGrKQ4g5yT7Qy67jWqm1GdWUjxBzkmJy67ka1U2oaspHiDnJMMuu41qptQ1ZSPEHOSYZddxrVTahqykeIOckwy67jWqm1DVlI8Qc5Jhl13GtVNqGrKR4g5yTDLruNaqbUNWUhxBzkn2hl13GtVNqMasZDiDnJPtEZddydaqbUNWMhxFzkn2hll3GtVNqKGjejEvIvLwTCl40Z4gBax8vrGlOngueLi+NlxNsStYmL0wnmlrbEoghK1AEk3PeMeGrxsoTcbfY9lD6dTqU1JyfVDt1UPk2+Zimoy7I10qluY7dVD5NvmYahLsiNKpbmO3NQ+Tb5mGoS7IaVS3Mduah8m3zMNQl2GlUtzHbmofJt8zDUJdhpVLcx25qHybfMw1CXYaVS3Mduah8m3zMNQl2GlUtzHbmofJt8zDUJdhpVLcx26qHybfMw1CXZDSqW5jt1UPk2+ZhqEuyJ0qluZjt1UPk2+ZhqMuyGlUtzKejVdmJp5eNhKcKMsN87nzj1cLxDrN3X2PBxvCxoWwu9xWNCkOuqcROKbxZkDMXjapw9Ko7yj1PPT4mrTVoysjg9gHeLK5CM8nQ2/svna+4z2Ad4srkIZOht/YztfcOwDvFlchE5Oht/YztfcOwDvFlchDJ0Nv7Gdr7h2Ad4srkIZOht/YztfcOwDvFlchDJ0Nv7Gdr7h2Ad4srkIZOht/YztfcOwDvFlchDJ0Nv7Gdr7h2Ad4srkIZOht/YztfcOwDvFlchEZOht/YztfcY1fu8WVyEMnQ2/sZ6vuOwaOaPMyoV/FK1K2qMb06caatFWMalWdR3m7luLmYgBACAEAIAQAgBACAEAIAQB//9k="/>
          <p:cNvSpPr>
            <a:spLocks noChangeAspect="1" noChangeArrowheads="1"/>
          </p:cNvSpPr>
          <p:nvPr/>
        </p:nvSpPr>
        <p:spPr bwMode="auto">
          <a:xfrm>
            <a:off x="143608" y="-108347"/>
            <a:ext cx="281354" cy="228601"/>
          </a:xfrm>
          <a:prstGeom prst="rect">
            <a:avLst/>
          </a:prstGeom>
          <a:noFill/>
        </p:spPr>
        <p:txBody>
          <a:bodyPr vert="horz" wrap="square" lIns="77925" tIns="38963" rIns="77925" bIns="38963" numCol="1" anchor="t" anchorCtr="0" compatLnSpc="1">
            <a:prstTxWarp prst="textNoShape">
              <a:avLst/>
            </a:prstTxWarp>
          </a:bodyPr>
          <a:lstStyle/>
          <a:p>
            <a:endParaRPr lang="en-US">
              <a:cs typeface="Arial"/>
            </a:endParaRPr>
          </a:p>
        </p:txBody>
      </p:sp>
      <p:sp>
        <p:nvSpPr>
          <p:cNvPr id="10245" name="AutoShape 5" descr="data:image/jpeg;base64,/9j/4AAQSkZJRgABAQAAAQABAAD/2wCEAAkGBwgSEBQUEggWFhUWFSAZFxcXFiIZHxkdHhgdJR0gHx4dKDQhKSExIR8WIzMtMSovOC8wGB8zRDMtNygtLi0BCgoKDg0OGxAQGzckHyQtLDA1MSw3NiwsLCwsLSw3NCwsLCwwNywsNCwsLCwsLDUsLCwsLCwvLCwtLCwsLCwsLP/AABEIAGYAZgMBEQACEQEDEQH/xAAbAAEBAAIDAQAAAAAAAAAAAAAABQECBAYHA//EAD0QAAECBAIGCAQDCAMBAAAAAAECAwAEBRESIQYXMUFVkQcTFiJRYZPRMlRxkkLS4hQVI1NlgaOxRWKhUv/EABoBAQADAQEBAAAAAAAAAAAAAAABAgMFBAb/xAAtEQACAQIEBQMEAwEBAAAAAAAAAQIDERIUFVIEEyFR4SKRoQUxQbFhYmNTI//aAAwDAQACEQMRAD8A9xgBACAEAIAQAgBACAEAIAQAgDpOlfSVS5CY6hck84q1/wCGE2+magf/ACN6XDyqK6ZnKpGLszWjdIqZpLimdHZohtN1X6sf2sV/XyyOcJ0HD7tEqaf2JZ6ZKaP+Bm/tR+aNMnLuivOiVan0hhhlt5zR2aCHBdNurO82yC/DPK+RjONDE7Jos5pK7ONSOlGWmXktNaPzRUo7w2B5nNe7bFp8M4q7aIVRPojSpdK0ow6ppzR+bC0mxACD/pcI8K5K6aDqxX3OZJdIaXZZyYRo7NdW3tJ6sHzyK93n4iKyoWlhbRKmmrkrXLTeAzn2I/NGmTl3RXnRO7UGtompZt9EqtKXBcJXYKGZGdj5R5pxwycWaJ3Vyh15/lGKkmOvP8owA68/yjAGzL6VXFrEbjAHgks5Lu1uZMzUOqQlxQLlhklKjle4I8L5mOnG6orCrnjlZ1OrOBMVuqsOuNtVZxSQrCV2AxgXF7AkYTc794jZU4ySbRg5yi2kyjLutmnqeNfcD4V3WsrlIyNu9sJKTfb3TkYo78zDh6F1bBe/Ulo0gqzhQhypOBGIAWscI2ZDL/e6NOXBXaRTHJ9GyppLPLlphIlK6t0FF8YtYHNJANzncK3C1xtjOlHHH1xsXqPC/SzbRuaMyt0zVfW0cHdJtYrVkneM7523+IiKiwJYY3FP1N4mR+0NXSlSEVBzASbg5X2bdueQ35RryoPq11M8cl0TK9QdQiRadbr7inlHvtZXSFfDfvZWwq8b4hsjOPWbTj0NJdIJp9TsmjXSP1Eo02uQU4pKc19YBfM+Uc3iWlVaPo+B+kyr8PCpjtddinrUa4Or1B7RhiPXoUt69hrVa4Or1B7QxDQpb17GD0rM8GV6g9oYidClvXsU9D9L0T77oTJFvq0C91BV7q8h5RKlc8HHcA+Fw3le55VXpR+dqjzUtId4LKVYU78RutRG7ZmY69CSp0ryZwa0XOdkjXR+qMSYfbmaPiWtGABaLKbuDe4OZF8Hdy35xepB1LOLKQkoXUkT26JVFMGYEivqwRdQQbZgm43YRa191wIvzIqWG5TBK2KxSqtXlpmXl2GaSlLiO6VJQLuXzOEDMd6+Wd7/ANozhBwk5N9DSUlJJJGsoxMU6bbXNUu4HeCFp+I2BTYnYQcNznaxiW1VjaLIS5cvUjR+Smp595yVphwAFeFCPhAF7ZbVHO3jBSVOKUmQ4ubbij6SNZlWZN+WcpaS6s5OFIujDawIOZN8f0y2xEqblNST6EqSUXFrqT5ih1JtlLy5FaW1EgKKSBlbM+Rvl42MaKpFvCmVdNpXsd50W6P1zUmy8KkE403w9Xe2ZG28cjiY3qyPp+A+rcnh4U8F7LuVdVjnFx6X6owwns1z+nz4Gqtzi49L9UMI13+nz4MHoqc4wPS/VDCTrv8AT58FXQ3RJUhMOkzoc6xA/BhtZX1PjExjY5/H8fmlH02tc8r0jdmJKqPuMTn8RSlKxBPwYicgTlfbHXoJVKaUkcCq3Cd0KBSWJ4zLrtSS0sArsU/GtVzl4nJfdGcWqTdOySuVhBTu2ya3WZwS6pdL38BRxFNtpuDi8b5CL8tYsX5KKTth/BTrNElZeXl3kVJLil5qRh+E/EnEPw922R22MUhUcpOLReUFFJ3NZR16ozjYmqgEkiynFDYhJKjcjIWGKxOzKDSpQ9KC9cvUzR2bmafMvIl54HPCVhPxJve2e0HL6xKSqxTkiLuDaiZptFkXJF+YNTShTZybtmbWKrDfkpGY2XziJVGpqNiY004t3JsxXZxbCGFO3absUJsO6c8x5m5vF1CKliX3KuTat+DvuinSP+yybLP7qx4E2xdZa+ZOzDHI4mdqskfT8B9I53DwqY7XXbyVtbX9F/y/pjDmHr0L/T48jW0ODf5f0w5g0L/T48mdbP8ARv8AN+mGMnQv9PjyVtDtLjUH3R+w9X1aB+PFe6voPCLRlc53H8BlcPqve/4seWGbk5asTDk1Ty42HVqSkggk3OEpzA53EdaCc6KUWcKTUal5Ikuya3nHVS0grqkXUkJSo4UA5bbnFYi+cbKWFLE+plhxP0ooMVKjpp62VU4GZK8QcsqwtkL974rFe62y4vFHGfMun0LJxw2t1JipSYa6px2SV1azfvpUAQFWN7WO47wY0xJ3SfUrha6tFHSSak5yZQJGmFAUEpwhJKiq+EXzItbB4bTeM6acI+tl52k/SjXRuapks48mepZXdBbAIUFJxZKO0ZW/v4GFRSmk4MmFo3UkSE0+ccQt1MkrAki5Sk4Rcm1r3NsjvPnGmKKdmymFvqVajUqMuRZabpwTMIN1ud6xxfFhurb3UbcttrRnGE1NtvoWco4bJdTuWiHR0iakmX/3mUY03w9Xe3eI238o5fFQvVkz6PgfqzocPCngvZdyxqlRxk+kPeMOWevXXs+TGqVHGT6Q94csnXXs+TGqNHGj6Q94csa89nyWNDtEU099widLnWIG1OG1lfXzi0Y2Ofx3HvisN42tc8wnJJ6o1l1lycS2ErUkE3yQlR2bQDyEdWElSoppHDksdSxNkqzVKct9lqaScRwOkYrG1wQm9iNpztfIZxq4RqpNozUnBtIMaOKXTlzn7egBK8OA3xH/AOt225R5ZnODq2qYLEqn6cVz5TtfqU02xLOzIDbZAQTfLIDvWuTuOwnw8IlU4wbkg5uXRnNq0lN0icQWp9KnAjECLm2IEG+wHPFYZ/CLxSElWj1RMk6b6MUilzVVmH3FzyEuYCs4r95VrJttyvu88hCc1RSSQjF1G2T5XSGosyzsq3Mgsuk4tudwBdJvkMr2tnc3vF3TjKSk/uVxtLCjkVHRotSLM1+3oUHSRgF72/Du8nL38Ba8RGrebhYlwtG9ztuinSK/KybLApaVhCbYi4RfMnZhPjHK4mdqskfTfT/pEa/DQqOdrrt5K2tqa4Kj1T+WMOYezQof9PjyY1tTXBUeqfyw5g0KP/T48mNbczwVPqn8sOYToMf+nx5LmhOlzlQfdCpIN9W2Ni8V7q+g8ItGVzm/UOAXC4bSve/4sRpjoplpl1141hxBdWpRSEAjNRy25iPbDi3GKVvsceVFN3uaq6F5Ym5rzhPiWx7xbOvsVy67m2pmW487st8A2eG2GdfYZddzA6F5Uf8AOuemn3hnX2GXXcHoYljtrrnpjx+vjeGdfYZddzI6GZYbK86MwcmxtGzfDOvsMuu5jUvKccc9NPvDOvsMuu5k9DMvx53d+Abtm+GdfYZddzkNdEUqlIH75cy/6JjxVf8A0m5P8nd4T6rLh6MaSinY31SyvGHPsTGfLR6ddnsXyNUsrxhz7Ew5Y12exfJjVJK8Yc+xMOWhr09i+SrolokzT33MM4pzrEC+JIFrK8vrFoxseDjePlxVrxtYgzPSJPMOuNJpjaghxSQSsgmyj5RlKtZ2Pdw/0iFWnGbm1ddvJrrSqPCW/UV7RHP/AINtDp737eTOtGo8Jb+8+0Of/A0Snvft5M60ahwpv7z7Q5/8DRKe9+3ka0ahwpv7z7Q55GiU979vI1o1DhTf3n2hzxolPe/byNaNQ4U3959oc8aJT3v28jWjUOFN/efaHPGiU979vI1o1DhTf3n2hz/4GiU979vJjWjUeEt/efaHPJ0Snvft5B6Uajwlv1D7Q5/8DRKe9+3kwelKo8Jb9RXtDnjQ6e9+3kt6F6UzM8+5jk0t4EC2FRN7q8/pGlOpiOd9Q4GPC4bSve58j0fST61umecBWtSiABYXUYzlQUm3cvR+rVKUFBRXQ21YyHEXOSfaIyy7mutVNqGrKQ4g5yT7Qy67jWqm1GdWUjxBzkmJy67ka1U2oaspHiDnJMMuu41qptQ1ZSPEHOSYZddxrVTahqykeIOckwy67jWqm1DVlI8Qc5Jhl13GtVNqGrKR4g5yTDLruNaqbUNWUhxBzkn2hl13GtVNqMasZDiDnJPtEZddydaqbUNWMhxFzkn2hll3GtVNqKGjejEvIvLwTCl40Z4gBax8vrGlOngueLi+NlxNsStYmL0wnmlrbEoghK1AEk3PeMeGrxsoTcbfY9lD6dTqU1JyfVDt1UPk2+Zimoy7I10qluY7dVD5NvmYahLsiNKpbmO3NQ+Tb5mGoS7IaVS3Mduah8m3zMNQl2GlUtzHbmofJt8zDUJdhpVLcx25qHybfMw1CXYaVS3Mduah8m3zMNQl2GlUtzHbmofJt8zDUJdhpVLcx26qHybfMw1CXZDSqW5jt1UPk2+ZhqEuyJ0qluZjt1UPk2+ZhqMuyGlUtzKejVdmJp5eNhKcKMsN87nzj1cLxDrN3X2PBxvCxoWwu9xWNCkOuqcROKbxZkDMXjapw9Ko7yj1PPT4mrTVoysjg9gHeLK5CM8nQ2/svna+4z2Ad4srkIZOht/YztfcOwDvFlchE5Oht/YztfcOwDvFlchDJ0Nv7Gdr7h2Ad4srkIZOht/YztfcOwDvFlchDJ0Nv7Gdr7h2Ad4srkIZOht/YztfcOwDvFlchDJ0Nv7Gdr7h2Ad4srkIZOht/YztfcOwDvFlchEZOht/YztfcY1fu8WVyEMnQ2/sZ6vuOwaOaPMyoV/FK1K2qMb06caatFWMalWdR3m7luLmYgBACAEAIAQAgBACAEAIAQB//9k="/>
          <p:cNvSpPr>
            <a:spLocks noChangeAspect="1" noChangeArrowheads="1"/>
          </p:cNvSpPr>
          <p:nvPr/>
        </p:nvSpPr>
        <p:spPr bwMode="auto">
          <a:xfrm>
            <a:off x="143608" y="-108347"/>
            <a:ext cx="281354" cy="228601"/>
          </a:xfrm>
          <a:prstGeom prst="rect">
            <a:avLst/>
          </a:prstGeom>
          <a:noFill/>
        </p:spPr>
        <p:txBody>
          <a:bodyPr vert="horz" wrap="square" lIns="77925" tIns="38963" rIns="77925" bIns="38963" numCol="1" anchor="t" anchorCtr="0" compatLnSpc="1">
            <a:prstTxWarp prst="textNoShape">
              <a:avLst/>
            </a:prstTxWarp>
          </a:bodyPr>
          <a:lstStyle/>
          <a:p>
            <a:endParaRPr lang="en-US">
              <a:cs typeface="Arial"/>
            </a:endParaRPr>
          </a:p>
        </p:txBody>
      </p:sp>
      <p:sp>
        <p:nvSpPr>
          <p:cNvPr id="32" name="TextBox 31"/>
          <p:cNvSpPr txBox="1"/>
          <p:nvPr/>
        </p:nvSpPr>
        <p:spPr>
          <a:xfrm>
            <a:off x="6928338" y="2011099"/>
            <a:ext cx="1592663" cy="2215991"/>
          </a:xfrm>
          <a:prstGeom prst="rect">
            <a:avLst/>
          </a:prstGeom>
          <a:noFill/>
        </p:spPr>
        <p:txBody>
          <a:bodyPr wrap="square" lIns="0" tIns="0" rIns="0" bIns="0" rtlCol="0" anchor="t">
            <a:spAutoFit/>
          </a:bodyPr>
          <a:lstStyle/>
          <a:p>
            <a:pPr>
              <a:buClr>
                <a:srgbClr val="000000"/>
              </a:buClr>
              <a:buSzPct val="100000"/>
              <a:buFont typeface=""/>
            </a:pPr>
            <a:r>
              <a:rPr lang="en-US" sz="1200" b="1" dirty="0">
                <a:solidFill>
                  <a:srgbClr val="000000"/>
                </a:solidFill>
              </a:rPr>
              <a:t>Management focus on program activities, rather than development</a:t>
            </a:r>
          </a:p>
          <a:p>
            <a:pPr>
              <a:buClr>
                <a:srgbClr val="000000"/>
              </a:buClr>
              <a:buSzPct val="100000"/>
              <a:buFont typeface=""/>
            </a:pPr>
            <a:endParaRPr lang="en-US" sz="1200" b="1" dirty="0">
              <a:solidFill>
                <a:srgbClr val="000000"/>
              </a:solidFill>
              <a:cs typeface="Arial" pitchFamily="34" charset="0"/>
            </a:endParaRPr>
          </a:p>
          <a:p>
            <a:pPr>
              <a:buClr>
                <a:srgbClr val="000000"/>
              </a:buClr>
              <a:buSzPct val="100000"/>
            </a:pPr>
            <a:endParaRPr lang="en-US" sz="1200" b="1" dirty="0">
              <a:solidFill>
                <a:srgbClr val="000000"/>
              </a:solidFill>
            </a:endParaRPr>
          </a:p>
          <a:p>
            <a:pPr>
              <a:buClr>
                <a:srgbClr val="000000"/>
              </a:buClr>
              <a:buSzPct val="100000"/>
            </a:pPr>
            <a:r>
              <a:rPr lang="en-US" sz="1200" b="1" dirty="0">
                <a:solidFill>
                  <a:srgbClr val="000000"/>
                </a:solidFill>
              </a:rPr>
              <a:t>Shortage of highly skilled personnel in regions </a:t>
            </a:r>
          </a:p>
          <a:p>
            <a:pPr>
              <a:buClr>
                <a:srgbClr val="000000"/>
              </a:buClr>
              <a:buSzPct val="100000"/>
              <a:buFont typeface=""/>
            </a:pPr>
            <a:endParaRPr lang="en-US" sz="1200" b="1" dirty="0">
              <a:solidFill>
                <a:srgbClr val="000000"/>
              </a:solidFill>
              <a:cs typeface="Arial" pitchFamily="34" charset="0"/>
            </a:endParaRPr>
          </a:p>
          <a:p>
            <a:pPr>
              <a:buClr>
                <a:srgbClr val="000000"/>
              </a:buClr>
              <a:buSzPct val="100000"/>
              <a:buFont typeface=""/>
            </a:pPr>
            <a:endParaRPr lang="en-US" sz="1200" b="1" dirty="0">
              <a:solidFill>
                <a:srgbClr val="000000"/>
              </a:solidFill>
            </a:endParaRPr>
          </a:p>
          <a:p>
            <a:pPr>
              <a:buClr>
                <a:srgbClr val="000000"/>
              </a:buClr>
              <a:buSzPct val="100000"/>
              <a:buFont typeface=""/>
            </a:pPr>
            <a:r>
              <a:rPr lang="en-US" sz="1200" b="1" dirty="0">
                <a:solidFill>
                  <a:srgbClr val="000000"/>
                </a:solidFill>
              </a:rPr>
              <a:t>No resources to obtain quality services</a:t>
            </a:r>
          </a:p>
          <a:p>
            <a:pPr>
              <a:buClr>
                <a:srgbClr val="000000"/>
              </a:buClr>
              <a:buSzPct val="100000"/>
              <a:buFont typeface=""/>
            </a:pPr>
            <a:endParaRPr lang="en-US" sz="1200" b="1" dirty="0">
              <a:solidFill>
                <a:srgbClr val="000000"/>
              </a:solidFill>
              <a:cs typeface="Arial" pitchFamily="34" charset="0"/>
            </a:endParaRPr>
          </a:p>
        </p:txBody>
      </p:sp>
      <p:sp>
        <p:nvSpPr>
          <p:cNvPr id="38" name="Rectangle 3"/>
          <p:cNvSpPr>
            <a:spLocks noChangeArrowheads="1"/>
          </p:cNvSpPr>
          <p:nvPr/>
        </p:nvSpPr>
        <p:spPr bwMode="gray">
          <a:xfrm>
            <a:off x="455613" y="4761549"/>
            <a:ext cx="8994775" cy="328613"/>
          </a:xfrm>
          <a:prstGeom prst="rect">
            <a:avLst/>
          </a:prstGeom>
          <a:noFill/>
          <a:ln w="9525" algn="ctr">
            <a:noFill/>
            <a:miter lim="800000"/>
            <a:headEnd type="none" w="lg" len="lg"/>
            <a:tailEnd type="none" w="lg" len="lg"/>
          </a:ln>
        </p:spPr>
        <p:txBody>
          <a:bodyPr lIns="0" tIns="0" rIns="0" bIns="0" anchor="b"/>
          <a:lstStyle/>
          <a:p>
            <a:pPr>
              <a:lnSpc>
                <a:spcPct val="90000"/>
              </a:lnSpc>
            </a:pPr>
            <a:r>
              <a:rPr lang="en-US" sz="800" dirty="0">
                <a:solidFill>
                  <a:srgbClr val="000000"/>
                </a:solidFill>
              </a:rPr>
              <a:t>1. According to the Ministry of Justice data</a:t>
            </a:r>
            <a:endParaRPr lang="en-US" sz="800" dirty="0">
              <a:solidFill>
                <a:srgbClr val="000000"/>
              </a:solidFill>
              <a:cs typeface="Arial" pitchFamily="34" charset="0"/>
            </a:endParaRPr>
          </a:p>
        </p:txBody>
      </p:sp>
      <p:sp>
        <p:nvSpPr>
          <p:cNvPr id="40" name="Rectangle 39"/>
          <p:cNvSpPr/>
          <p:nvPr/>
        </p:nvSpPr>
        <p:spPr>
          <a:xfrm>
            <a:off x="3954666" y="3731609"/>
            <a:ext cx="2077916" cy="483758"/>
          </a:xfrm>
          <a:prstGeom prst="rect">
            <a:avLst/>
          </a:prstGeom>
          <a:noFill/>
          <a:ln w="9525">
            <a:solidFill>
              <a:srgbClr val="DC6E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ru-RU" sz="1400" dirty="0">
              <a:solidFill>
                <a:schemeClr val="tx1"/>
              </a:solidFill>
            </a:endParaRPr>
          </a:p>
        </p:txBody>
      </p:sp>
      <p:sp>
        <p:nvSpPr>
          <p:cNvPr id="26" name="ColumnHeader"/>
          <p:cNvSpPr>
            <a:spLocks noChangeArrowheads="1"/>
          </p:cNvSpPr>
          <p:nvPr/>
        </p:nvSpPr>
        <p:spPr bwMode="gray">
          <a:xfrm>
            <a:off x="420565" y="1428157"/>
            <a:ext cx="3037746" cy="526704"/>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lIns="77925" tIns="77925" rIns="77925" bIns="77925" anchor="b">
            <a:spAutoFit/>
          </a:bodyPr>
          <a:lstStyle/>
          <a:p>
            <a:pPr algn="ctr">
              <a:buSzPct val="100000"/>
              <a:defRPr/>
            </a:pPr>
            <a:r>
              <a:rPr lang="en-US" sz="1200" b="1" dirty="0"/>
              <a:t>Charity sector today: small and fragmented organizations ...</a:t>
            </a:r>
            <a:endParaRPr lang="en-US" sz="1200" b="1" dirty="0">
              <a:cs typeface="Arial" pitchFamily="34" charset="0"/>
            </a:endParaRPr>
          </a:p>
        </p:txBody>
      </p:sp>
      <p:pic>
        <p:nvPicPr>
          <p:cNvPr id="52228" name="Picture 4" descr="http://sweetclipart.com/multisite/sweetclipart/files/exclamation_mark_yellow.png"/>
          <p:cNvPicPr>
            <a:picLocks noChangeAspect="1" noChangeArrowheads="1"/>
          </p:cNvPicPr>
          <p:nvPr/>
        </p:nvPicPr>
        <p:blipFill>
          <a:blip r:embed="rId12" cstate="print">
            <a:lum bright="-17000" contrast="20000"/>
          </a:blip>
          <a:srcRect/>
          <a:stretch>
            <a:fillRect/>
          </a:stretch>
        </p:blipFill>
        <p:spPr bwMode="auto">
          <a:xfrm flipH="1">
            <a:off x="6667444" y="2042267"/>
            <a:ext cx="119961" cy="480157"/>
          </a:xfrm>
          <a:prstGeom prst="rect">
            <a:avLst/>
          </a:prstGeom>
          <a:noFill/>
        </p:spPr>
      </p:pic>
      <p:pic>
        <p:nvPicPr>
          <p:cNvPr id="56" name="Picture 4" descr="http://sweetclipart.com/multisite/sweetclipart/files/exclamation_mark_yellow.png"/>
          <p:cNvPicPr>
            <a:picLocks noChangeAspect="1" noChangeArrowheads="1"/>
          </p:cNvPicPr>
          <p:nvPr/>
        </p:nvPicPr>
        <p:blipFill>
          <a:blip r:embed="rId12" cstate="print">
            <a:lum bright="-17000" contrast="20000"/>
          </a:blip>
          <a:srcRect/>
          <a:stretch>
            <a:fillRect/>
          </a:stretch>
        </p:blipFill>
        <p:spPr bwMode="auto">
          <a:xfrm flipH="1">
            <a:off x="6667444" y="2847461"/>
            <a:ext cx="119961" cy="480157"/>
          </a:xfrm>
          <a:prstGeom prst="rect">
            <a:avLst/>
          </a:prstGeom>
          <a:noFill/>
        </p:spPr>
      </p:pic>
      <p:pic>
        <p:nvPicPr>
          <p:cNvPr id="57" name="Picture 4" descr="http://sweetclipart.com/multisite/sweetclipart/files/exclamation_mark_yellow.png"/>
          <p:cNvPicPr>
            <a:picLocks noChangeAspect="1" noChangeArrowheads="1"/>
          </p:cNvPicPr>
          <p:nvPr/>
        </p:nvPicPr>
        <p:blipFill>
          <a:blip r:embed="rId12" cstate="print">
            <a:lum bright="-17000" contrast="20000"/>
          </a:blip>
          <a:srcRect/>
          <a:stretch>
            <a:fillRect/>
          </a:stretch>
        </p:blipFill>
        <p:spPr bwMode="auto">
          <a:xfrm flipH="1">
            <a:off x="6667444" y="3532079"/>
            <a:ext cx="119961" cy="480157"/>
          </a:xfrm>
          <a:prstGeom prst="rect">
            <a:avLst/>
          </a:prstGeom>
          <a:noFill/>
        </p:spPr>
      </p:pic>
      <p:sp>
        <p:nvSpPr>
          <p:cNvPr id="25" name="takeaway_box"/>
          <p:cNvSpPr>
            <a:spLocks noChangeArrowheads="1"/>
          </p:cNvSpPr>
          <p:nvPr/>
        </p:nvSpPr>
        <p:spPr bwMode="gray">
          <a:xfrm>
            <a:off x="1763627" y="4341709"/>
            <a:ext cx="5484934" cy="398859"/>
          </a:xfrm>
          <a:prstGeom prst="rect">
            <a:avLst/>
          </a:prstGeom>
          <a:solidFill>
            <a:schemeClr val="tx2"/>
          </a:solidFill>
          <a:ln w="9525" algn="ctr">
            <a:solidFill>
              <a:schemeClr val="tx2"/>
            </a:solidFill>
            <a:miter lim="800000"/>
            <a:headEnd type="none" w="lg" len="lg"/>
            <a:tailEnd type="none" w="lg" len="lg"/>
          </a:ln>
        </p:spPr>
        <p:txBody>
          <a:bodyPr lIns="77925" tIns="38963" rIns="77925" bIns="38963" anchor="ctr" anchorCtr="1"/>
          <a:lstStyle/>
          <a:p>
            <a:pPr algn="ctr"/>
            <a:r>
              <a:rPr lang="en-US" sz="1400" b="1" dirty="0">
                <a:solidFill>
                  <a:srgbClr val="FFFFFF"/>
                </a:solidFill>
              </a:rPr>
              <a:t>But YOU and us can change it. </a:t>
            </a:r>
          </a:p>
          <a:p>
            <a:pPr algn="ctr"/>
            <a:r>
              <a:rPr lang="en-US" sz="1400" b="1" dirty="0">
                <a:solidFill>
                  <a:srgbClr val="FFFFFF"/>
                </a:solidFill>
              </a:rPr>
              <a:t>Together.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14780868"/>
              </p:ext>
            </p:extLst>
          </p:nvPr>
        </p:nvGraphicFramePr>
        <p:xfrm>
          <a:off x="858440" y="1192"/>
          <a:ext cx="1191" cy="1190"/>
        </p:xfrm>
        <a:graphic>
          <a:graphicData uri="http://schemas.openxmlformats.org/presentationml/2006/ole">
            <mc:AlternateContent xmlns:mc="http://schemas.openxmlformats.org/markup-compatibility/2006">
              <mc:Choice xmlns:v="urn:schemas-microsoft-com:vml" Requires="v">
                <p:oleObj spid="_x0000_s60438" name="think-cell Slide" r:id="rId5" imgW="360" imgH="360" progId="TCLayout.ActiveDocument.1">
                  <p:embed/>
                </p:oleObj>
              </mc:Choice>
              <mc:Fallback>
                <p:oleObj name="think-cell Slide" r:id="rId5" imgW="360" imgH="360" progId="TCLayout.ActiveDocument.1">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440" y="1192"/>
                        <a:ext cx="1191"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p:nvPr>
        </p:nvSpPr>
        <p:spPr>
          <a:xfrm>
            <a:off x="198879" y="121500"/>
            <a:ext cx="5365898" cy="623700"/>
          </a:xfrm>
        </p:spPr>
        <p:txBody>
          <a:bodyPr vert="horz" lIns="0" tIns="45720" rIns="0" bIns="45720" rtlCol="0" anchor="t" anchorCtr="0">
            <a:noAutofit/>
          </a:bodyPr>
          <a:lstStyle/>
          <a:p>
            <a:r>
              <a:rPr lang="en-US" dirty="0" err="1"/>
              <a:t>Todogood</a:t>
            </a:r>
            <a:r>
              <a:rPr lang="en-US" dirty="0"/>
              <a:t> is a ready-made thought-out solution; each party is interested to be involved</a:t>
            </a:r>
          </a:p>
        </p:txBody>
      </p:sp>
      <p:sp>
        <p:nvSpPr>
          <p:cNvPr id="11" name="Hexagon 10"/>
          <p:cNvSpPr/>
          <p:nvPr/>
        </p:nvSpPr>
        <p:spPr>
          <a:xfrm rot="16200000">
            <a:off x="2656005" y="1551407"/>
            <a:ext cx="2357145" cy="2090842"/>
          </a:xfrm>
          <a:prstGeom prst="hexagon">
            <a:avLst>
              <a:gd name="adj" fmla="val 26230"/>
              <a:gd name="vf" fmla="val 115470"/>
            </a:avLst>
          </a:prstGeom>
          <a:solidFill>
            <a:schemeClr val="accent2">
              <a:alpha val="50000"/>
            </a:schemeClr>
          </a:solidFill>
          <a:ln w="63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dirty="0">
              <a:solidFill>
                <a:schemeClr val="tx1"/>
              </a:solidFill>
            </a:endParaRPr>
          </a:p>
        </p:txBody>
      </p:sp>
      <p:sp>
        <p:nvSpPr>
          <p:cNvPr id="12" name="Hexagon 11"/>
          <p:cNvSpPr/>
          <p:nvPr/>
        </p:nvSpPr>
        <p:spPr>
          <a:xfrm rot="16200000">
            <a:off x="3770056" y="1550596"/>
            <a:ext cx="2357145" cy="2090842"/>
          </a:xfrm>
          <a:prstGeom prst="hexagon">
            <a:avLst>
              <a:gd name="adj" fmla="val 26230"/>
              <a:gd name="vf" fmla="val 115470"/>
            </a:avLst>
          </a:prstGeom>
          <a:solidFill>
            <a:schemeClr val="accent2">
              <a:alpha val="50000"/>
            </a:schemeClr>
          </a:solidFill>
          <a:ln w="63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dirty="0">
              <a:solidFill>
                <a:schemeClr val="tx1"/>
              </a:solidFill>
            </a:endParaRPr>
          </a:p>
        </p:txBody>
      </p:sp>
      <p:sp>
        <p:nvSpPr>
          <p:cNvPr id="15" name="Hexagon 14"/>
          <p:cNvSpPr/>
          <p:nvPr/>
        </p:nvSpPr>
        <p:spPr>
          <a:xfrm rot="16200000">
            <a:off x="3210965" y="2654220"/>
            <a:ext cx="2357145" cy="2090842"/>
          </a:xfrm>
          <a:prstGeom prst="hexagon">
            <a:avLst>
              <a:gd name="adj" fmla="val 26230"/>
              <a:gd name="vf" fmla="val 115470"/>
            </a:avLst>
          </a:prstGeom>
          <a:solidFill>
            <a:schemeClr val="accent2">
              <a:alpha val="50000"/>
            </a:schemeClr>
          </a:solidFill>
          <a:ln w="635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dirty="0">
              <a:solidFill>
                <a:schemeClr val="tx1"/>
              </a:solidFill>
            </a:endParaRPr>
          </a:p>
        </p:txBody>
      </p:sp>
      <p:sp>
        <p:nvSpPr>
          <p:cNvPr id="20" name="TextBox 19"/>
          <p:cNvSpPr txBox="1"/>
          <p:nvPr/>
        </p:nvSpPr>
        <p:spPr>
          <a:xfrm>
            <a:off x="4879998" y="2172892"/>
            <a:ext cx="1114052" cy="351762"/>
          </a:xfrm>
          <a:prstGeom prst="rect">
            <a:avLst/>
          </a:prstGeom>
          <a:noFill/>
        </p:spPr>
        <p:txBody>
          <a:bodyPr wrap="square" tIns="67500" bIns="67500" rtlCol="0" anchor="t">
            <a:spAutoFit/>
          </a:bodyPr>
          <a:lstStyle/>
          <a:p>
            <a:pPr algn="ctr"/>
            <a:r>
              <a:rPr lang="en-US" sz="1400" b="1" dirty="0"/>
              <a:t>Employees</a:t>
            </a:r>
          </a:p>
        </p:txBody>
      </p:sp>
      <p:sp>
        <p:nvSpPr>
          <p:cNvPr id="22" name="TextBox 21"/>
          <p:cNvSpPr txBox="1"/>
          <p:nvPr/>
        </p:nvSpPr>
        <p:spPr>
          <a:xfrm>
            <a:off x="2789156" y="2172892"/>
            <a:ext cx="1114051" cy="351762"/>
          </a:xfrm>
          <a:prstGeom prst="rect">
            <a:avLst/>
          </a:prstGeom>
          <a:noFill/>
        </p:spPr>
        <p:txBody>
          <a:bodyPr wrap="square" tIns="67500" bIns="67500" rtlCol="0" anchor="t">
            <a:spAutoFit/>
          </a:bodyPr>
          <a:lstStyle/>
          <a:p>
            <a:pPr algn="ctr"/>
            <a:r>
              <a:rPr lang="en-US" sz="1400" b="1" dirty="0"/>
              <a:t>Companies</a:t>
            </a:r>
          </a:p>
        </p:txBody>
      </p:sp>
      <p:sp>
        <p:nvSpPr>
          <p:cNvPr id="36" name="Freeform 35"/>
          <p:cNvSpPr/>
          <p:nvPr/>
        </p:nvSpPr>
        <p:spPr>
          <a:xfrm>
            <a:off x="3901734" y="1710147"/>
            <a:ext cx="975606" cy="1069087"/>
          </a:xfrm>
          <a:custGeom>
            <a:avLst/>
            <a:gdLst>
              <a:gd name="connsiteX0" fmla="*/ 447675 w 871537"/>
              <a:gd name="connsiteY0" fmla="*/ 0 h 952500"/>
              <a:gd name="connsiteX1" fmla="*/ 0 w 871537"/>
              <a:gd name="connsiteY1" fmla="*/ 233362 h 952500"/>
              <a:gd name="connsiteX2" fmla="*/ 4762 w 871537"/>
              <a:gd name="connsiteY2" fmla="*/ 952500 h 952500"/>
              <a:gd name="connsiteX3" fmla="*/ 433387 w 871537"/>
              <a:gd name="connsiteY3" fmla="*/ 719137 h 952500"/>
              <a:gd name="connsiteX4" fmla="*/ 871537 w 871537"/>
              <a:gd name="connsiteY4" fmla="*/ 947737 h 952500"/>
              <a:gd name="connsiteX5" fmla="*/ 866775 w 871537"/>
              <a:gd name="connsiteY5" fmla="*/ 223837 h 952500"/>
              <a:gd name="connsiteX6" fmla="*/ 447675 w 871537"/>
              <a:gd name="connsiteY6" fmla="*/ 0 h 952500"/>
              <a:gd name="connsiteX0" fmla="*/ 444500 w 868362"/>
              <a:gd name="connsiteY0" fmla="*/ 0 h 952500"/>
              <a:gd name="connsiteX1" fmla="*/ 7937 w 868362"/>
              <a:gd name="connsiteY1" fmla="*/ 228600 h 952500"/>
              <a:gd name="connsiteX2" fmla="*/ 1587 w 868362"/>
              <a:gd name="connsiteY2" fmla="*/ 952500 h 952500"/>
              <a:gd name="connsiteX3" fmla="*/ 430212 w 868362"/>
              <a:gd name="connsiteY3" fmla="*/ 719137 h 952500"/>
              <a:gd name="connsiteX4" fmla="*/ 868362 w 868362"/>
              <a:gd name="connsiteY4" fmla="*/ 947737 h 952500"/>
              <a:gd name="connsiteX5" fmla="*/ 863600 w 868362"/>
              <a:gd name="connsiteY5" fmla="*/ 223837 h 952500"/>
              <a:gd name="connsiteX6" fmla="*/ 444500 w 868362"/>
              <a:gd name="connsiteY6" fmla="*/ 0 h 952500"/>
              <a:gd name="connsiteX0" fmla="*/ 438151 w 862013"/>
              <a:gd name="connsiteY0" fmla="*/ 0 h 947737"/>
              <a:gd name="connsiteX1" fmla="*/ 1588 w 862013"/>
              <a:gd name="connsiteY1" fmla="*/ 228600 h 947737"/>
              <a:gd name="connsiteX2" fmla="*/ 1587 w 862013"/>
              <a:gd name="connsiteY2" fmla="*/ 947737 h 947737"/>
              <a:gd name="connsiteX3" fmla="*/ 423863 w 862013"/>
              <a:gd name="connsiteY3" fmla="*/ 719137 h 947737"/>
              <a:gd name="connsiteX4" fmla="*/ 862013 w 862013"/>
              <a:gd name="connsiteY4" fmla="*/ 947737 h 947737"/>
              <a:gd name="connsiteX5" fmla="*/ 857251 w 862013"/>
              <a:gd name="connsiteY5" fmla="*/ 223837 h 947737"/>
              <a:gd name="connsiteX6" fmla="*/ 438151 w 862013"/>
              <a:gd name="connsiteY6" fmla="*/ 0 h 947737"/>
              <a:gd name="connsiteX0" fmla="*/ 438151 w 868362"/>
              <a:gd name="connsiteY0" fmla="*/ 0 h 947737"/>
              <a:gd name="connsiteX1" fmla="*/ 1588 w 868362"/>
              <a:gd name="connsiteY1" fmla="*/ 228600 h 947737"/>
              <a:gd name="connsiteX2" fmla="*/ 1587 w 868362"/>
              <a:gd name="connsiteY2" fmla="*/ 947737 h 947737"/>
              <a:gd name="connsiteX3" fmla="*/ 423863 w 868362"/>
              <a:gd name="connsiteY3" fmla="*/ 719137 h 947737"/>
              <a:gd name="connsiteX4" fmla="*/ 862013 w 868362"/>
              <a:gd name="connsiteY4" fmla="*/ 947737 h 947737"/>
              <a:gd name="connsiteX5" fmla="*/ 866775 w 868362"/>
              <a:gd name="connsiteY5" fmla="*/ 228601 h 947737"/>
              <a:gd name="connsiteX6" fmla="*/ 438151 w 868362"/>
              <a:gd name="connsiteY6" fmla="*/ 0 h 947737"/>
              <a:gd name="connsiteX0" fmla="*/ 438151 w 868362"/>
              <a:gd name="connsiteY0" fmla="*/ 0 h 947738"/>
              <a:gd name="connsiteX1" fmla="*/ 1588 w 868362"/>
              <a:gd name="connsiteY1" fmla="*/ 228600 h 947738"/>
              <a:gd name="connsiteX2" fmla="*/ 1587 w 868362"/>
              <a:gd name="connsiteY2" fmla="*/ 947737 h 947738"/>
              <a:gd name="connsiteX3" fmla="*/ 423863 w 868362"/>
              <a:gd name="connsiteY3" fmla="*/ 719137 h 947738"/>
              <a:gd name="connsiteX4" fmla="*/ 866774 w 868362"/>
              <a:gd name="connsiteY4" fmla="*/ 947738 h 947738"/>
              <a:gd name="connsiteX5" fmla="*/ 866775 w 868362"/>
              <a:gd name="connsiteY5" fmla="*/ 228601 h 947738"/>
              <a:gd name="connsiteX6" fmla="*/ 438151 w 868362"/>
              <a:gd name="connsiteY6" fmla="*/ 0 h 947738"/>
              <a:gd name="connsiteX0" fmla="*/ 438151 w 866774"/>
              <a:gd name="connsiteY0" fmla="*/ 0 h 947738"/>
              <a:gd name="connsiteX1" fmla="*/ 1588 w 866774"/>
              <a:gd name="connsiteY1" fmla="*/ 228600 h 947738"/>
              <a:gd name="connsiteX2" fmla="*/ 1587 w 866774"/>
              <a:gd name="connsiteY2" fmla="*/ 947737 h 947738"/>
              <a:gd name="connsiteX3" fmla="*/ 423863 w 866774"/>
              <a:gd name="connsiteY3" fmla="*/ 719137 h 947738"/>
              <a:gd name="connsiteX4" fmla="*/ 866774 w 866774"/>
              <a:gd name="connsiteY4" fmla="*/ 947738 h 947738"/>
              <a:gd name="connsiteX5" fmla="*/ 862011 w 866774"/>
              <a:gd name="connsiteY5" fmla="*/ 228600 h 947738"/>
              <a:gd name="connsiteX6" fmla="*/ 438151 w 866774"/>
              <a:gd name="connsiteY6" fmla="*/ 0 h 947738"/>
              <a:gd name="connsiteX0" fmla="*/ 438151 w 863598"/>
              <a:gd name="connsiteY0" fmla="*/ 0 h 947737"/>
              <a:gd name="connsiteX1" fmla="*/ 1588 w 863598"/>
              <a:gd name="connsiteY1" fmla="*/ 228600 h 947737"/>
              <a:gd name="connsiteX2" fmla="*/ 1587 w 863598"/>
              <a:gd name="connsiteY2" fmla="*/ 947737 h 947737"/>
              <a:gd name="connsiteX3" fmla="*/ 423863 w 863598"/>
              <a:gd name="connsiteY3" fmla="*/ 719137 h 947737"/>
              <a:gd name="connsiteX4" fmla="*/ 862011 w 863598"/>
              <a:gd name="connsiteY4" fmla="*/ 947737 h 947737"/>
              <a:gd name="connsiteX5" fmla="*/ 862011 w 863598"/>
              <a:gd name="connsiteY5" fmla="*/ 228600 h 947737"/>
              <a:gd name="connsiteX6" fmla="*/ 438151 w 863598"/>
              <a:gd name="connsiteY6" fmla="*/ 0 h 947737"/>
              <a:gd name="connsiteX0" fmla="*/ 438151 w 863598"/>
              <a:gd name="connsiteY0" fmla="*/ 0 h 947737"/>
              <a:gd name="connsiteX1" fmla="*/ 1588 w 863598"/>
              <a:gd name="connsiteY1" fmla="*/ 228600 h 947737"/>
              <a:gd name="connsiteX2" fmla="*/ 1587 w 863598"/>
              <a:gd name="connsiteY2" fmla="*/ 947737 h 947737"/>
              <a:gd name="connsiteX3" fmla="*/ 431799 w 863598"/>
              <a:gd name="connsiteY3" fmla="*/ 722313 h 947737"/>
              <a:gd name="connsiteX4" fmla="*/ 862011 w 863598"/>
              <a:gd name="connsiteY4" fmla="*/ 947737 h 947737"/>
              <a:gd name="connsiteX5" fmla="*/ 862011 w 863598"/>
              <a:gd name="connsiteY5" fmla="*/ 228600 h 947737"/>
              <a:gd name="connsiteX6" fmla="*/ 438151 w 863598"/>
              <a:gd name="connsiteY6" fmla="*/ 0 h 947737"/>
              <a:gd name="connsiteX0" fmla="*/ 431799 w 863598"/>
              <a:gd name="connsiteY0" fmla="*/ 0 h 946649"/>
              <a:gd name="connsiteX1" fmla="*/ 1588 w 863598"/>
              <a:gd name="connsiteY1" fmla="*/ 227512 h 946649"/>
              <a:gd name="connsiteX2" fmla="*/ 1587 w 863598"/>
              <a:gd name="connsiteY2" fmla="*/ 946649 h 946649"/>
              <a:gd name="connsiteX3" fmla="*/ 431799 w 863598"/>
              <a:gd name="connsiteY3" fmla="*/ 721225 h 946649"/>
              <a:gd name="connsiteX4" fmla="*/ 862011 w 863598"/>
              <a:gd name="connsiteY4" fmla="*/ 946649 h 946649"/>
              <a:gd name="connsiteX5" fmla="*/ 862011 w 863598"/>
              <a:gd name="connsiteY5" fmla="*/ 227512 h 946649"/>
              <a:gd name="connsiteX6" fmla="*/ 431799 w 863598"/>
              <a:gd name="connsiteY6" fmla="*/ 0 h 94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98" h="946649">
                <a:moveTo>
                  <a:pt x="431799" y="0"/>
                </a:moveTo>
                <a:lnTo>
                  <a:pt x="1588" y="227512"/>
                </a:lnTo>
                <a:cubicBezTo>
                  <a:pt x="3175" y="467225"/>
                  <a:pt x="0" y="706936"/>
                  <a:pt x="1587" y="946649"/>
                </a:cubicBezTo>
                <a:lnTo>
                  <a:pt x="431799" y="721225"/>
                </a:lnTo>
                <a:lnTo>
                  <a:pt x="862011" y="946649"/>
                </a:lnTo>
                <a:cubicBezTo>
                  <a:pt x="860424" y="705349"/>
                  <a:pt x="863598" y="468812"/>
                  <a:pt x="862011" y="227512"/>
                </a:cubicBezTo>
                <a:lnTo>
                  <a:pt x="431799" y="0"/>
                </a:lnTo>
                <a:close/>
              </a:path>
            </a:pathLst>
          </a:custGeom>
          <a:solidFill>
            <a:schemeClr val="folHlink"/>
          </a:solid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dirty="0">
              <a:solidFill>
                <a:schemeClr val="tx1"/>
              </a:solidFill>
            </a:endParaRPr>
          </a:p>
        </p:txBody>
      </p:sp>
      <p:sp>
        <p:nvSpPr>
          <p:cNvPr id="39" name="Freeform 38"/>
          <p:cNvSpPr/>
          <p:nvPr/>
        </p:nvSpPr>
        <p:spPr>
          <a:xfrm>
            <a:off x="3342791" y="2779235"/>
            <a:ext cx="1046746" cy="1000394"/>
          </a:xfrm>
          <a:custGeom>
            <a:avLst/>
            <a:gdLst>
              <a:gd name="connsiteX0" fmla="*/ 492125 w 927100"/>
              <a:gd name="connsiteY0" fmla="*/ 0 h 892175"/>
              <a:gd name="connsiteX1" fmla="*/ 495300 w 927100"/>
              <a:gd name="connsiteY1" fmla="*/ 403225 h 892175"/>
              <a:gd name="connsiteX2" fmla="*/ 927100 w 927100"/>
              <a:gd name="connsiteY2" fmla="*/ 635000 h 892175"/>
              <a:gd name="connsiteX3" fmla="*/ 431800 w 927100"/>
              <a:gd name="connsiteY3" fmla="*/ 892175 h 892175"/>
              <a:gd name="connsiteX4" fmla="*/ 0 w 927100"/>
              <a:gd name="connsiteY4" fmla="*/ 666750 h 892175"/>
              <a:gd name="connsiteX5" fmla="*/ 0 w 927100"/>
              <a:gd name="connsiteY5" fmla="*/ 263525 h 892175"/>
              <a:gd name="connsiteX6" fmla="*/ 492125 w 927100"/>
              <a:gd name="connsiteY6" fmla="*/ 0 h 892175"/>
              <a:gd name="connsiteX0" fmla="*/ 495300 w 927100"/>
              <a:gd name="connsiteY0" fmla="*/ 0 h 885825"/>
              <a:gd name="connsiteX1" fmla="*/ 495300 w 927100"/>
              <a:gd name="connsiteY1" fmla="*/ 396875 h 885825"/>
              <a:gd name="connsiteX2" fmla="*/ 927100 w 927100"/>
              <a:gd name="connsiteY2" fmla="*/ 628650 h 885825"/>
              <a:gd name="connsiteX3" fmla="*/ 431800 w 927100"/>
              <a:gd name="connsiteY3" fmla="*/ 885825 h 885825"/>
              <a:gd name="connsiteX4" fmla="*/ 0 w 927100"/>
              <a:gd name="connsiteY4" fmla="*/ 660400 h 885825"/>
              <a:gd name="connsiteX5" fmla="*/ 0 w 927100"/>
              <a:gd name="connsiteY5" fmla="*/ 257175 h 885825"/>
              <a:gd name="connsiteX6" fmla="*/ 495300 w 927100"/>
              <a:gd name="connsiteY6" fmla="*/ 0 h 885825"/>
              <a:gd name="connsiteX0" fmla="*/ 495300 w 927100"/>
              <a:gd name="connsiteY0" fmla="*/ 0 h 885825"/>
              <a:gd name="connsiteX1" fmla="*/ 495300 w 927100"/>
              <a:gd name="connsiteY1" fmla="*/ 396875 h 885825"/>
              <a:gd name="connsiteX2" fmla="*/ 927100 w 927100"/>
              <a:gd name="connsiteY2" fmla="*/ 628650 h 885825"/>
              <a:gd name="connsiteX3" fmla="*/ 431800 w 927100"/>
              <a:gd name="connsiteY3" fmla="*/ 885825 h 885825"/>
              <a:gd name="connsiteX4" fmla="*/ 0 w 927100"/>
              <a:gd name="connsiteY4" fmla="*/ 660400 h 885825"/>
              <a:gd name="connsiteX5" fmla="*/ 3175 w 927100"/>
              <a:gd name="connsiteY5" fmla="*/ 261938 h 885825"/>
              <a:gd name="connsiteX6" fmla="*/ 495300 w 927100"/>
              <a:gd name="connsiteY6" fmla="*/ 0 h 885825"/>
              <a:gd name="connsiteX0" fmla="*/ 493183 w 924983"/>
              <a:gd name="connsiteY0" fmla="*/ 0 h 885825"/>
              <a:gd name="connsiteX1" fmla="*/ 493183 w 924983"/>
              <a:gd name="connsiteY1" fmla="*/ 396875 h 885825"/>
              <a:gd name="connsiteX2" fmla="*/ 924983 w 924983"/>
              <a:gd name="connsiteY2" fmla="*/ 628650 h 885825"/>
              <a:gd name="connsiteX3" fmla="*/ 429683 w 924983"/>
              <a:gd name="connsiteY3" fmla="*/ 885825 h 885825"/>
              <a:gd name="connsiteX4" fmla="*/ 1058 w 924983"/>
              <a:gd name="connsiteY4" fmla="*/ 661988 h 885825"/>
              <a:gd name="connsiteX5" fmla="*/ 1058 w 924983"/>
              <a:gd name="connsiteY5" fmla="*/ 261938 h 885825"/>
              <a:gd name="connsiteX6" fmla="*/ 493183 w 924983"/>
              <a:gd name="connsiteY6" fmla="*/ 0 h 885825"/>
              <a:gd name="connsiteX0" fmla="*/ 493183 w 924983"/>
              <a:gd name="connsiteY0" fmla="*/ 0 h 890588"/>
              <a:gd name="connsiteX1" fmla="*/ 493183 w 924983"/>
              <a:gd name="connsiteY1" fmla="*/ 396875 h 890588"/>
              <a:gd name="connsiteX2" fmla="*/ 924983 w 924983"/>
              <a:gd name="connsiteY2" fmla="*/ 628650 h 890588"/>
              <a:gd name="connsiteX3" fmla="*/ 436033 w 924983"/>
              <a:gd name="connsiteY3" fmla="*/ 890588 h 890588"/>
              <a:gd name="connsiteX4" fmla="*/ 1058 w 924983"/>
              <a:gd name="connsiteY4" fmla="*/ 661988 h 890588"/>
              <a:gd name="connsiteX5" fmla="*/ 1058 w 924983"/>
              <a:gd name="connsiteY5" fmla="*/ 261938 h 890588"/>
              <a:gd name="connsiteX6" fmla="*/ 493183 w 924983"/>
              <a:gd name="connsiteY6" fmla="*/ 0 h 890588"/>
              <a:gd name="connsiteX0" fmla="*/ 493183 w 923396"/>
              <a:gd name="connsiteY0" fmla="*/ 0 h 890588"/>
              <a:gd name="connsiteX1" fmla="*/ 493183 w 923396"/>
              <a:gd name="connsiteY1" fmla="*/ 396875 h 890588"/>
              <a:gd name="connsiteX2" fmla="*/ 923396 w 923396"/>
              <a:gd name="connsiteY2" fmla="*/ 627062 h 890588"/>
              <a:gd name="connsiteX3" fmla="*/ 436033 w 923396"/>
              <a:gd name="connsiteY3" fmla="*/ 890588 h 890588"/>
              <a:gd name="connsiteX4" fmla="*/ 1058 w 923396"/>
              <a:gd name="connsiteY4" fmla="*/ 661988 h 890588"/>
              <a:gd name="connsiteX5" fmla="*/ 1058 w 923396"/>
              <a:gd name="connsiteY5" fmla="*/ 261938 h 890588"/>
              <a:gd name="connsiteX6" fmla="*/ 493183 w 923396"/>
              <a:gd name="connsiteY6" fmla="*/ 0 h 890588"/>
              <a:gd name="connsiteX0" fmla="*/ 493183 w 923396"/>
              <a:gd name="connsiteY0" fmla="*/ 0 h 890588"/>
              <a:gd name="connsiteX1" fmla="*/ 493183 w 923396"/>
              <a:gd name="connsiteY1" fmla="*/ 396875 h 890588"/>
              <a:gd name="connsiteX2" fmla="*/ 923396 w 923396"/>
              <a:gd name="connsiteY2" fmla="*/ 627062 h 890588"/>
              <a:gd name="connsiteX3" fmla="*/ 436033 w 923396"/>
              <a:gd name="connsiteY3" fmla="*/ 890588 h 890588"/>
              <a:gd name="connsiteX4" fmla="*/ 1058 w 923396"/>
              <a:gd name="connsiteY4" fmla="*/ 661988 h 890588"/>
              <a:gd name="connsiteX5" fmla="*/ 1058 w 923396"/>
              <a:gd name="connsiteY5" fmla="*/ 261938 h 890588"/>
              <a:gd name="connsiteX6" fmla="*/ 493183 w 923396"/>
              <a:gd name="connsiteY6" fmla="*/ 0 h 890588"/>
              <a:gd name="connsiteX0" fmla="*/ 493183 w 923396"/>
              <a:gd name="connsiteY0" fmla="*/ 0 h 885824"/>
              <a:gd name="connsiteX1" fmla="*/ 493183 w 923396"/>
              <a:gd name="connsiteY1" fmla="*/ 396875 h 885824"/>
              <a:gd name="connsiteX2" fmla="*/ 923396 w 923396"/>
              <a:gd name="connsiteY2" fmla="*/ 627062 h 885824"/>
              <a:gd name="connsiteX3" fmla="*/ 429683 w 923396"/>
              <a:gd name="connsiteY3" fmla="*/ 885824 h 885824"/>
              <a:gd name="connsiteX4" fmla="*/ 1058 w 923396"/>
              <a:gd name="connsiteY4" fmla="*/ 661988 h 885824"/>
              <a:gd name="connsiteX5" fmla="*/ 1058 w 923396"/>
              <a:gd name="connsiteY5" fmla="*/ 261938 h 885824"/>
              <a:gd name="connsiteX6" fmla="*/ 493183 w 923396"/>
              <a:gd name="connsiteY6" fmla="*/ 0 h 885824"/>
              <a:gd name="connsiteX0" fmla="*/ 493183 w 923396"/>
              <a:gd name="connsiteY0" fmla="*/ 0 h 885824"/>
              <a:gd name="connsiteX1" fmla="*/ 493183 w 923396"/>
              <a:gd name="connsiteY1" fmla="*/ 396875 h 885824"/>
              <a:gd name="connsiteX2" fmla="*/ 923396 w 923396"/>
              <a:gd name="connsiteY2" fmla="*/ 627062 h 885824"/>
              <a:gd name="connsiteX3" fmla="*/ 429683 w 923396"/>
              <a:gd name="connsiteY3" fmla="*/ 885824 h 885824"/>
              <a:gd name="connsiteX4" fmla="*/ 1058 w 923396"/>
              <a:gd name="connsiteY4" fmla="*/ 661988 h 885824"/>
              <a:gd name="connsiteX5" fmla="*/ 1058 w 923396"/>
              <a:gd name="connsiteY5" fmla="*/ 258762 h 885824"/>
              <a:gd name="connsiteX6" fmla="*/ 493183 w 923396"/>
              <a:gd name="connsiteY6" fmla="*/ 0 h 885824"/>
              <a:gd name="connsiteX0" fmla="*/ 495300 w 925513"/>
              <a:gd name="connsiteY0" fmla="*/ 0 h 885824"/>
              <a:gd name="connsiteX1" fmla="*/ 495300 w 925513"/>
              <a:gd name="connsiteY1" fmla="*/ 396875 h 885824"/>
              <a:gd name="connsiteX2" fmla="*/ 925513 w 925513"/>
              <a:gd name="connsiteY2" fmla="*/ 627062 h 885824"/>
              <a:gd name="connsiteX3" fmla="*/ 431800 w 925513"/>
              <a:gd name="connsiteY3" fmla="*/ 885824 h 885824"/>
              <a:gd name="connsiteX4" fmla="*/ 0 w 925513"/>
              <a:gd name="connsiteY4" fmla="*/ 661987 h 885824"/>
              <a:gd name="connsiteX5" fmla="*/ 3175 w 925513"/>
              <a:gd name="connsiteY5" fmla="*/ 258762 h 885824"/>
              <a:gd name="connsiteX6" fmla="*/ 495300 w 925513"/>
              <a:gd name="connsiteY6" fmla="*/ 0 h 885824"/>
              <a:gd name="connsiteX0" fmla="*/ 496357 w 926570"/>
              <a:gd name="connsiteY0" fmla="*/ 0 h 885824"/>
              <a:gd name="connsiteX1" fmla="*/ 496357 w 926570"/>
              <a:gd name="connsiteY1" fmla="*/ 396875 h 885824"/>
              <a:gd name="connsiteX2" fmla="*/ 926570 w 926570"/>
              <a:gd name="connsiteY2" fmla="*/ 627062 h 885824"/>
              <a:gd name="connsiteX3" fmla="*/ 432857 w 926570"/>
              <a:gd name="connsiteY3" fmla="*/ 885824 h 885824"/>
              <a:gd name="connsiteX4" fmla="*/ 1057 w 926570"/>
              <a:gd name="connsiteY4" fmla="*/ 661987 h 885824"/>
              <a:gd name="connsiteX5" fmla="*/ 1058 w 926570"/>
              <a:gd name="connsiteY5" fmla="*/ 258762 h 885824"/>
              <a:gd name="connsiteX6" fmla="*/ 496357 w 926570"/>
              <a:gd name="connsiteY6" fmla="*/ 0 h 885824"/>
              <a:gd name="connsiteX0" fmla="*/ 496357 w 926570"/>
              <a:gd name="connsiteY0" fmla="*/ 0 h 885824"/>
              <a:gd name="connsiteX1" fmla="*/ 496357 w 926570"/>
              <a:gd name="connsiteY1" fmla="*/ 396875 h 885824"/>
              <a:gd name="connsiteX2" fmla="*/ 926570 w 926570"/>
              <a:gd name="connsiteY2" fmla="*/ 627062 h 885824"/>
              <a:gd name="connsiteX3" fmla="*/ 432857 w 926570"/>
              <a:gd name="connsiteY3" fmla="*/ 885824 h 885824"/>
              <a:gd name="connsiteX4" fmla="*/ 1057 w 926570"/>
              <a:gd name="connsiteY4" fmla="*/ 657823 h 885824"/>
              <a:gd name="connsiteX5" fmla="*/ 1058 w 926570"/>
              <a:gd name="connsiteY5" fmla="*/ 258762 h 885824"/>
              <a:gd name="connsiteX6" fmla="*/ 496357 w 926570"/>
              <a:gd name="connsiteY6" fmla="*/ 0 h 88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570" h="885824">
                <a:moveTo>
                  <a:pt x="496357" y="0"/>
                </a:moveTo>
                <a:cubicBezTo>
                  <a:pt x="497415" y="134408"/>
                  <a:pt x="495299" y="262467"/>
                  <a:pt x="496357" y="396875"/>
                </a:cubicBezTo>
                <a:lnTo>
                  <a:pt x="926570" y="627062"/>
                </a:lnTo>
                <a:lnTo>
                  <a:pt x="432857" y="885824"/>
                </a:lnTo>
                <a:lnTo>
                  <a:pt x="1057" y="657823"/>
                </a:lnTo>
                <a:cubicBezTo>
                  <a:pt x="2115" y="525002"/>
                  <a:pt x="0" y="391583"/>
                  <a:pt x="1058" y="258762"/>
                </a:cubicBezTo>
                <a:lnTo>
                  <a:pt x="496357" y="0"/>
                </a:lnTo>
                <a:close/>
              </a:path>
            </a:pathLst>
          </a:custGeom>
          <a:solidFill>
            <a:schemeClr val="folHlink"/>
          </a:solid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dirty="0">
              <a:solidFill>
                <a:schemeClr val="tx1"/>
              </a:solidFill>
            </a:endParaRPr>
          </a:p>
        </p:txBody>
      </p:sp>
      <p:sp>
        <p:nvSpPr>
          <p:cNvPr id="56" name="Freeform 55"/>
          <p:cNvSpPr/>
          <p:nvPr/>
        </p:nvSpPr>
        <p:spPr>
          <a:xfrm flipH="1">
            <a:off x="4388212" y="2779235"/>
            <a:ext cx="1046746" cy="1000394"/>
          </a:xfrm>
          <a:custGeom>
            <a:avLst/>
            <a:gdLst>
              <a:gd name="connsiteX0" fmla="*/ 492125 w 927100"/>
              <a:gd name="connsiteY0" fmla="*/ 0 h 892175"/>
              <a:gd name="connsiteX1" fmla="*/ 495300 w 927100"/>
              <a:gd name="connsiteY1" fmla="*/ 403225 h 892175"/>
              <a:gd name="connsiteX2" fmla="*/ 927100 w 927100"/>
              <a:gd name="connsiteY2" fmla="*/ 635000 h 892175"/>
              <a:gd name="connsiteX3" fmla="*/ 431800 w 927100"/>
              <a:gd name="connsiteY3" fmla="*/ 892175 h 892175"/>
              <a:gd name="connsiteX4" fmla="*/ 0 w 927100"/>
              <a:gd name="connsiteY4" fmla="*/ 666750 h 892175"/>
              <a:gd name="connsiteX5" fmla="*/ 0 w 927100"/>
              <a:gd name="connsiteY5" fmla="*/ 263525 h 892175"/>
              <a:gd name="connsiteX6" fmla="*/ 492125 w 927100"/>
              <a:gd name="connsiteY6" fmla="*/ 0 h 892175"/>
              <a:gd name="connsiteX0" fmla="*/ 495300 w 927100"/>
              <a:gd name="connsiteY0" fmla="*/ 0 h 885825"/>
              <a:gd name="connsiteX1" fmla="*/ 495300 w 927100"/>
              <a:gd name="connsiteY1" fmla="*/ 396875 h 885825"/>
              <a:gd name="connsiteX2" fmla="*/ 927100 w 927100"/>
              <a:gd name="connsiteY2" fmla="*/ 628650 h 885825"/>
              <a:gd name="connsiteX3" fmla="*/ 431800 w 927100"/>
              <a:gd name="connsiteY3" fmla="*/ 885825 h 885825"/>
              <a:gd name="connsiteX4" fmla="*/ 0 w 927100"/>
              <a:gd name="connsiteY4" fmla="*/ 660400 h 885825"/>
              <a:gd name="connsiteX5" fmla="*/ 0 w 927100"/>
              <a:gd name="connsiteY5" fmla="*/ 257175 h 885825"/>
              <a:gd name="connsiteX6" fmla="*/ 495300 w 927100"/>
              <a:gd name="connsiteY6" fmla="*/ 0 h 885825"/>
              <a:gd name="connsiteX0" fmla="*/ 495300 w 927100"/>
              <a:gd name="connsiteY0" fmla="*/ 0 h 885825"/>
              <a:gd name="connsiteX1" fmla="*/ 495300 w 927100"/>
              <a:gd name="connsiteY1" fmla="*/ 396875 h 885825"/>
              <a:gd name="connsiteX2" fmla="*/ 927100 w 927100"/>
              <a:gd name="connsiteY2" fmla="*/ 628650 h 885825"/>
              <a:gd name="connsiteX3" fmla="*/ 431800 w 927100"/>
              <a:gd name="connsiteY3" fmla="*/ 885825 h 885825"/>
              <a:gd name="connsiteX4" fmla="*/ 0 w 927100"/>
              <a:gd name="connsiteY4" fmla="*/ 660400 h 885825"/>
              <a:gd name="connsiteX5" fmla="*/ 3175 w 927100"/>
              <a:gd name="connsiteY5" fmla="*/ 261938 h 885825"/>
              <a:gd name="connsiteX6" fmla="*/ 495300 w 927100"/>
              <a:gd name="connsiteY6" fmla="*/ 0 h 885825"/>
              <a:gd name="connsiteX0" fmla="*/ 493183 w 924983"/>
              <a:gd name="connsiteY0" fmla="*/ 0 h 885825"/>
              <a:gd name="connsiteX1" fmla="*/ 493183 w 924983"/>
              <a:gd name="connsiteY1" fmla="*/ 396875 h 885825"/>
              <a:gd name="connsiteX2" fmla="*/ 924983 w 924983"/>
              <a:gd name="connsiteY2" fmla="*/ 628650 h 885825"/>
              <a:gd name="connsiteX3" fmla="*/ 429683 w 924983"/>
              <a:gd name="connsiteY3" fmla="*/ 885825 h 885825"/>
              <a:gd name="connsiteX4" fmla="*/ 1058 w 924983"/>
              <a:gd name="connsiteY4" fmla="*/ 661988 h 885825"/>
              <a:gd name="connsiteX5" fmla="*/ 1058 w 924983"/>
              <a:gd name="connsiteY5" fmla="*/ 261938 h 885825"/>
              <a:gd name="connsiteX6" fmla="*/ 493183 w 924983"/>
              <a:gd name="connsiteY6" fmla="*/ 0 h 885825"/>
              <a:gd name="connsiteX0" fmla="*/ 493183 w 924983"/>
              <a:gd name="connsiteY0" fmla="*/ 0 h 890588"/>
              <a:gd name="connsiteX1" fmla="*/ 493183 w 924983"/>
              <a:gd name="connsiteY1" fmla="*/ 396875 h 890588"/>
              <a:gd name="connsiteX2" fmla="*/ 924983 w 924983"/>
              <a:gd name="connsiteY2" fmla="*/ 628650 h 890588"/>
              <a:gd name="connsiteX3" fmla="*/ 436033 w 924983"/>
              <a:gd name="connsiteY3" fmla="*/ 890588 h 890588"/>
              <a:gd name="connsiteX4" fmla="*/ 1058 w 924983"/>
              <a:gd name="connsiteY4" fmla="*/ 661988 h 890588"/>
              <a:gd name="connsiteX5" fmla="*/ 1058 w 924983"/>
              <a:gd name="connsiteY5" fmla="*/ 261938 h 890588"/>
              <a:gd name="connsiteX6" fmla="*/ 493183 w 924983"/>
              <a:gd name="connsiteY6" fmla="*/ 0 h 890588"/>
              <a:gd name="connsiteX0" fmla="*/ 493183 w 923396"/>
              <a:gd name="connsiteY0" fmla="*/ 0 h 890588"/>
              <a:gd name="connsiteX1" fmla="*/ 493183 w 923396"/>
              <a:gd name="connsiteY1" fmla="*/ 396875 h 890588"/>
              <a:gd name="connsiteX2" fmla="*/ 923396 w 923396"/>
              <a:gd name="connsiteY2" fmla="*/ 627062 h 890588"/>
              <a:gd name="connsiteX3" fmla="*/ 436033 w 923396"/>
              <a:gd name="connsiteY3" fmla="*/ 890588 h 890588"/>
              <a:gd name="connsiteX4" fmla="*/ 1058 w 923396"/>
              <a:gd name="connsiteY4" fmla="*/ 661988 h 890588"/>
              <a:gd name="connsiteX5" fmla="*/ 1058 w 923396"/>
              <a:gd name="connsiteY5" fmla="*/ 261938 h 890588"/>
              <a:gd name="connsiteX6" fmla="*/ 493183 w 923396"/>
              <a:gd name="connsiteY6" fmla="*/ 0 h 890588"/>
              <a:gd name="connsiteX0" fmla="*/ 493183 w 923396"/>
              <a:gd name="connsiteY0" fmla="*/ 0 h 890588"/>
              <a:gd name="connsiteX1" fmla="*/ 493183 w 923396"/>
              <a:gd name="connsiteY1" fmla="*/ 396875 h 890588"/>
              <a:gd name="connsiteX2" fmla="*/ 923396 w 923396"/>
              <a:gd name="connsiteY2" fmla="*/ 627062 h 890588"/>
              <a:gd name="connsiteX3" fmla="*/ 436033 w 923396"/>
              <a:gd name="connsiteY3" fmla="*/ 890588 h 890588"/>
              <a:gd name="connsiteX4" fmla="*/ 1058 w 923396"/>
              <a:gd name="connsiteY4" fmla="*/ 661988 h 890588"/>
              <a:gd name="connsiteX5" fmla="*/ 1058 w 923396"/>
              <a:gd name="connsiteY5" fmla="*/ 261938 h 890588"/>
              <a:gd name="connsiteX6" fmla="*/ 493183 w 923396"/>
              <a:gd name="connsiteY6" fmla="*/ 0 h 890588"/>
              <a:gd name="connsiteX0" fmla="*/ 493183 w 923396"/>
              <a:gd name="connsiteY0" fmla="*/ 0 h 885824"/>
              <a:gd name="connsiteX1" fmla="*/ 493183 w 923396"/>
              <a:gd name="connsiteY1" fmla="*/ 396875 h 885824"/>
              <a:gd name="connsiteX2" fmla="*/ 923396 w 923396"/>
              <a:gd name="connsiteY2" fmla="*/ 627062 h 885824"/>
              <a:gd name="connsiteX3" fmla="*/ 429683 w 923396"/>
              <a:gd name="connsiteY3" fmla="*/ 885824 h 885824"/>
              <a:gd name="connsiteX4" fmla="*/ 1058 w 923396"/>
              <a:gd name="connsiteY4" fmla="*/ 661988 h 885824"/>
              <a:gd name="connsiteX5" fmla="*/ 1058 w 923396"/>
              <a:gd name="connsiteY5" fmla="*/ 261938 h 885824"/>
              <a:gd name="connsiteX6" fmla="*/ 493183 w 923396"/>
              <a:gd name="connsiteY6" fmla="*/ 0 h 885824"/>
              <a:gd name="connsiteX0" fmla="*/ 493183 w 923396"/>
              <a:gd name="connsiteY0" fmla="*/ 0 h 885824"/>
              <a:gd name="connsiteX1" fmla="*/ 493183 w 923396"/>
              <a:gd name="connsiteY1" fmla="*/ 396875 h 885824"/>
              <a:gd name="connsiteX2" fmla="*/ 923396 w 923396"/>
              <a:gd name="connsiteY2" fmla="*/ 627062 h 885824"/>
              <a:gd name="connsiteX3" fmla="*/ 429683 w 923396"/>
              <a:gd name="connsiteY3" fmla="*/ 885824 h 885824"/>
              <a:gd name="connsiteX4" fmla="*/ 1058 w 923396"/>
              <a:gd name="connsiteY4" fmla="*/ 661988 h 885824"/>
              <a:gd name="connsiteX5" fmla="*/ 1058 w 923396"/>
              <a:gd name="connsiteY5" fmla="*/ 258762 h 885824"/>
              <a:gd name="connsiteX6" fmla="*/ 493183 w 923396"/>
              <a:gd name="connsiteY6" fmla="*/ 0 h 885824"/>
              <a:gd name="connsiteX0" fmla="*/ 495300 w 925513"/>
              <a:gd name="connsiteY0" fmla="*/ 0 h 885824"/>
              <a:gd name="connsiteX1" fmla="*/ 495300 w 925513"/>
              <a:gd name="connsiteY1" fmla="*/ 396875 h 885824"/>
              <a:gd name="connsiteX2" fmla="*/ 925513 w 925513"/>
              <a:gd name="connsiteY2" fmla="*/ 627062 h 885824"/>
              <a:gd name="connsiteX3" fmla="*/ 431800 w 925513"/>
              <a:gd name="connsiteY3" fmla="*/ 885824 h 885824"/>
              <a:gd name="connsiteX4" fmla="*/ 0 w 925513"/>
              <a:gd name="connsiteY4" fmla="*/ 661987 h 885824"/>
              <a:gd name="connsiteX5" fmla="*/ 3175 w 925513"/>
              <a:gd name="connsiteY5" fmla="*/ 258762 h 885824"/>
              <a:gd name="connsiteX6" fmla="*/ 495300 w 925513"/>
              <a:gd name="connsiteY6" fmla="*/ 0 h 885824"/>
              <a:gd name="connsiteX0" fmla="*/ 496357 w 926570"/>
              <a:gd name="connsiteY0" fmla="*/ 0 h 885824"/>
              <a:gd name="connsiteX1" fmla="*/ 496357 w 926570"/>
              <a:gd name="connsiteY1" fmla="*/ 396875 h 885824"/>
              <a:gd name="connsiteX2" fmla="*/ 926570 w 926570"/>
              <a:gd name="connsiteY2" fmla="*/ 627062 h 885824"/>
              <a:gd name="connsiteX3" fmla="*/ 432857 w 926570"/>
              <a:gd name="connsiteY3" fmla="*/ 885824 h 885824"/>
              <a:gd name="connsiteX4" fmla="*/ 1057 w 926570"/>
              <a:gd name="connsiteY4" fmla="*/ 661987 h 885824"/>
              <a:gd name="connsiteX5" fmla="*/ 1058 w 926570"/>
              <a:gd name="connsiteY5" fmla="*/ 258762 h 885824"/>
              <a:gd name="connsiteX6" fmla="*/ 496357 w 926570"/>
              <a:gd name="connsiteY6" fmla="*/ 0 h 885824"/>
              <a:gd name="connsiteX0" fmla="*/ 496357 w 926570"/>
              <a:gd name="connsiteY0" fmla="*/ 0 h 885824"/>
              <a:gd name="connsiteX1" fmla="*/ 496357 w 926570"/>
              <a:gd name="connsiteY1" fmla="*/ 396875 h 885824"/>
              <a:gd name="connsiteX2" fmla="*/ 926570 w 926570"/>
              <a:gd name="connsiteY2" fmla="*/ 627062 h 885824"/>
              <a:gd name="connsiteX3" fmla="*/ 432857 w 926570"/>
              <a:gd name="connsiteY3" fmla="*/ 885824 h 885824"/>
              <a:gd name="connsiteX4" fmla="*/ 1057 w 926570"/>
              <a:gd name="connsiteY4" fmla="*/ 657823 h 885824"/>
              <a:gd name="connsiteX5" fmla="*/ 1058 w 926570"/>
              <a:gd name="connsiteY5" fmla="*/ 258762 h 885824"/>
              <a:gd name="connsiteX6" fmla="*/ 496357 w 926570"/>
              <a:gd name="connsiteY6" fmla="*/ 0 h 885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570" h="885824">
                <a:moveTo>
                  <a:pt x="496357" y="0"/>
                </a:moveTo>
                <a:cubicBezTo>
                  <a:pt x="497415" y="134408"/>
                  <a:pt x="495299" y="262467"/>
                  <a:pt x="496357" y="396875"/>
                </a:cubicBezTo>
                <a:lnTo>
                  <a:pt x="926570" y="627062"/>
                </a:lnTo>
                <a:lnTo>
                  <a:pt x="432857" y="885824"/>
                </a:lnTo>
                <a:lnTo>
                  <a:pt x="1057" y="657823"/>
                </a:lnTo>
                <a:cubicBezTo>
                  <a:pt x="2115" y="525002"/>
                  <a:pt x="0" y="391583"/>
                  <a:pt x="1058" y="258762"/>
                </a:cubicBezTo>
                <a:lnTo>
                  <a:pt x="496357" y="0"/>
                </a:lnTo>
                <a:close/>
              </a:path>
            </a:pathLst>
          </a:custGeom>
          <a:solidFill>
            <a:schemeClr val="folHlink"/>
          </a:solidFill>
          <a:ln w="127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dirty="0">
              <a:solidFill>
                <a:schemeClr val="tx1"/>
              </a:solidFill>
            </a:endParaRPr>
          </a:p>
        </p:txBody>
      </p:sp>
      <p:sp>
        <p:nvSpPr>
          <p:cNvPr id="43" name="Freeform 42"/>
          <p:cNvSpPr/>
          <p:nvPr/>
        </p:nvSpPr>
        <p:spPr>
          <a:xfrm>
            <a:off x="3902329" y="2524654"/>
            <a:ext cx="974412" cy="962747"/>
          </a:xfrm>
          <a:custGeom>
            <a:avLst/>
            <a:gdLst>
              <a:gd name="connsiteX0" fmla="*/ 431800 w 866775"/>
              <a:gd name="connsiteY0" fmla="*/ 0 h 844550"/>
              <a:gd name="connsiteX1" fmla="*/ 0 w 866775"/>
              <a:gd name="connsiteY1" fmla="*/ 225425 h 844550"/>
              <a:gd name="connsiteX2" fmla="*/ 0 w 866775"/>
              <a:gd name="connsiteY2" fmla="*/ 615950 h 844550"/>
              <a:gd name="connsiteX3" fmla="*/ 431800 w 866775"/>
              <a:gd name="connsiteY3" fmla="*/ 844550 h 844550"/>
              <a:gd name="connsiteX4" fmla="*/ 866775 w 866775"/>
              <a:gd name="connsiteY4" fmla="*/ 615950 h 844550"/>
              <a:gd name="connsiteX5" fmla="*/ 863600 w 866775"/>
              <a:gd name="connsiteY5" fmla="*/ 219075 h 844550"/>
              <a:gd name="connsiteX6" fmla="*/ 431800 w 866775"/>
              <a:gd name="connsiteY6" fmla="*/ 0 h 844550"/>
              <a:gd name="connsiteX0" fmla="*/ 431800 w 866775"/>
              <a:gd name="connsiteY0" fmla="*/ 0 h 844550"/>
              <a:gd name="connsiteX1" fmla="*/ 0 w 866775"/>
              <a:gd name="connsiteY1" fmla="*/ 225425 h 844550"/>
              <a:gd name="connsiteX2" fmla="*/ 3175 w 866775"/>
              <a:gd name="connsiteY2" fmla="*/ 619125 h 844550"/>
              <a:gd name="connsiteX3" fmla="*/ 431800 w 866775"/>
              <a:gd name="connsiteY3" fmla="*/ 844550 h 844550"/>
              <a:gd name="connsiteX4" fmla="*/ 866775 w 866775"/>
              <a:gd name="connsiteY4" fmla="*/ 615950 h 844550"/>
              <a:gd name="connsiteX5" fmla="*/ 863600 w 866775"/>
              <a:gd name="connsiteY5" fmla="*/ 219075 h 844550"/>
              <a:gd name="connsiteX6" fmla="*/ 431800 w 866775"/>
              <a:gd name="connsiteY6" fmla="*/ 0 h 844550"/>
              <a:gd name="connsiteX0" fmla="*/ 429683 w 864658"/>
              <a:gd name="connsiteY0" fmla="*/ 0 h 844550"/>
              <a:gd name="connsiteX1" fmla="*/ 1058 w 864658"/>
              <a:gd name="connsiteY1" fmla="*/ 222250 h 844550"/>
              <a:gd name="connsiteX2" fmla="*/ 1058 w 864658"/>
              <a:gd name="connsiteY2" fmla="*/ 619125 h 844550"/>
              <a:gd name="connsiteX3" fmla="*/ 429683 w 864658"/>
              <a:gd name="connsiteY3" fmla="*/ 844550 h 844550"/>
              <a:gd name="connsiteX4" fmla="*/ 864658 w 864658"/>
              <a:gd name="connsiteY4" fmla="*/ 615950 h 844550"/>
              <a:gd name="connsiteX5" fmla="*/ 861483 w 864658"/>
              <a:gd name="connsiteY5" fmla="*/ 219075 h 844550"/>
              <a:gd name="connsiteX6" fmla="*/ 429683 w 864658"/>
              <a:gd name="connsiteY6" fmla="*/ 0 h 844550"/>
              <a:gd name="connsiteX0" fmla="*/ 429683 w 862541"/>
              <a:gd name="connsiteY0" fmla="*/ 0 h 844550"/>
              <a:gd name="connsiteX1" fmla="*/ 1058 w 862541"/>
              <a:gd name="connsiteY1" fmla="*/ 222250 h 844550"/>
              <a:gd name="connsiteX2" fmla="*/ 1058 w 862541"/>
              <a:gd name="connsiteY2" fmla="*/ 619125 h 844550"/>
              <a:gd name="connsiteX3" fmla="*/ 429683 w 862541"/>
              <a:gd name="connsiteY3" fmla="*/ 844550 h 844550"/>
              <a:gd name="connsiteX4" fmla="*/ 861482 w 862541"/>
              <a:gd name="connsiteY4" fmla="*/ 619125 h 844550"/>
              <a:gd name="connsiteX5" fmla="*/ 861483 w 862541"/>
              <a:gd name="connsiteY5" fmla="*/ 219075 h 844550"/>
              <a:gd name="connsiteX6" fmla="*/ 429683 w 862541"/>
              <a:gd name="connsiteY6" fmla="*/ 0 h 844550"/>
              <a:gd name="connsiteX0" fmla="*/ 429683 w 862541"/>
              <a:gd name="connsiteY0" fmla="*/ 0 h 844550"/>
              <a:gd name="connsiteX1" fmla="*/ 1058 w 862541"/>
              <a:gd name="connsiteY1" fmla="*/ 222250 h 844550"/>
              <a:gd name="connsiteX2" fmla="*/ 1058 w 862541"/>
              <a:gd name="connsiteY2" fmla="*/ 619125 h 844550"/>
              <a:gd name="connsiteX3" fmla="*/ 429683 w 862541"/>
              <a:gd name="connsiteY3" fmla="*/ 844550 h 844550"/>
              <a:gd name="connsiteX4" fmla="*/ 861482 w 862541"/>
              <a:gd name="connsiteY4" fmla="*/ 619125 h 844550"/>
              <a:gd name="connsiteX5" fmla="*/ 861483 w 862541"/>
              <a:gd name="connsiteY5" fmla="*/ 222250 h 844550"/>
              <a:gd name="connsiteX6" fmla="*/ 429683 w 862541"/>
              <a:gd name="connsiteY6" fmla="*/ 0 h 844550"/>
              <a:gd name="connsiteX0" fmla="*/ 429683 w 862541"/>
              <a:gd name="connsiteY0" fmla="*/ 0 h 846138"/>
              <a:gd name="connsiteX1" fmla="*/ 1058 w 862541"/>
              <a:gd name="connsiteY1" fmla="*/ 222250 h 846138"/>
              <a:gd name="connsiteX2" fmla="*/ 1058 w 862541"/>
              <a:gd name="connsiteY2" fmla="*/ 619125 h 846138"/>
              <a:gd name="connsiteX3" fmla="*/ 431271 w 862541"/>
              <a:gd name="connsiteY3" fmla="*/ 846138 h 846138"/>
              <a:gd name="connsiteX4" fmla="*/ 861482 w 862541"/>
              <a:gd name="connsiteY4" fmla="*/ 619125 h 846138"/>
              <a:gd name="connsiteX5" fmla="*/ 861483 w 862541"/>
              <a:gd name="connsiteY5" fmla="*/ 222250 h 846138"/>
              <a:gd name="connsiteX6" fmla="*/ 429683 w 862541"/>
              <a:gd name="connsiteY6" fmla="*/ 0 h 846138"/>
              <a:gd name="connsiteX0" fmla="*/ 429683 w 862541"/>
              <a:gd name="connsiteY0" fmla="*/ 0 h 849313"/>
              <a:gd name="connsiteX1" fmla="*/ 1058 w 862541"/>
              <a:gd name="connsiteY1" fmla="*/ 222250 h 849313"/>
              <a:gd name="connsiteX2" fmla="*/ 1058 w 862541"/>
              <a:gd name="connsiteY2" fmla="*/ 619125 h 849313"/>
              <a:gd name="connsiteX3" fmla="*/ 431271 w 862541"/>
              <a:gd name="connsiteY3" fmla="*/ 849313 h 849313"/>
              <a:gd name="connsiteX4" fmla="*/ 861482 w 862541"/>
              <a:gd name="connsiteY4" fmla="*/ 619125 h 849313"/>
              <a:gd name="connsiteX5" fmla="*/ 861483 w 862541"/>
              <a:gd name="connsiteY5" fmla="*/ 222250 h 849313"/>
              <a:gd name="connsiteX6" fmla="*/ 429683 w 862541"/>
              <a:gd name="connsiteY6" fmla="*/ 0 h 849313"/>
              <a:gd name="connsiteX0" fmla="*/ 431271 w 862541"/>
              <a:gd name="connsiteY0" fmla="*/ 0 h 852488"/>
              <a:gd name="connsiteX1" fmla="*/ 1058 w 862541"/>
              <a:gd name="connsiteY1" fmla="*/ 225425 h 852488"/>
              <a:gd name="connsiteX2" fmla="*/ 1058 w 862541"/>
              <a:gd name="connsiteY2" fmla="*/ 622300 h 852488"/>
              <a:gd name="connsiteX3" fmla="*/ 431271 w 862541"/>
              <a:gd name="connsiteY3" fmla="*/ 852488 h 852488"/>
              <a:gd name="connsiteX4" fmla="*/ 861482 w 862541"/>
              <a:gd name="connsiteY4" fmla="*/ 622300 h 852488"/>
              <a:gd name="connsiteX5" fmla="*/ 861483 w 862541"/>
              <a:gd name="connsiteY5" fmla="*/ 225425 h 852488"/>
              <a:gd name="connsiteX6" fmla="*/ 431271 w 862541"/>
              <a:gd name="connsiteY6" fmla="*/ 0 h 85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541" h="852488">
                <a:moveTo>
                  <a:pt x="431271" y="0"/>
                </a:moveTo>
                <a:lnTo>
                  <a:pt x="1058" y="225425"/>
                </a:lnTo>
                <a:cubicBezTo>
                  <a:pt x="2116" y="356658"/>
                  <a:pt x="0" y="491067"/>
                  <a:pt x="1058" y="622300"/>
                </a:cubicBezTo>
                <a:lnTo>
                  <a:pt x="431271" y="852488"/>
                </a:lnTo>
                <a:lnTo>
                  <a:pt x="861482" y="622300"/>
                </a:lnTo>
                <a:cubicBezTo>
                  <a:pt x="860424" y="490008"/>
                  <a:pt x="862541" y="357717"/>
                  <a:pt x="861483" y="225425"/>
                </a:cubicBezTo>
                <a:lnTo>
                  <a:pt x="431271" y="0"/>
                </a:lnTo>
                <a:close/>
              </a:path>
            </a:pathLst>
          </a:custGeom>
          <a:solidFill>
            <a:schemeClr val="tx2"/>
          </a:solidFill>
          <a:ln w="254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dirty="0">
              <a:solidFill>
                <a:schemeClr val="tx1"/>
              </a:solidFill>
            </a:endParaRPr>
          </a:p>
        </p:txBody>
      </p:sp>
      <p:sp>
        <p:nvSpPr>
          <p:cNvPr id="74" name="Oval 73"/>
          <p:cNvSpPr/>
          <p:nvPr/>
        </p:nvSpPr>
        <p:spPr>
          <a:xfrm>
            <a:off x="4390917" y="2984570"/>
            <a:ext cx="55388" cy="55370"/>
          </a:xfrm>
          <a:prstGeom prst="ellipse">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dirty="0">
              <a:solidFill>
                <a:schemeClr val="tx1"/>
              </a:solidFill>
            </a:endParaRPr>
          </a:p>
        </p:txBody>
      </p:sp>
      <p:sp>
        <p:nvSpPr>
          <p:cNvPr id="71" name="Oval 70"/>
          <p:cNvSpPr/>
          <p:nvPr/>
        </p:nvSpPr>
        <p:spPr>
          <a:xfrm>
            <a:off x="3614865" y="3257021"/>
            <a:ext cx="55388" cy="55370"/>
          </a:xfrm>
          <a:prstGeom prst="ellipse">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dirty="0">
              <a:solidFill>
                <a:schemeClr val="tx1"/>
              </a:solidFill>
            </a:endParaRPr>
          </a:p>
        </p:txBody>
      </p:sp>
      <p:sp>
        <p:nvSpPr>
          <p:cNvPr id="72" name="Oval 71"/>
          <p:cNvSpPr/>
          <p:nvPr/>
        </p:nvSpPr>
        <p:spPr>
          <a:xfrm>
            <a:off x="5110221" y="3257021"/>
            <a:ext cx="55388" cy="55370"/>
          </a:xfrm>
          <a:prstGeom prst="ellipse">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US" sz="1050" dirty="0">
              <a:solidFill>
                <a:schemeClr val="tx1"/>
              </a:solidFill>
            </a:endParaRPr>
          </a:p>
        </p:txBody>
      </p:sp>
      <p:sp>
        <p:nvSpPr>
          <p:cNvPr id="21" name="TextBox 20"/>
          <p:cNvSpPr txBox="1"/>
          <p:nvPr/>
        </p:nvSpPr>
        <p:spPr>
          <a:xfrm>
            <a:off x="3861585" y="2872540"/>
            <a:ext cx="1114051" cy="351762"/>
          </a:xfrm>
          <a:prstGeom prst="rect">
            <a:avLst/>
          </a:prstGeom>
          <a:noFill/>
        </p:spPr>
        <p:txBody>
          <a:bodyPr wrap="square" tIns="67500" bIns="67500" rtlCol="0" anchor="t">
            <a:spAutoFit/>
          </a:bodyPr>
          <a:lstStyle/>
          <a:p>
            <a:pPr algn="ctr"/>
            <a:r>
              <a:rPr lang="en-US" sz="1400" b="1" dirty="0"/>
              <a:t>Todogood</a:t>
            </a:r>
          </a:p>
        </p:txBody>
      </p:sp>
      <p:sp>
        <p:nvSpPr>
          <p:cNvPr id="55" name="Rectangle 54"/>
          <p:cNvSpPr/>
          <p:nvPr/>
        </p:nvSpPr>
        <p:spPr>
          <a:xfrm>
            <a:off x="4395226" y="2844950"/>
            <a:ext cx="129396" cy="16549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bg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ru-RU" sz="1400" dirty="0">
              <a:solidFill>
                <a:schemeClr val="tx1"/>
              </a:solidFill>
            </a:endParaRPr>
          </a:p>
        </p:txBody>
      </p:sp>
      <p:sp>
        <p:nvSpPr>
          <p:cNvPr id="27" name="TextBox 26"/>
          <p:cNvSpPr txBox="1"/>
          <p:nvPr/>
        </p:nvSpPr>
        <p:spPr>
          <a:xfrm>
            <a:off x="3889279" y="3953441"/>
            <a:ext cx="1114051" cy="351762"/>
          </a:xfrm>
          <a:prstGeom prst="rect">
            <a:avLst/>
          </a:prstGeom>
          <a:noFill/>
        </p:spPr>
        <p:txBody>
          <a:bodyPr wrap="square" tIns="67500" bIns="67500" rtlCol="0" anchor="t">
            <a:spAutoFit/>
          </a:bodyPr>
          <a:lstStyle/>
          <a:p>
            <a:pPr algn="ctr"/>
            <a:r>
              <a:rPr lang="en-US" sz="1400" b="1" dirty="0"/>
              <a:t>Social sector</a:t>
            </a:r>
          </a:p>
        </p:txBody>
      </p:sp>
      <p:cxnSp>
        <p:nvCxnSpPr>
          <p:cNvPr id="52" name="Straight Arrow Connector 51"/>
          <p:cNvCxnSpPr/>
          <p:nvPr/>
        </p:nvCxnSpPr>
        <p:spPr>
          <a:xfrm flipH="1">
            <a:off x="5458708" y="2524654"/>
            <a:ext cx="1115271" cy="0"/>
          </a:xfrm>
          <a:prstGeom prst="straightConnector1">
            <a:avLst/>
          </a:prstGeom>
          <a:ln>
            <a:solidFill>
              <a:schemeClr val="bg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4488997" y="3941651"/>
            <a:ext cx="2106254" cy="0"/>
          </a:xfrm>
          <a:prstGeom prst="straightConnector1">
            <a:avLst/>
          </a:prstGeom>
          <a:ln>
            <a:solidFill>
              <a:schemeClr val="bg2"/>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1541505" y="2524654"/>
            <a:ext cx="1774977" cy="0"/>
          </a:xfrm>
          <a:prstGeom prst="straightConnector1">
            <a:avLst/>
          </a:prstGeom>
          <a:ln>
            <a:solidFill>
              <a:schemeClr val="bg2"/>
            </a:solidFill>
            <a:tailEnd type="oval" w="med" len="med"/>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372945" y="1660236"/>
            <a:ext cx="1957380" cy="1699655"/>
          </a:xfrm>
          <a:prstGeom prst="rect">
            <a:avLst/>
          </a:prstGeom>
          <a:solidFill>
            <a:schemeClr val="bg1"/>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67500" tIns="67500" rIns="67500" bIns="67500" rtlCol="0" anchor="t" anchorCtr="0">
            <a:noAutofit/>
          </a:bodyPr>
          <a:lstStyle/>
          <a:p>
            <a:pPr marL="130969" indent="-130969">
              <a:buClr>
                <a:srgbClr val="E94E1B"/>
              </a:buClr>
              <a:buSzPct val="100000"/>
              <a:buFont typeface="Calibri" panose="020F0502020204030204" pitchFamily="34" charset="0"/>
              <a:buChar char="•"/>
            </a:pPr>
            <a:r>
              <a:rPr lang="en-US" sz="1200" dirty="0">
                <a:solidFill>
                  <a:srgbClr val="000000"/>
                </a:solidFill>
                <a:latin typeface="Calibri" panose="020F0502020204030204" pitchFamily="34" charset="0"/>
              </a:rPr>
              <a:t>Personal contribution to addressing acute social problems</a:t>
            </a:r>
          </a:p>
          <a:p>
            <a:pPr marL="130969" indent="-130969">
              <a:buClr>
                <a:srgbClr val="E94E1B"/>
              </a:buClr>
              <a:buSzPct val="100000"/>
              <a:buFont typeface="Calibri" panose="020F0502020204030204" pitchFamily="34" charset="0"/>
              <a:buChar char="•"/>
            </a:pPr>
            <a:r>
              <a:rPr lang="en-US" sz="1200" dirty="0">
                <a:solidFill>
                  <a:srgbClr val="000000"/>
                </a:solidFill>
                <a:latin typeface="Calibri" panose="020F0502020204030204" pitchFamily="34" charset="0"/>
              </a:rPr>
              <a:t>Self-realization in a new environment</a:t>
            </a:r>
          </a:p>
          <a:p>
            <a:pPr marL="130969" indent="-130969">
              <a:buClr>
                <a:srgbClr val="E94E1B"/>
              </a:buClr>
              <a:buSzPct val="100000"/>
              <a:buFont typeface="Calibri" panose="020F0502020204030204" pitchFamily="34" charset="0"/>
              <a:buChar char="•"/>
            </a:pPr>
            <a:r>
              <a:rPr lang="en-US" sz="1200" dirty="0">
                <a:solidFill>
                  <a:srgbClr val="000000"/>
                </a:solidFill>
                <a:latin typeface="Calibri" panose="020F0502020204030204" pitchFamily="34" charset="0"/>
              </a:rPr>
              <a:t>Development of soft skills</a:t>
            </a:r>
          </a:p>
          <a:p>
            <a:pPr marL="130969" indent="-130969">
              <a:buClr>
                <a:srgbClr val="E94E1B"/>
              </a:buClr>
              <a:buSzPct val="100000"/>
              <a:buFont typeface="Calibri" panose="020F0502020204030204" pitchFamily="34" charset="0"/>
              <a:buChar char="•"/>
            </a:pPr>
            <a:r>
              <a:rPr lang="en-US" sz="1200" dirty="0">
                <a:solidFill>
                  <a:srgbClr val="000000"/>
                </a:solidFill>
                <a:latin typeface="Calibri" panose="020F0502020204030204" pitchFamily="34" charset="0"/>
              </a:rPr>
              <a:t>Community of like-minded people</a:t>
            </a:r>
          </a:p>
        </p:txBody>
      </p:sp>
      <p:sp>
        <p:nvSpPr>
          <p:cNvPr id="58" name="Rectangle 57"/>
          <p:cNvSpPr/>
          <p:nvPr/>
        </p:nvSpPr>
        <p:spPr>
          <a:xfrm>
            <a:off x="424113" y="1660236"/>
            <a:ext cx="1957381" cy="2115165"/>
          </a:xfrm>
          <a:prstGeom prst="rect">
            <a:avLst/>
          </a:prstGeom>
          <a:solidFill>
            <a:schemeClr val="bg1"/>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67500" tIns="67500" rIns="67500" bIns="67500" rtlCol="0" anchor="t" anchorCtr="0"/>
          <a:lstStyle/>
          <a:p>
            <a:pPr marL="130969" indent="-130969">
              <a:buClr>
                <a:srgbClr val="E94E1B"/>
              </a:buClr>
              <a:buSzPct val="100000"/>
              <a:buFont typeface="Calibri" panose="020F0502020204030204" pitchFamily="34" charset="0"/>
              <a:buChar char="•"/>
            </a:pPr>
            <a:r>
              <a:rPr lang="en-US" sz="1200" dirty="0">
                <a:solidFill>
                  <a:srgbClr val="000000"/>
                </a:solidFill>
                <a:latin typeface="Calibri" panose="020F0502020204030204" pitchFamily="34" charset="0"/>
              </a:rPr>
              <a:t>Achievement of the company's CSR, HR, PR objectives</a:t>
            </a:r>
          </a:p>
          <a:p>
            <a:pPr marL="130969" indent="-130969">
              <a:buClr>
                <a:srgbClr val="E94E1B"/>
              </a:buClr>
              <a:buSzPct val="100000"/>
              <a:buFont typeface="Calibri" panose="020F0502020204030204" pitchFamily="34" charset="0"/>
              <a:buChar char="•"/>
            </a:pPr>
            <a:r>
              <a:rPr lang="en-US" sz="1200" dirty="0">
                <a:solidFill>
                  <a:srgbClr val="000000"/>
                </a:solidFill>
                <a:latin typeface="Calibri" panose="020F0502020204030204" pitchFamily="34" charset="0"/>
              </a:rPr>
              <a:t>Enhanced staff motivation and loyalty to the employer  </a:t>
            </a:r>
          </a:p>
          <a:p>
            <a:pPr marL="130969" indent="-130969">
              <a:buClr>
                <a:srgbClr val="E94E1B"/>
              </a:buClr>
              <a:buSzPct val="100000"/>
              <a:buFont typeface="Calibri" panose="020F0502020204030204" pitchFamily="34" charset="0"/>
              <a:buChar char="•"/>
            </a:pPr>
            <a:r>
              <a:rPr lang="en-US" sz="1200" dirty="0">
                <a:solidFill>
                  <a:srgbClr val="000000"/>
                </a:solidFill>
                <a:latin typeface="Calibri" panose="020F0502020204030204" pitchFamily="34" charset="0"/>
              </a:rPr>
              <a:t>Nurturing of corporate culture and communication of values</a:t>
            </a:r>
          </a:p>
          <a:p>
            <a:pPr marL="130969" indent="-130969">
              <a:buClr>
                <a:srgbClr val="E94E1B"/>
              </a:buClr>
              <a:buSzPct val="100000"/>
              <a:buFont typeface="Calibri" panose="020F0502020204030204" pitchFamily="34" charset="0"/>
              <a:buChar char="•"/>
            </a:pPr>
            <a:r>
              <a:rPr lang="en-US" sz="1200" dirty="0">
                <a:solidFill>
                  <a:srgbClr val="000000"/>
                </a:solidFill>
                <a:latin typeface="Calibri" panose="020F0502020204030204" pitchFamily="34" charset="0"/>
              </a:rPr>
              <a:t>Staff teambuilding </a:t>
            </a:r>
          </a:p>
          <a:p>
            <a:pPr marL="130969" indent="-130969">
              <a:buClr>
                <a:srgbClr val="E94E1B"/>
              </a:buClr>
              <a:buSzPct val="100000"/>
            </a:pPr>
            <a:endParaRPr lang="en-US" sz="1200" dirty="0">
              <a:solidFill>
                <a:srgbClr val="000000"/>
              </a:solidFill>
              <a:latin typeface="Calibri" panose="020F0502020204030204" pitchFamily="34" charset="0"/>
            </a:endParaRPr>
          </a:p>
        </p:txBody>
      </p:sp>
      <p:sp>
        <p:nvSpPr>
          <p:cNvPr id="60" name="Rectangle 59"/>
          <p:cNvSpPr/>
          <p:nvPr/>
        </p:nvSpPr>
        <p:spPr>
          <a:xfrm>
            <a:off x="6372945" y="3439901"/>
            <a:ext cx="1957380" cy="1414562"/>
          </a:xfrm>
          <a:prstGeom prst="rect">
            <a:avLst/>
          </a:prstGeom>
          <a:solidFill>
            <a:schemeClr val="bg1"/>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67500" tIns="67500" rIns="67500" bIns="67500" rtlCol="0" anchor="t" anchorCtr="0"/>
          <a:lstStyle/>
          <a:p>
            <a:pPr marL="130969" indent="-130969">
              <a:buClr>
                <a:srgbClr val="E94E1B"/>
              </a:buClr>
              <a:buSzPct val="100000"/>
              <a:buFont typeface="Calibri" panose="020F0502020204030204" pitchFamily="34" charset="0"/>
              <a:buChar char="•"/>
            </a:pPr>
            <a:r>
              <a:rPr lang="en-US" sz="1200" dirty="0">
                <a:solidFill>
                  <a:srgbClr val="000000"/>
                </a:solidFill>
                <a:latin typeface="Calibri" panose="020F0502020204030204" pitchFamily="34" charset="0"/>
              </a:rPr>
              <a:t>Getting professional help for further development</a:t>
            </a:r>
          </a:p>
          <a:p>
            <a:pPr marL="130969" indent="-130969">
              <a:buClr>
                <a:srgbClr val="E94E1B"/>
              </a:buClr>
              <a:buSzPct val="100000"/>
              <a:buFont typeface="Calibri" panose="020F0502020204030204" pitchFamily="34" charset="0"/>
              <a:buChar char="•"/>
            </a:pPr>
            <a:r>
              <a:rPr lang="en-US" sz="1200" dirty="0">
                <a:solidFill>
                  <a:srgbClr val="000000"/>
                </a:solidFill>
                <a:latin typeface="Calibri" panose="020F0502020204030204" pitchFamily="34" charset="0"/>
              </a:rPr>
              <a:t>Development of own competencies</a:t>
            </a:r>
          </a:p>
          <a:p>
            <a:pPr marL="130969" indent="-130969">
              <a:buClr>
                <a:srgbClr val="E94E1B"/>
              </a:buClr>
              <a:buSzPct val="100000"/>
              <a:buFont typeface="Calibri" panose="020F0502020204030204" pitchFamily="34" charset="0"/>
              <a:buChar char="•"/>
            </a:pPr>
            <a:r>
              <a:rPr lang="en-US" sz="1200" dirty="0">
                <a:solidFill>
                  <a:srgbClr val="000000"/>
                </a:solidFill>
                <a:latin typeface="Calibri" panose="020F0502020204030204" pitchFamily="34" charset="0"/>
              </a:rPr>
              <a:t>Strengthening of relations with business</a:t>
            </a:r>
          </a:p>
        </p:txBody>
      </p:sp>
      <p:cxnSp>
        <p:nvCxnSpPr>
          <p:cNvPr id="34" name="Straight Arrow Connector 33"/>
          <p:cNvCxnSpPr>
            <a:stCxn id="42" idx="0"/>
            <a:endCxn id="21" idx="2"/>
          </p:cNvCxnSpPr>
          <p:nvPr/>
        </p:nvCxnSpPr>
        <p:spPr>
          <a:xfrm rot="5400000" flipH="1" flipV="1">
            <a:off x="3071516" y="2825465"/>
            <a:ext cx="948258" cy="1745932"/>
          </a:xfrm>
          <a:prstGeom prst="bentConnector3">
            <a:avLst>
              <a:gd name="adj1" fmla="val 86318"/>
            </a:avLst>
          </a:prstGeom>
          <a:ln>
            <a:solidFill>
              <a:schemeClr val="bg2"/>
            </a:solidFill>
            <a:tailEnd type="oval"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556202" y="4172560"/>
            <a:ext cx="232954" cy="265286"/>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ru-RU" sz="1400" dirty="0">
              <a:solidFill>
                <a:schemeClr val="tx1"/>
              </a:solidFill>
            </a:endParaRPr>
          </a:p>
        </p:txBody>
      </p:sp>
      <p:sp>
        <p:nvSpPr>
          <p:cNvPr id="33" name="Rectangle 32"/>
          <p:cNvSpPr/>
          <p:nvPr/>
        </p:nvSpPr>
        <p:spPr>
          <a:xfrm>
            <a:off x="424113" y="3976949"/>
            <a:ext cx="2544321" cy="877514"/>
          </a:xfrm>
          <a:prstGeom prst="rect">
            <a:avLst/>
          </a:prstGeom>
          <a:solidFill>
            <a:schemeClr val="bg1"/>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lIns="67500" tIns="67500" rIns="67500" bIns="67500" rtlCol="0" anchor="t" anchorCtr="0"/>
          <a:lstStyle/>
          <a:p>
            <a:pPr marL="130969" indent="-130969">
              <a:buClr>
                <a:srgbClr val="E94E1B"/>
              </a:buClr>
              <a:buSzPct val="100000"/>
              <a:buFont typeface="Calibri" panose="020F0502020204030204" pitchFamily="34" charset="0"/>
              <a:buChar char="•"/>
            </a:pPr>
            <a:r>
              <a:rPr lang="en-US" sz="1200" dirty="0">
                <a:solidFill>
                  <a:schemeClr val="tx1"/>
                </a:solidFill>
                <a:latin typeface="Calibri" panose="020F0502020204030204" pitchFamily="34" charset="0"/>
              </a:rPr>
              <a:t>Todogood’s mission is to create a community of new business leaders capable of addressing large-scale social challenges</a:t>
            </a:r>
          </a:p>
        </p:txBody>
      </p:sp>
    </p:spTree>
    <p:extLst>
      <p:ext uri="{BB962C8B-B14F-4D97-AF65-F5344CB8AC3E}">
        <p14:creationId xmlns:p14="http://schemas.microsoft.com/office/powerpoint/2010/main" val="121993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7465641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1" name="think-cell Slide" r:id="rId4" imgW="360" imgH="360" progId="TCLayout.ActiveDocument.1">
                  <p:embed/>
                </p:oleObj>
              </mc:Choice>
              <mc:Fallback>
                <p:oleObj name="think-cell Slide" r:id="rId4" imgW="360" imgH="360" progId="TCLayout.ActiveDocument.1">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 name="Изображение 23"/>
          <p:cNvPicPr>
            <a:picLocks noChangeAspect="1"/>
          </p:cNvPicPr>
          <p:nvPr/>
        </p:nvPicPr>
        <p:blipFill rotWithShape="1">
          <a:blip r:embed="rId6" cstate="print"/>
          <a:srcRect t="14978" b="23071"/>
          <a:stretch/>
        </p:blipFill>
        <p:spPr>
          <a:xfrm>
            <a:off x="2109733" y="2243750"/>
            <a:ext cx="1709042" cy="680640"/>
          </a:xfrm>
          <a:prstGeom prst="rect">
            <a:avLst/>
          </a:prstGeom>
        </p:spPr>
      </p:pic>
      <p:sp>
        <p:nvSpPr>
          <p:cNvPr id="2" name="Заголовок 1"/>
          <p:cNvSpPr>
            <a:spLocks noGrp="1"/>
          </p:cNvSpPr>
          <p:nvPr>
            <p:ph type="title"/>
          </p:nvPr>
        </p:nvSpPr>
        <p:spPr>
          <a:xfrm>
            <a:off x="198879" y="121500"/>
            <a:ext cx="5365898" cy="623700"/>
          </a:xfrm>
        </p:spPr>
        <p:txBody>
          <a:bodyPr vert="horz" lIns="0" tIns="45720" rIns="0" bIns="45720" rtlCol="0" anchor="t" anchorCtr="0">
            <a:noAutofit/>
          </a:bodyPr>
          <a:lstStyle/>
          <a:p>
            <a:r>
              <a:rPr lang="en-US"/>
              <a:t>Our partners and their impressions of cooperation with us</a:t>
            </a:r>
          </a:p>
        </p:txBody>
      </p:sp>
      <p:pic>
        <p:nvPicPr>
          <p:cNvPr id="3" name="Рисунок 83"/>
          <p:cNvPicPr>
            <a:picLocks noChangeAspect="1"/>
          </p:cNvPicPr>
          <p:nvPr/>
        </p:nvPicPr>
        <p:blipFill>
          <a:blip r:embed="rId7" cstate="print"/>
          <a:stretch>
            <a:fillRect/>
          </a:stretch>
        </p:blipFill>
        <p:spPr>
          <a:xfrm>
            <a:off x="3386455" y="4148246"/>
            <a:ext cx="1148418" cy="741346"/>
          </a:xfrm>
          <a:prstGeom prst="rect">
            <a:avLst/>
          </a:prstGeom>
        </p:spPr>
      </p:pic>
      <p:pic>
        <p:nvPicPr>
          <p:cNvPr id="14" name="Рисунок 92"/>
          <p:cNvPicPr>
            <a:picLocks noChangeAspect="1"/>
          </p:cNvPicPr>
          <p:nvPr/>
        </p:nvPicPr>
        <p:blipFill rotWithShape="1">
          <a:blip r:embed="rId8" cstate="print">
            <a:clrChange>
              <a:clrFrom>
                <a:srgbClr val="FFFFFF"/>
              </a:clrFrom>
              <a:clrTo>
                <a:srgbClr val="FFFFFF">
                  <a:alpha val="0"/>
                </a:srgbClr>
              </a:clrTo>
            </a:clrChange>
          </a:blip>
          <a:srcRect t="13220" b="13268"/>
          <a:stretch/>
        </p:blipFill>
        <p:spPr>
          <a:xfrm>
            <a:off x="1837440" y="3617855"/>
            <a:ext cx="1113961" cy="1155271"/>
          </a:xfrm>
          <a:prstGeom prst="rect">
            <a:avLst/>
          </a:prstGeom>
        </p:spPr>
      </p:pic>
      <p:pic>
        <p:nvPicPr>
          <p:cNvPr id="15" name="Изображение 14"/>
          <p:cNvPicPr>
            <a:picLocks noChangeAspect="1"/>
          </p:cNvPicPr>
          <p:nvPr/>
        </p:nvPicPr>
        <p:blipFill rotWithShape="1">
          <a:blip r:embed="rId9" cstate="print"/>
          <a:srcRect t="18293" b="18026"/>
          <a:stretch/>
        </p:blipFill>
        <p:spPr>
          <a:xfrm>
            <a:off x="69289" y="2924390"/>
            <a:ext cx="1779241" cy="1133038"/>
          </a:xfrm>
          <a:prstGeom prst="rect">
            <a:avLst/>
          </a:prstGeom>
        </p:spPr>
      </p:pic>
      <p:pic>
        <p:nvPicPr>
          <p:cNvPr id="16" name="Изображение 15"/>
          <p:cNvPicPr>
            <a:picLocks noChangeAspect="1"/>
          </p:cNvPicPr>
          <p:nvPr/>
        </p:nvPicPr>
        <p:blipFill>
          <a:blip r:embed="rId10" cstate="print"/>
          <a:stretch>
            <a:fillRect/>
          </a:stretch>
        </p:blipFill>
        <p:spPr>
          <a:xfrm>
            <a:off x="2000423" y="1586915"/>
            <a:ext cx="829171" cy="623510"/>
          </a:xfrm>
          <a:prstGeom prst="rect">
            <a:avLst/>
          </a:prstGeom>
        </p:spPr>
      </p:pic>
      <p:pic>
        <p:nvPicPr>
          <p:cNvPr id="17" name="Изображение 16"/>
          <p:cNvPicPr>
            <a:picLocks noChangeAspect="1"/>
          </p:cNvPicPr>
          <p:nvPr/>
        </p:nvPicPr>
        <p:blipFill>
          <a:blip r:embed="rId11" cstate="print"/>
          <a:stretch>
            <a:fillRect/>
          </a:stretch>
        </p:blipFill>
        <p:spPr>
          <a:xfrm>
            <a:off x="265141" y="4096111"/>
            <a:ext cx="727035" cy="727035"/>
          </a:xfrm>
          <a:prstGeom prst="rect">
            <a:avLst/>
          </a:prstGeom>
        </p:spPr>
      </p:pic>
      <p:pic>
        <p:nvPicPr>
          <p:cNvPr id="18" name="Изображение 17"/>
          <p:cNvPicPr>
            <a:picLocks noChangeAspect="1"/>
          </p:cNvPicPr>
          <p:nvPr/>
        </p:nvPicPr>
        <p:blipFill>
          <a:blip r:embed="rId12" cstate="print"/>
          <a:stretch>
            <a:fillRect/>
          </a:stretch>
        </p:blipFill>
        <p:spPr>
          <a:xfrm>
            <a:off x="3616681" y="3342842"/>
            <a:ext cx="2031996" cy="748270"/>
          </a:xfrm>
          <a:prstGeom prst="rect">
            <a:avLst/>
          </a:prstGeom>
        </p:spPr>
      </p:pic>
      <p:pic>
        <p:nvPicPr>
          <p:cNvPr id="19" name="Изображение 18"/>
          <p:cNvPicPr>
            <a:picLocks noChangeAspect="1"/>
          </p:cNvPicPr>
          <p:nvPr/>
        </p:nvPicPr>
        <p:blipFill>
          <a:blip r:embed="rId13" cstate="print"/>
          <a:stretch>
            <a:fillRect/>
          </a:stretch>
        </p:blipFill>
        <p:spPr>
          <a:xfrm>
            <a:off x="4564830" y="4307091"/>
            <a:ext cx="1078851" cy="377074"/>
          </a:xfrm>
          <a:prstGeom prst="rect">
            <a:avLst/>
          </a:prstGeom>
        </p:spPr>
      </p:pic>
      <p:pic>
        <p:nvPicPr>
          <p:cNvPr id="20" name="Изображение 19"/>
          <p:cNvPicPr>
            <a:picLocks noChangeAspect="1"/>
          </p:cNvPicPr>
          <p:nvPr/>
        </p:nvPicPr>
        <p:blipFill>
          <a:blip r:embed="rId14" cstate="print"/>
          <a:stretch>
            <a:fillRect/>
          </a:stretch>
        </p:blipFill>
        <p:spPr>
          <a:xfrm>
            <a:off x="3639486" y="1469861"/>
            <a:ext cx="947854" cy="871000"/>
          </a:xfrm>
          <a:prstGeom prst="rect">
            <a:avLst/>
          </a:prstGeom>
        </p:spPr>
      </p:pic>
      <p:pic>
        <p:nvPicPr>
          <p:cNvPr id="21" name="Изображение 20"/>
          <p:cNvPicPr>
            <a:picLocks noChangeAspect="1"/>
          </p:cNvPicPr>
          <p:nvPr/>
        </p:nvPicPr>
        <p:blipFill>
          <a:blip r:embed="rId15" cstate="print"/>
          <a:stretch>
            <a:fillRect/>
          </a:stretch>
        </p:blipFill>
        <p:spPr>
          <a:xfrm>
            <a:off x="4207838" y="2394324"/>
            <a:ext cx="1479449" cy="778829"/>
          </a:xfrm>
          <a:prstGeom prst="rect">
            <a:avLst/>
          </a:prstGeom>
        </p:spPr>
      </p:pic>
      <p:pic>
        <p:nvPicPr>
          <p:cNvPr id="22" name="Изображение 21"/>
          <p:cNvPicPr>
            <a:picLocks noChangeAspect="1"/>
          </p:cNvPicPr>
          <p:nvPr/>
        </p:nvPicPr>
        <p:blipFill>
          <a:blip r:embed="rId16" cstate="print"/>
          <a:stretch>
            <a:fillRect/>
          </a:stretch>
        </p:blipFill>
        <p:spPr>
          <a:xfrm>
            <a:off x="1283346" y="4148245"/>
            <a:ext cx="652162" cy="599989"/>
          </a:xfrm>
          <a:prstGeom prst="rect">
            <a:avLst/>
          </a:prstGeom>
        </p:spPr>
      </p:pic>
      <p:pic>
        <p:nvPicPr>
          <p:cNvPr id="23" name="Изображение 22"/>
          <p:cNvPicPr>
            <a:picLocks noChangeAspect="1"/>
          </p:cNvPicPr>
          <p:nvPr/>
        </p:nvPicPr>
        <p:blipFill>
          <a:blip r:embed="rId17" cstate="print"/>
          <a:stretch>
            <a:fillRect/>
          </a:stretch>
        </p:blipFill>
        <p:spPr>
          <a:xfrm>
            <a:off x="3040218" y="1494556"/>
            <a:ext cx="439872" cy="715869"/>
          </a:xfrm>
          <a:prstGeom prst="rect">
            <a:avLst/>
          </a:prstGeom>
        </p:spPr>
      </p:pic>
      <p:pic>
        <p:nvPicPr>
          <p:cNvPr id="25" name="Изображение 24"/>
          <p:cNvPicPr>
            <a:picLocks noChangeAspect="1"/>
          </p:cNvPicPr>
          <p:nvPr/>
        </p:nvPicPr>
        <p:blipFill>
          <a:blip r:embed="rId18" cstate="print"/>
          <a:stretch>
            <a:fillRect/>
          </a:stretch>
        </p:blipFill>
        <p:spPr>
          <a:xfrm>
            <a:off x="1878746" y="2990010"/>
            <a:ext cx="832165" cy="457691"/>
          </a:xfrm>
          <a:prstGeom prst="rect">
            <a:avLst/>
          </a:prstGeom>
        </p:spPr>
      </p:pic>
      <p:pic>
        <p:nvPicPr>
          <p:cNvPr id="26" name="Изображение 25"/>
          <p:cNvPicPr>
            <a:picLocks noChangeAspect="1"/>
          </p:cNvPicPr>
          <p:nvPr/>
        </p:nvPicPr>
        <p:blipFill rotWithShape="1">
          <a:blip r:embed="rId19" cstate="print"/>
          <a:srcRect t="6279" b="20633"/>
          <a:stretch/>
        </p:blipFill>
        <p:spPr>
          <a:xfrm>
            <a:off x="2479116" y="3478170"/>
            <a:ext cx="1259482" cy="1000571"/>
          </a:xfrm>
          <a:prstGeom prst="rect">
            <a:avLst/>
          </a:prstGeom>
        </p:spPr>
      </p:pic>
      <p:pic>
        <p:nvPicPr>
          <p:cNvPr id="27" name="Изображение 26"/>
          <p:cNvPicPr>
            <a:picLocks noChangeAspect="1"/>
          </p:cNvPicPr>
          <p:nvPr/>
        </p:nvPicPr>
        <p:blipFill>
          <a:blip r:embed="rId20" cstate="print"/>
          <a:stretch>
            <a:fillRect/>
          </a:stretch>
        </p:blipFill>
        <p:spPr>
          <a:xfrm>
            <a:off x="2988806" y="3015832"/>
            <a:ext cx="1214053" cy="394674"/>
          </a:xfrm>
          <a:prstGeom prst="rect">
            <a:avLst/>
          </a:prstGeom>
        </p:spPr>
      </p:pic>
      <p:pic>
        <p:nvPicPr>
          <p:cNvPr id="28" name="Изображение 27"/>
          <p:cNvPicPr>
            <a:picLocks noChangeAspect="1"/>
          </p:cNvPicPr>
          <p:nvPr/>
        </p:nvPicPr>
        <p:blipFill rotWithShape="1">
          <a:blip r:embed="rId21" cstate="print"/>
          <a:srcRect l="17881" r="19671"/>
          <a:stretch/>
        </p:blipFill>
        <p:spPr>
          <a:xfrm>
            <a:off x="4720642" y="1385947"/>
            <a:ext cx="928035" cy="901451"/>
          </a:xfrm>
          <a:prstGeom prst="rect">
            <a:avLst/>
          </a:prstGeom>
        </p:spPr>
      </p:pic>
      <p:pic>
        <p:nvPicPr>
          <p:cNvPr id="29" name="Изображение 28"/>
          <p:cNvPicPr>
            <a:picLocks noChangeAspect="1"/>
          </p:cNvPicPr>
          <p:nvPr/>
        </p:nvPicPr>
        <p:blipFill>
          <a:blip r:embed="rId22" cstate="print"/>
          <a:stretch>
            <a:fillRect/>
          </a:stretch>
        </p:blipFill>
        <p:spPr>
          <a:xfrm>
            <a:off x="225710" y="1567451"/>
            <a:ext cx="1564089" cy="1564089"/>
          </a:xfrm>
          <a:prstGeom prst="rect">
            <a:avLst/>
          </a:prstGeom>
        </p:spPr>
      </p:pic>
      <p:sp>
        <p:nvSpPr>
          <p:cNvPr id="30" name="Скругленная прямоугольная выноска 29"/>
          <p:cNvSpPr/>
          <p:nvPr/>
        </p:nvSpPr>
        <p:spPr>
          <a:xfrm>
            <a:off x="5781979" y="1094768"/>
            <a:ext cx="2350518" cy="1299556"/>
          </a:xfrm>
          <a:prstGeom prst="wedgeRectCallout">
            <a:avLst>
              <a:gd name="adj1" fmla="val -36502"/>
              <a:gd name="adj2" fmla="val 63477"/>
            </a:avLst>
          </a:prstGeom>
          <a:solidFill>
            <a:srgbClr val="FFFFFF"/>
          </a:solidFill>
          <a:ln w="9525">
            <a:solidFill>
              <a:srgbClr val="CFD1D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lvl="0"/>
            <a:r>
              <a:rPr lang="en-US" sz="900" dirty="0">
                <a:solidFill>
                  <a:srgbClr val="000000"/>
                </a:solidFill>
                <a:latin typeface="Calibri" panose="020F0502020204030204" pitchFamily="34" charset="0"/>
              </a:rPr>
              <a:t>"Todogood's initiative </a:t>
            </a:r>
            <a:r>
              <a:rPr lang="en-US" sz="900" dirty="0">
                <a:solidFill>
                  <a:schemeClr val="tx1"/>
                </a:solidFill>
                <a:latin typeface="Calibri" panose="020F0502020204030204" pitchFamily="34" charset="0"/>
              </a:rPr>
              <a:t>helps NGOs </a:t>
            </a:r>
            <a:r>
              <a:rPr lang="en-US" sz="900" dirty="0">
                <a:solidFill>
                  <a:srgbClr val="DC6E00"/>
                </a:solidFill>
                <a:latin typeface="Calibri" panose="020F0502020204030204" pitchFamily="34" charset="0"/>
              </a:rPr>
              <a:t>to find professionals who are able and willing to support the funds in addressing their business challenges</a:t>
            </a:r>
            <a:r>
              <a:rPr lang="en-US" sz="900" dirty="0">
                <a:solidFill>
                  <a:srgbClr val="000000"/>
                </a:solidFill>
                <a:latin typeface="Calibri" panose="020F0502020204030204" pitchFamily="34" charset="0"/>
              </a:rPr>
              <a:t>.  We plan to continue cooperating with todogood, and right now we are preparing several new requests "- </a:t>
            </a:r>
          </a:p>
          <a:p>
            <a:pPr lvl="0"/>
            <a:r>
              <a:rPr lang="en-US" sz="900" b="1" dirty="0">
                <a:solidFill>
                  <a:srgbClr val="E94E1B"/>
                </a:solidFill>
                <a:latin typeface="Calibri" panose="020F0502020204030204" pitchFamily="34" charset="0"/>
              </a:rPr>
              <a:t>Irina Ryazanova, </a:t>
            </a:r>
            <a:r>
              <a:rPr lang="en-US" sz="900" b="1" dirty="0">
                <a:solidFill>
                  <a:srgbClr val="000000"/>
                </a:solidFill>
                <a:latin typeface="Calibri" panose="020F0502020204030204" pitchFamily="34" charset="0"/>
              </a:rPr>
              <a:t> Executive Director of "Bolshaya Peremena” (“Big Change”) Charity Fund </a:t>
            </a:r>
          </a:p>
        </p:txBody>
      </p:sp>
      <p:sp>
        <p:nvSpPr>
          <p:cNvPr id="32" name="Скругленная прямоугольная выноска 31"/>
          <p:cNvSpPr/>
          <p:nvPr/>
        </p:nvSpPr>
        <p:spPr>
          <a:xfrm flipH="1">
            <a:off x="5781979" y="3478170"/>
            <a:ext cx="2350518" cy="1344976"/>
          </a:xfrm>
          <a:prstGeom prst="wedgeRectCallout">
            <a:avLst>
              <a:gd name="adj1" fmla="val -36502"/>
              <a:gd name="adj2" fmla="val -64502"/>
            </a:avLst>
          </a:prstGeom>
          <a:solidFill>
            <a:srgbClr val="FFFFFF"/>
          </a:solidFill>
          <a:ln w="9525">
            <a:solidFill>
              <a:srgbClr val="CFD1D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lvl="0">
              <a:buClr>
                <a:srgbClr val="000000"/>
              </a:buClr>
              <a:buSzPct val="100000"/>
            </a:pPr>
            <a:r>
              <a:rPr lang="en-US" sz="900" dirty="0">
                <a:solidFill>
                  <a:srgbClr val="000000"/>
                </a:solidFill>
                <a:latin typeface="Calibri" panose="020F0502020204030204" pitchFamily="34" charset="0"/>
              </a:rPr>
              <a:t>“Engagement of intellectual volunteers and cross-functional interaction in a project mode represent </a:t>
            </a:r>
            <a:r>
              <a:rPr lang="en-US" sz="900" dirty="0">
                <a:solidFill>
                  <a:srgbClr val="DC6E00"/>
                </a:solidFill>
                <a:latin typeface="Calibri" panose="020F0502020204030204" pitchFamily="34" charset="0"/>
              </a:rPr>
              <a:t>a real change driver for the fund</a:t>
            </a:r>
            <a:r>
              <a:rPr lang="en-US" sz="900" dirty="0">
                <a:solidFill>
                  <a:srgbClr val="000000"/>
                </a:solidFill>
                <a:latin typeface="Calibri" panose="020F0502020204030204" pitchFamily="34" charset="0"/>
              </a:rPr>
              <a:t>.  We are not just seeing improvements right here and now - we are even more </a:t>
            </a:r>
            <a:r>
              <a:rPr lang="en-US" sz="900" dirty="0">
                <a:solidFill>
                  <a:srgbClr val="DC6E00"/>
                </a:solidFill>
                <a:latin typeface="Calibri" panose="020F0502020204030204" pitchFamily="34" charset="0"/>
              </a:rPr>
              <a:t>looking forward to seeing a delayed effect of our cooperation</a:t>
            </a:r>
            <a:r>
              <a:rPr lang="en-US" sz="900" dirty="0">
                <a:solidFill>
                  <a:srgbClr val="000000"/>
                </a:solidFill>
                <a:latin typeface="Calibri" panose="020F0502020204030204" pitchFamily="34" charset="0"/>
              </a:rPr>
              <a:t>” - </a:t>
            </a:r>
            <a:r>
              <a:rPr lang="en-US" sz="900" b="1" dirty="0">
                <a:solidFill>
                  <a:srgbClr val="E94E1B"/>
                </a:solidFill>
                <a:latin typeface="Calibri" panose="020F0502020204030204" pitchFamily="34" charset="0"/>
              </a:rPr>
              <a:t>Andrei </a:t>
            </a:r>
            <a:r>
              <a:rPr lang="en-US" sz="900" b="1" dirty="0" err="1">
                <a:solidFill>
                  <a:srgbClr val="E94E1B"/>
                </a:solidFill>
                <a:latin typeface="Calibri" panose="020F0502020204030204" pitchFamily="34" charset="0"/>
              </a:rPr>
              <a:t>Konstantinov</a:t>
            </a:r>
            <a:r>
              <a:rPr lang="en-US" sz="900" b="1" dirty="0">
                <a:solidFill>
                  <a:srgbClr val="E94E1B"/>
                </a:solidFill>
                <a:latin typeface="Calibri" panose="020F0502020204030204" pitchFamily="34" charset="0"/>
              </a:rPr>
              <a:t>,</a:t>
            </a:r>
            <a:r>
              <a:rPr lang="en-US" sz="900" dirty="0">
                <a:solidFill>
                  <a:srgbClr val="000000"/>
                </a:solidFill>
                <a:latin typeface="Calibri" panose="020F0502020204030204" pitchFamily="34" charset="0"/>
              </a:rPr>
              <a:t> </a:t>
            </a:r>
            <a:r>
              <a:rPr lang="en-US" sz="900" b="1" dirty="0">
                <a:solidFill>
                  <a:srgbClr val="000000"/>
                </a:solidFill>
                <a:latin typeface="Calibri" panose="020F0502020204030204" pitchFamily="34" charset="0"/>
              </a:rPr>
              <a:t>Commercial Director of “</a:t>
            </a:r>
            <a:r>
              <a:rPr lang="en-US" sz="900" b="1" dirty="0" err="1">
                <a:solidFill>
                  <a:srgbClr val="000000"/>
                </a:solidFill>
                <a:latin typeface="Calibri" panose="020F0502020204030204" pitchFamily="34" charset="0"/>
              </a:rPr>
              <a:t>Starost</a:t>
            </a:r>
            <a:r>
              <a:rPr lang="en-US" sz="900" b="1" dirty="0">
                <a:solidFill>
                  <a:srgbClr val="000000"/>
                </a:solidFill>
                <a:latin typeface="Calibri" panose="020F0502020204030204" pitchFamily="34" charset="0"/>
              </a:rPr>
              <a:t> v </a:t>
            </a:r>
            <a:r>
              <a:rPr lang="en-US" sz="900" b="1" dirty="0" err="1">
                <a:solidFill>
                  <a:srgbClr val="000000"/>
                </a:solidFill>
                <a:latin typeface="Calibri" panose="020F0502020204030204" pitchFamily="34" charset="0"/>
              </a:rPr>
              <a:t>Radost</a:t>
            </a:r>
            <a:r>
              <a:rPr lang="en-US" sz="900" b="1" dirty="0">
                <a:solidFill>
                  <a:srgbClr val="000000"/>
                </a:solidFill>
                <a:latin typeface="Calibri" panose="020F0502020204030204" pitchFamily="34" charset="0"/>
              </a:rPr>
              <a:t>” (“The Joy of Old Age”) Charity Fund</a:t>
            </a:r>
          </a:p>
        </p:txBody>
      </p:sp>
      <p:pic>
        <p:nvPicPr>
          <p:cNvPr id="38" name="Изображение 37"/>
          <p:cNvPicPr>
            <a:picLocks noChangeAspect="1"/>
          </p:cNvPicPr>
          <p:nvPr/>
        </p:nvPicPr>
        <p:blipFill rotWithShape="1">
          <a:blip r:embed="rId23" cstate="print"/>
          <a:srcRect l="14383" t="7041" r="7005" b="8623"/>
          <a:stretch/>
        </p:blipFill>
        <p:spPr>
          <a:xfrm>
            <a:off x="7529513" y="2653727"/>
            <a:ext cx="573976" cy="576264"/>
          </a:xfrm>
          <a:prstGeom prst="ellipse">
            <a:avLst/>
          </a:prstGeom>
          <a:effectLst>
            <a:outerShdw blurRad="50800" dist="38100" dir="2700000" algn="tl" rotWithShape="0">
              <a:prstClr val="black">
                <a:alpha val="40000"/>
              </a:prstClr>
            </a:outerShdw>
          </a:effectLst>
        </p:spPr>
      </p:pic>
      <p:pic>
        <p:nvPicPr>
          <p:cNvPr id="39" name="Изображение 38"/>
          <p:cNvPicPr>
            <a:picLocks noChangeAspect="1"/>
          </p:cNvPicPr>
          <p:nvPr/>
        </p:nvPicPr>
        <p:blipFill rotWithShape="1">
          <a:blip r:embed="rId24" cstate="print"/>
          <a:srcRect l="7306" t="2433" r="4414" b="4784"/>
          <a:stretch/>
        </p:blipFill>
        <p:spPr>
          <a:xfrm>
            <a:off x="5817393" y="2642503"/>
            <a:ext cx="583235" cy="576264"/>
          </a:xfrm>
          <a:prstGeom prst="ellipse">
            <a:avLst/>
          </a:prstGeom>
          <a:effectLst>
            <a:outerShdw blurRad="50800" dist="38100" dir="2700000" algn="tl" rotWithShape="0">
              <a:prstClr val="black">
                <a:alpha val="40000"/>
              </a:prstClr>
            </a:outerShdw>
            <a:reflection endPos="0" dist="50800" dir="5400000" sy="-100000" algn="bl" rotWithShape="0"/>
          </a:effectLst>
        </p:spPr>
      </p:pic>
    </p:spTree>
    <p:extLst>
      <p:ext uri="{BB962C8B-B14F-4D97-AF65-F5344CB8AC3E}">
        <p14:creationId xmlns:p14="http://schemas.microsoft.com/office/powerpoint/2010/main" val="23921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879" y="121500"/>
            <a:ext cx="5365898" cy="623700"/>
          </a:xfrm>
        </p:spPr>
        <p:txBody>
          <a:bodyPr vert="horz" lIns="0" tIns="45720" rIns="0" bIns="45720" rtlCol="0" anchor="t" anchorCtr="0">
            <a:noAutofit/>
          </a:bodyPr>
          <a:lstStyle/>
          <a:p>
            <a:r>
              <a:rPr lang="en-US"/>
              <a:t>Our community of volunteers and their impressions</a:t>
            </a:r>
          </a:p>
        </p:txBody>
      </p:sp>
      <p:pic>
        <p:nvPicPr>
          <p:cNvPr id="3" name="Picture 3" descr="http://vsegdavteme.org/images/BostonConsultingGroup_log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16604" y="1676978"/>
            <a:ext cx="2448560" cy="642152"/>
          </a:xfrm>
          <a:prstGeom prst="rect">
            <a:avLst/>
          </a:prstGeom>
          <a:noFill/>
        </p:spPr>
      </p:pic>
      <p:pic>
        <p:nvPicPr>
          <p:cNvPr id="4" name="Picture 5" descr="http://www.askforevents.com/wp-content/uploads/2015/05/McKinsey-Company-logo.png"/>
          <p:cNvPicPr>
            <a:picLocks noChangeAspect="1" noChangeArrowheads="1"/>
          </p:cNvPicPr>
          <p:nvPr/>
        </p:nvPicPr>
        <p:blipFill rotWithShape="1">
          <a:blip r:embed="rId3" cstate="print"/>
          <a:srcRect t="28050" b="29392"/>
          <a:stretch/>
        </p:blipFill>
        <p:spPr bwMode="auto">
          <a:xfrm>
            <a:off x="3743243" y="3711076"/>
            <a:ext cx="2175309" cy="360194"/>
          </a:xfrm>
          <a:prstGeom prst="rect">
            <a:avLst/>
          </a:prstGeom>
          <a:noFill/>
        </p:spPr>
      </p:pic>
      <p:pic>
        <p:nvPicPr>
          <p:cNvPr id="5" name="Picture 7" descr="http://hampletonpartners.com/wp-content/uploads/2015/10/Accenture.gif"/>
          <p:cNvPicPr>
            <a:picLocks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48095" y="4068738"/>
            <a:ext cx="1557172" cy="507997"/>
          </a:xfrm>
          <a:prstGeom prst="rect">
            <a:avLst/>
          </a:prstGeom>
          <a:noFill/>
        </p:spPr>
      </p:pic>
      <p:pic>
        <p:nvPicPr>
          <p:cNvPr id="6" name="Picture 9" descr="http://mvfilms.ru/wp-content/uploads/2016/08/Philips-logo-wordmark.png"/>
          <p:cNvPicPr>
            <a:picLocks noChangeAspect="1" noChangeArrowheads="1"/>
          </p:cNvPicPr>
          <p:nvPr/>
        </p:nvPicPr>
        <p:blipFill>
          <a:blip r:embed="rId5" cstate="print"/>
          <a:srcRect/>
          <a:stretch>
            <a:fillRect/>
          </a:stretch>
        </p:blipFill>
        <p:spPr bwMode="auto">
          <a:xfrm>
            <a:off x="6558983" y="2018087"/>
            <a:ext cx="1256093" cy="416382"/>
          </a:xfrm>
          <a:prstGeom prst="rect">
            <a:avLst/>
          </a:prstGeom>
          <a:noFill/>
        </p:spPr>
      </p:pic>
      <p:pic>
        <p:nvPicPr>
          <p:cNvPr id="7" name="Picture 11" descr="http://monitoring-crm.ru/img/johnson-and-johnson-logo.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38031" y="4230068"/>
            <a:ext cx="2527133" cy="412568"/>
          </a:xfrm>
          <a:prstGeom prst="rect">
            <a:avLst/>
          </a:prstGeom>
          <a:noFill/>
        </p:spPr>
      </p:pic>
      <p:pic>
        <p:nvPicPr>
          <p:cNvPr id="8" name="Picture 13" descr="http://motorring.ru/storage/images/motorring/8e58fb13a7536daec5e65ad82a256f33.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916604" y="2476380"/>
            <a:ext cx="2512485" cy="448208"/>
          </a:xfrm>
          <a:prstGeom prst="rect">
            <a:avLst/>
          </a:prstGeom>
          <a:noFill/>
        </p:spPr>
      </p:pic>
      <p:pic>
        <p:nvPicPr>
          <p:cNvPr id="9" name="Picture 15" descr="http://aks-gepard.ru/wp-content/uploads/2013/06/vtb_logo.png"/>
          <p:cNvPicPr>
            <a:picLocks noChangeAspect="1" noChangeArrowheads="1"/>
          </p:cNvPicPr>
          <p:nvPr/>
        </p:nvPicPr>
        <p:blipFill>
          <a:blip r:embed="rId8" cstate="print"/>
          <a:srcRect/>
          <a:stretch>
            <a:fillRect/>
          </a:stretch>
        </p:blipFill>
        <p:spPr bwMode="auto">
          <a:xfrm>
            <a:off x="5140884" y="1676978"/>
            <a:ext cx="1368697" cy="305335"/>
          </a:xfrm>
          <a:prstGeom prst="rect">
            <a:avLst/>
          </a:prstGeom>
          <a:noFill/>
        </p:spPr>
      </p:pic>
      <p:pic>
        <p:nvPicPr>
          <p:cNvPr id="10" name="Picture 17" descr="http://us-boat.ru/files/other/img1993949_Alfa-Bank_yavlyaetsya_krupneyshim_chastnyim_bankom_Rossii377.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272911" y="2979168"/>
            <a:ext cx="1660812" cy="509938"/>
          </a:xfrm>
          <a:prstGeom prst="rect">
            <a:avLst/>
          </a:prstGeom>
          <a:noFill/>
        </p:spPr>
      </p:pic>
      <p:pic>
        <p:nvPicPr>
          <p:cNvPr id="11" name="Picture 21" descr="http://whitenights.ascon.ru/source/news/1796/croc.pn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649886" y="2466718"/>
            <a:ext cx="1607152" cy="386335"/>
          </a:xfrm>
          <a:prstGeom prst="rect">
            <a:avLst/>
          </a:prstGeom>
          <a:noFill/>
        </p:spPr>
      </p:pic>
      <p:pic>
        <p:nvPicPr>
          <p:cNvPr id="12" name="Рисунок 99"/>
          <p:cNvPicPr>
            <a:picLocks noChangeAspect="1"/>
          </p:cNvPicPr>
          <p:nvPr/>
        </p:nvPicPr>
        <p:blipFill>
          <a:blip r:embed="rId11" cstate="print"/>
          <a:stretch>
            <a:fillRect/>
          </a:stretch>
        </p:blipFill>
        <p:spPr>
          <a:xfrm>
            <a:off x="7399019" y="3009454"/>
            <a:ext cx="858019" cy="765988"/>
          </a:xfrm>
          <a:prstGeom prst="rect">
            <a:avLst/>
          </a:prstGeom>
        </p:spPr>
      </p:pic>
      <p:pic>
        <p:nvPicPr>
          <p:cNvPr id="13" name="Рисунок 100"/>
          <p:cNvPicPr>
            <a:picLocks noChangeAspect="1"/>
          </p:cNvPicPr>
          <p:nvPr/>
        </p:nvPicPr>
        <p:blipFill>
          <a:blip r:embed="rId12" cstate="print"/>
          <a:stretch>
            <a:fillRect/>
          </a:stretch>
        </p:blipFill>
        <p:spPr>
          <a:xfrm>
            <a:off x="3506613" y="2766011"/>
            <a:ext cx="1910080" cy="1034272"/>
          </a:xfrm>
          <a:prstGeom prst="rect">
            <a:avLst/>
          </a:prstGeom>
        </p:spPr>
      </p:pic>
      <p:pic>
        <p:nvPicPr>
          <p:cNvPr id="14" name="Рисунок 101"/>
          <p:cNvPicPr>
            <a:picLocks noChangeAspect="1"/>
          </p:cNvPicPr>
          <p:nvPr/>
        </p:nvPicPr>
        <p:blipFill>
          <a:blip r:embed="rId13" cstate="print"/>
          <a:stretch>
            <a:fillRect/>
          </a:stretch>
        </p:blipFill>
        <p:spPr>
          <a:xfrm>
            <a:off x="6155181" y="3482146"/>
            <a:ext cx="1176387" cy="653694"/>
          </a:xfrm>
          <a:prstGeom prst="rect">
            <a:avLst/>
          </a:prstGeom>
        </p:spPr>
      </p:pic>
      <p:sp>
        <p:nvSpPr>
          <p:cNvPr id="18" name="Скругленная прямоугольная выноска 17"/>
          <p:cNvSpPr/>
          <p:nvPr/>
        </p:nvSpPr>
        <p:spPr>
          <a:xfrm>
            <a:off x="370500" y="1687967"/>
            <a:ext cx="3009210" cy="788413"/>
          </a:xfrm>
          <a:prstGeom prst="wedgeRectCallout">
            <a:avLst>
              <a:gd name="adj1" fmla="val -34549"/>
              <a:gd name="adj2" fmla="val 64503"/>
            </a:avLst>
          </a:prstGeom>
          <a:solidFill>
            <a:srgbClr val="FFFFFF"/>
          </a:solidFill>
          <a:ln w="9525">
            <a:solidFill>
              <a:srgbClr val="CFD1D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lvl="0"/>
            <a:r>
              <a:rPr lang="en-US" sz="1000" dirty="0">
                <a:solidFill>
                  <a:srgbClr val="000000"/>
                </a:solidFill>
                <a:latin typeface="Calibri" panose="020F0502020204030204" pitchFamily="34" charset="0"/>
              </a:rPr>
              <a:t>“My involvement in the project has given me the confidence that many challenges may be addressed, and the courage to keep going toward these goals"- </a:t>
            </a:r>
            <a:r>
              <a:rPr lang="en-US" sz="1000" b="1" dirty="0">
                <a:solidFill>
                  <a:srgbClr val="FF691A"/>
                </a:solidFill>
                <a:latin typeface="Calibri" panose="020F0502020204030204" pitchFamily="34" charset="0"/>
              </a:rPr>
              <a:t>Alexander Rachinina</a:t>
            </a:r>
            <a:r>
              <a:rPr lang="en-US" dirty="0"/>
              <a:t> </a:t>
            </a:r>
            <a:r>
              <a:rPr lang="en-US" sz="1000" b="1" dirty="0">
                <a:solidFill>
                  <a:srgbClr val="000000"/>
                </a:solidFill>
                <a:latin typeface="Calibri" panose="020F0502020204030204" pitchFamily="34" charset="0"/>
              </a:rPr>
              <a:t>, McKinsey&amp;Company</a:t>
            </a:r>
          </a:p>
        </p:txBody>
      </p:sp>
      <p:pic>
        <p:nvPicPr>
          <p:cNvPr id="21" name="Изображение 20"/>
          <p:cNvPicPr>
            <a:picLocks noChangeAspect="1"/>
          </p:cNvPicPr>
          <p:nvPr/>
        </p:nvPicPr>
        <p:blipFill rotWithShape="1">
          <a:blip r:embed="rId14" cstate="print"/>
          <a:srcRect l="8365" t="16939" r="5402" b="3795"/>
          <a:stretch/>
        </p:blipFill>
        <p:spPr>
          <a:xfrm>
            <a:off x="370500" y="2642619"/>
            <a:ext cx="682626" cy="692150"/>
          </a:xfrm>
          <a:prstGeom prst="ellipse">
            <a:avLst/>
          </a:prstGeom>
          <a:effectLst>
            <a:outerShdw blurRad="50800" dist="38100" dir="2700000" algn="tl" rotWithShape="0">
              <a:prstClr val="black">
                <a:alpha val="40000"/>
              </a:prstClr>
            </a:outerShdw>
          </a:effectLst>
        </p:spPr>
      </p:pic>
      <p:sp>
        <p:nvSpPr>
          <p:cNvPr id="22" name="Скругленная прямоугольная выноска 21"/>
          <p:cNvSpPr/>
          <p:nvPr/>
        </p:nvSpPr>
        <p:spPr>
          <a:xfrm flipH="1">
            <a:off x="395363" y="3524923"/>
            <a:ext cx="3009210" cy="788413"/>
          </a:xfrm>
          <a:prstGeom prst="wedgeRectCallout">
            <a:avLst>
              <a:gd name="adj1" fmla="val -33494"/>
              <a:gd name="adj2" fmla="val -63021"/>
            </a:avLst>
          </a:prstGeom>
          <a:solidFill>
            <a:srgbClr val="FFFFFF"/>
          </a:solidFill>
          <a:ln w="9525">
            <a:solidFill>
              <a:srgbClr val="CFD1D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0000" rIns="91440" bIns="90000" numCol="1" spcCol="0" rtlCol="0" fromWordArt="0" anchor="ctr" anchorCtr="0" forceAA="0" compatLnSpc="1">
            <a:prstTxWarp prst="textNoShape">
              <a:avLst/>
            </a:prstTxWarp>
            <a:noAutofit/>
          </a:bodyPr>
          <a:lstStyle/>
          <a:p>
            <a:pPr lvl="0">
              <a:buClr>
                <a:srgbClr val="000000"/>
              </a:buClr>
              <a:buSzPct val="100000"/>
            </a:pPr>
            <a:r>
              <a:rPr lang="en-US" sz="1000" dirty="0">
                <a:solidFill>
                  <a:schemeClr val="tx1"/>
                </a:solidFill>
                <a:latin typeface="Calibri" panose="020F0502020204030204" pitchFamily="34" charset="0"/>
              </a:rPr>
              <a:t>“</a:t>
            </a:r>
            <a:r>
              <a:rPr lang="en-US" sz="1000" dirty="0">
                <a:solidFill>
                  <a:schemeClr val="tx1"/>
                </a:solidFill>
              </a:rPr>
              <a:t>Professional development, a chance to broaden my horizons, new relations and meeting interesting people, a sense of involvement in something vital" </a:t>
            </a:r>
            <a:r>
              <a:rPr lang="en-US" sz="1000" dirty="0">
                <a:solidFill>
                  <a:schemeClr val="tx1"/>
                </a:solidFill>
                <a:latin typeface="Calibri" panose="020F0502020204030204" pitchFamily="34" charset="0"/>
              </a:rPr>
              <a:t>-</a:t>
            </a:r>
            <a:r>
              <a:rPr lang="en-US" sz="1000" dirty="0">
                <a:solidFill>
                  <a:schemeClr val="tx1"/>
                </a:solidFill>
              </a:rPr>
              <a:t> </a:t>
            </a:r>
            <a:r>
              <a:rPr lang="en-US" dirty="0"/>
              <a:t> </a:t>
            </a:r>
            <a:r>
              <a:rPr lang="en-US" sz="1000" b="1" dirty="0">
                <a:solidFill>
                  <a:srgbClr val="DC6E00"/>
                </a:solidFill>
              </a:rPr>
              <a:t>Lyubov Trunina</a:t>
            </a:r>
            <a:r>
              <a:rPr lang="en-US" dirty="0"/>
              <a:t>, </a:t>
            </a:r>
            <a:r>
              <a:rPr lang="en-US" sz="1000" b="1" dirty="0">
                <a:solidFill>
                  <a:schemeClr val="tx1"/>
                </a:solidFill>
              </a:rPr>
              <a:t>KROK</a:t>
            </a:r>
            <a:endParaRPr lang="en-US" sz="1000" b="1" dirty="0">
              <a:solidFill>
                <a:schemeClr val="tx1"/>
              </a:solidFill>
              <a:latin typeface="Calibri" panose="020F0502020204030204" pitchFamily="34" charset="0"/>
            </a:endParaRPr>
          </a:p>
        </p:txBody>
      </p:sp>
      <p:pic>
        <p:nvPicPr>
          <p:cNvPr id="16" name="Рисунок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08830" y="1670233"/>
            <a:ext cx="1436914" cy="312080"/>
          </a:xfrm>
          <a:prstGeom prst="rect">
            <a:avLst/>
          </a:prstGeom>
        </p:spPr>
      </p:pic>
      <p:pic>
        <p:nvPicPr>
          <p:cNvPr id="91140" name="Picture 4"/>
          <p:cNvPicPr>
            <a:picLocks noChangeAspect="1" noChangeArrowheads="1"/>
          </p:cNvPicPr>
          <p:nvPr/>
        </p:nvPicPr>
        <p:blipFill>
          <a:blip r:embed="rId16" cstate="print"/>
          <a:srcRect/>
          <a:stretch>
            <a:fillRect/>
          </a:stretch>
        </p:blipFill>
        <p:spPr bwMode="auto">
          <a:xfrm>
            <a:off x="2707426" y="2708852"/>
            <a:ext cx="697147" cy="692150"/>
          </a:xfrm>
          <a:prstGeom prst="ellipse">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9861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1702" name="think-cell Slide" r:id="rId4" imgW="360" imgH="360" progId="TCLayout.ActiveDocument.1">
                  <p:embed/>
                </p:oleObj>
              </mc:Choice>
              <mc:Fallback>
                <p:oleObj name="think-cell Slide" r:id="rId4" imgW="360" imgH="360" progId="TCLayout.ActiveDocument.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p:nvPr>
        </p:nvSpPr>
        <p:spPr>
          <a:xfrm>
            <a:off x="359999" y="180000"/>
            <a:ext cx="5886421" cy="623700"/>
          </a:xfrm>
          <a:noFill/>
          <a:effectLst/>
        </p:spPr>
        <p:txBody>
          <a:bodyPr wrap="square"/>
          <a:lstStyle/>
          <a:p>
            <a:pPr lvl="0"/>
            <a:r>
              <a:rPr lang="en-US" dirty="0">
                <a:solidFill>
                  <a:srgbClr val="000000"/>
                </a:solidFill>
                <a:latin typeface="Calibri"/>
              </a:rPr>
              <a:t>Projects involving todogood are closely linked leading companies’ HR policy and CSR strategy</a:t>
            </a:r>
          </a:p>
        </p:txBody>
      </p:sp>
      <p:sp>
        <p:nvSpPr>
          <p:cNvPr id="3" name="TextColumnContent"/>
          <p:cNvSpPr>
            <a:spLocks noChangeArrowheads="1"/>
          </p:cNvSpPr>
          <p:nvPr/>
        </p:nvSpPr>
        <p:spPr bwMode="gray">
          <a:xfrm>
            <a:off x="4848230" y="2181712"/>
            <a:ext cx="3569544" cy="1920251"/>
          </a:xfrm>
          <a:prstGeom prst="rect">
            <a:avLst/>
          </a:prstGeom>
          <a:noFill/>
          <a:ln w="9525" algn="ctr">
            <a:noFill/>
            <a:miter lim="800000"/>
            <a:headEnd type="none" w="lg" len="lg"/>
            <a:tailEnd type="none" w="lg" len="lg"/>
          </a:ln>
          <a:effectLst/>
        </p:spPr>
        <p:txBody>
          <a:bodyPr wrap="square" lIns="72000" tIns="72000" rIns="36000" bIns="72000" anchor="t" anchorCtr="0">
            <a:spAutoFit/>
          </a:bodyPr>
          <a:lstStyle/>
          <a:p>
            <a:pPr marL="130969" indent="-130969">
              <a:spcBef>
                <a:spcPts val="120"/>
              </a:spcBef>
              <a:spcAft>
                <a:spcPts val="120"/>
              </a:spcAft>
              <a:buClr>
                <a:srgbClr val="E94E1B"/>
              </a:buClr>
              <a:buSzPct val="100000"/>
              <a:buFont typeface="Calibri" panose="020F0502020204030204" pitchFamily="34" charset="0"/>
              <a:buChar char="•"/>
            </a:pPr>
            <a:r>
              <a:rPr lang="en-US"/>
              <a:t>A </a:t>
            </a:r>
            <a:r>
              <a:rPr lang="en-US" sz="1400" dirty="0">
                <a:solidFill>
                  <a:srgbClr val="000000"/>
                </a:solidFill>
                <a:latin typeface="Calibri" panose="020F0502020204030204" pitchFamily="34" charset="0"/>
              </a:rPr>
              <a:t>new format of staff</a:t>
            </a:r>
            <a:r>
              <a:rPr lang="en-US" sz="1400" b="1" dirty="0">
                <a:solidFill>
                  <a:srgbClr val="DC6E00"/>
                </a:solidFill>
                <a:latin typeface="Calibri" panose="020F0502020204030204" pitchFamily="34" charset="0"/>
              </a:rPr>
              <a:t> involvement </a:t>
            </a:r>
            <a:r>
              <a:rPr lang="en-US" sz="1400" dirty="0">
                <a:solidFill>
                  <a:srgbClr val="000000"/>
                </a:solidFill>
                <a:latin typeface="Calibri" panose="020F0502020204030204" pitchFamily="34" charset="0"/>
              </a:rPr>
              <a:t> in charity work - a long-term personal contribution  </a:t>
            </a:r>
            <a:endParaRPr lang="en-US" sz="1400" dirty="0">
              <a:solidFill>
                <a:srgbClr val="000000"/>
              </a:solidFill>
              <a:latin typeface="Calibri" panose="020F0502020204030204" pitchFamily="34" charset="0"/>
              <a:cs typeface="Arial" pitchFamily="34" charset="0"/>
            </a:endParaRPr>
          </a:p>
          <a:p>
            <a:pPr marL="130969" indent="-130969">
              <a:spcBef>
                <a:spcPts val="120"/>
              </a:spcBef>
              <a:spcAft>
                <a:spcPts val="120"/>
              </a:spcAft>
              <a:buClr>
                <a:srgbClr val="E94E1B"/>
              </a:buClr>
              <a:buSzPct val="100000"/>
              <a:buFont typeface="Calibri" panose="020F0502020204030204" pitchFamily="34" charset="0"/>
              <a:buChar char="•"/>
            </a:pPr>
            <a:r>
              <a:rPr lang="en-US"/>
              <a:t>A real </a:t>
            </a:r>
            <a:r>
              <a:rPr lang="en-US" sz="1400" dirty="0">
                <a:solidFill>
                  <a:srgbClr val="000000"/>
                </a:solidFill>
                <a:latin typeface="Calibri" panose="020F0502020204030204" pitchFamily="34" charset="0"/>
              </a:rPr>
              <a:t>and visible </a:t>
            </a:r>
            <a:r>
              <a:rPr lang="en-US" sz="1400" b="1" dirty="0">
                <a:solidFill>
                  <a:srgbClr val="DC6E00"/>
                </a:solidFill>
                <a:latin typeface="Calibri" panose="020F0502020204030204" pitchFamily="34" charset="0"/>
              </a:rPr>
              <a:t>contribution to the development of NGOs </a:t>
            </a:r>
            <a:r>
              <a:rPr lang="en-US" sz="1400" dirty="0">
                <a:latin typeface="Calibri" panose="020F0502020204030204" pitchFamily="34" charset="0"/>
              </a:rPr>
              <a:t>corresponding to the CSR policy </a:t>
            </a:r>
            <a:endParaRPr lang="en-US" sz="1400" dirty="0">
              <a:latin typeface="Calibri" panose="020F0502020204030204" pitchFamily="34" charset="0"/>
              <a:cs typeface="Arial" pitchFamily="34" charset="0"/>
            </a:endParaRPr>
          </a:p>
          <a:p>
            <a:pPr marL="130969" indent="-130969">
              <a:spcBef>
                <a:spcPts val="120"/>
              </a:spcBef>
              <a:spcAft>
                <a:spcPts val="120"/>
              </a:spcAft>
              <a:buClr>
                <a:srgbClr val="E94E1B"/>
              </a:buClr>
              <a:buSzPct val="100000"/>
              <a:buFont typeface="Calibri" panose="020F0502020204030204" pitchFamily="34" charset="0"/>
              <a:buChar char="•"/>
            </a:pPr>
            <a:r>
              <a:rPr lang="en-US" sz="1400" dirty="0">
                <a:latin typeface="Calibri" panose="020F0502020204030204" pitchFamily="34" charset="0"/>
              </a:rPr>
              <a:t>An opportunity to combine assistance formats - CSR budget and human capital investments in the development of NGOs</a:t>
            </a:r>
            <a:endParaRPr lang="en-US" sz="1400" dirty="0">
              <a:latin typeface="Calibri" panose="020F0502020204030204" pitchFamily="34" charset="0"/>
              <a:cs typeface="Arial" pitchFamily="34" charset="0"/>
            </a:endParaRPr>
          </a:p>
        </p:txBody>
      </p:sp>
      <p:sp>
        <p:nvSpPr>
          <p:cNvPr id="5" name="TextColumnContent"/>
          <p:cNvSpPr>
            <a:spLocks noChangeArrowheads="1"/>
          </p:cNvSpPr>
          <p:nvPr/>
        </p:nvSpPr>
        <p:spPr bwMode="gray">
          <a:xfrm>
            <a:off x="3227265" y="1751827"/>
            <a:ext cx="1971027" cy="330072"/>
          </a:xfrm>
          <a:prstGeom prst="rect">
            <a:avLst/>
          </a:prstGeom>
          <a:noFill/>
          <a:ln w="9525" algn="ctr">
            <a:noFill/>
            <a:miter lim="800000"/>
            <a:headEnd type="none" w="lg" len="lg"/>
            <a:tailEnd type="none" w="lg" len="lg"/>
          </a:ln>
          <a:effectLst/>
        </p:spPr>
        <p:txBody>
          <a:bodyPr lIns="72000" tIns="72000" rIns="36000" bIns="72000" anchor="t" anchorCtr="0">
            <a:spAutoFit/>
          </a:bodyPr>
          <a:lstStyle/>
          <a:p>
            <a:pPr marL="130969" indent="-130969">
              <a:spcBef>
                <a:spcPts val="120"/>
              </a:spcBef>
              <a:spcAft>
                <a:spcPts val="120"/>
              </a:spcAft>
              <a:buClr>
                <a:srgbClr val="E94E1B"/>
              </a:buClr>
              <a:buSzPct val="100000"/>
              <a:buFont typeface="Calibri" panose="020F0502020204030204" pitchFamily="34" charset="0"/>
              <a:buChar char="•"/>
            </a:pPr>
            <a:endParaRPr lang="ru-RU" sz="1200" dirty="0">
              <a:solidFill>
                <a:srgbClr val="000000"/>
              </a:solidFill>
              <a:latin typeface="Calibri" panose="020F0502020204030204" pitchFamily="34" charset="0"/>
            </a:endParaRPr>
          </a:p>
        </p:txBody>
      </p:sp>
      <p:sp>
        <p:nvSpPr>
          <p:cNvPr id="7" name="TextColumnContent"/>
          <p:cNvSpPr>
            <a:spLocks noChangeArrowheads="1"/>
          </p:cNvSpPr>
          <p:nvPr/>
        </p:nvSpPr>
        <p:spPr bwMode="gray">
          <a:xfrm>
            <a:off x="420564" y="2181712"/>
            <a:ext cx="3569544" cy="2333185"/>
          </a:xfrm>
          <a:prstGeom prst="rect">
            <a:avLst/>
          </a:prstGeom>
          <a:noFill/>
          <a:ln w="9525" algn="ctr">
            <a:noFill/>
            <a:miter lim="800000"/>
            <a:headEnd type="none" w="lg" len="lg"/>
            <a:tailEnd type="none" w="lg" len="lg"/>
          </a:ln>
          <a:effectLst/>
        </p:spPr>
        <p:txBody>
          <a:bodyPr wrap="square" lIns="72000" tIns="72000" rIns="36000" bIns="72000" anchor="t" anchorCtr="0">
            <a:spAutoFit/>
          </a:bodyPr>
          <a:lstStyle/>
          <a:p>
            <a:pPr marL="130969" indent="-130969" fontAlgn="ctr">
              <a:spcBef>
                <a:spcPts val="120"/>
              </a:spcBef>
              <a:spcAft>
                <a:spcPts val="120"/>
              </a:spcAft>
              <a:buClr>
                <a:srgbClr val="E94E1B"/>
              </a:buClr>
              <a:buSzPct val="100000"/>
              <a:buFont typeface="Calibri" panose="020F0502020204030204" pitchFamily="34" charset="0"/>
              <a:buChar char="•"/>
            </a:pPr>
            <a:r>
              <a:rPr lang="en-US" sz="1400" b="1" dirty="0">
                <a:solidFill>
                  <a:srgbClr val="DC6E00"/>
                </a:solidFill>
                <a:latin typeface="Calibri" panose="020F0502020204030204" pitchFamily="34" charset="0"/>
              </a:rPr>
              <a:t>Enhancement of staff loyalty </a:t>
            </a:r>
            <a:r>
              <a:rPr lang="en-US" sz="1400" dirty="0">
                <a:solidFill>
                  <a:srgbClr val="000000"/>
                </a:solidFill>
                <a:latin typeface="Calibri" panose="020F0502020204030204" pitchFamily="34" charset="0"/>
              </a:rPr>
              <a:t>thanks to the emergence of an additional way of self-realization </a:t>
            </a:r>
          </a:p>
          <a:p>
            <a:pPr marL="130969" indent="-130969" fontAlgn="ctr">
              <a:spcBef>
                <a:spcPts val="120"/>
              </a:spcBef>
              <a:spcAft>
                <a:spcPts val="120"/>
              </a:spcAft>
              <a:buClr>
                <a:srgbClr val="E94E1B"/>
              </a:buClr>
              <a:buSzPct val="100000"/>
              <a:buFont typeface="Calibri" panose="020F0502020204030204" pitchFamily="34" charset="0"/>
              <a:buChar char="•"/>
            </a:pPr>
            <a:r>
              <a:rPr lang="en-US" sz="1400" b="1" dirty="0">
                <a:solidFill>
                  <a:srgbClr val="DC6E00"/>
                </a:solidFill>
                <a:latin typeface="Calibri" panose="020F0502020204030204" pitchFamily="34" charset="0"/>
              </a:rPr>
              <a:t>Development of soft skills </a:t>
            </a:r>
            <a:r>
              <a:rPr lang="en-US" sz="1400" dirty="0">
                <a:latin typeface="Calibri" panose="020F0502020204030204" pitchFamily="34" charset="0"/>
              </a:rPr>
              <a:t>thanks to gaining hands-on experience in implementing a consulting project </a:t>
            </a:r>
            <a:endParaRPr lang="en-US" sz="1400" dirty="0">
              <a:latin typeface="Calibri" panose="020F0502020204030204" pitchFamily="34" charset="0"/>
              <a:cs typeface="Arial" pitchFamily="34" charset="0"/>
            </a:endParaRPr>
          </a:p>
          <a:p>
            <a:pPr marL="130969" indent="-130969" fontAlgn="ctr">
              <a:spcBef>
                <a:spcPts val="120"/>
              </a:spcBef>
              <a:spcAft>
                <a:spcPts val="120"/>
              </a:spcAft>
              <a:buClr>
                <a:srgbClr val="E94E1B"/>
              </a:buClr>
              <a:buSzPct val="100000"/>
              <a:buFont typeface="Calibri" panose="020F0502020204030204" pitchFamily="34" charset="0"/>
              <a:buChar char="•"/>
            </a:pPr>
            <a:r>
              <a:rPr lang="en-US" sz="1400" b="1" dirty="0">
                <a:solidFill>
                  <a:srgbClr val="DC6E00"/>
                </a:solidFill>
                <a:latin typeface="Calibri" panose="020F0502020204030204" pitchFamily="34" charset="0"/>
              </a:rPr>
              <a:t>Strengthening of horizontal links </a:t>
            </a:r>
            <a:r>
              <a:rPr lang="en-US" sz="1400" dirty="0">
                <a:solidFill>
                  <a:srgbClr val="000000"/>
                </a:solidFill>
                <a:latin typeface="Calibri" panose="020F0502020204030204" pitchFamily="34" charset="0"/>
              </a:rPr>
              <a:t>in the company thanks to a new experience of cross-functional collaboration</a:t>
            </a:r>
          </a:p>
          <a:p>
            <a:pPr fontAlgn="ctr"/>
            <a:endParaRPr lang="en-US" sz="1200" b="1" dirty="0"/>
          </a:p>
        </p:txBody>
      </p:sp>
      <p:sp>
        <p:nvSpPr>
          <p:cNvPr id="29" name="Прямоугольник 28"/>
          <p:cNvSpPr/>
          <p:nvPr/>
        </p:nvSpPr>
        <p:spPr>
          <a:xfrm>
            <a:off x="2286000" y="-305961"/>
            <a:ext cx="4572000" cy="338554"/>
          </a:xfrm>
          <a:prstGeom prst="rect">
            <a:avLst/>
          </a:prstGeom>
        </p:spPr>
        <p:txBody>
          <a:bodyPr>
            <a:spAutoFit/>
          </a:bodyPr>
          <a:lstStyle/>
          <a:p>
            <a:pPr fontAlgn="ctr"/>
            <a:endParaRPr lang="ru-RU" sz="1600" dirty="0"/>
          </a:p>
        </p:txBody>
      </p:sp>
      <p:sp>
        <p:nvSpPr>
          <p:cNvPr id="41" name="TextColumnContent"/>
          <p:cNvSpPr>
            <a:spLocks noChangeArrowheads="1"/>
          </p:cNvSpPr>
          <p:nvPr/>
        </p:nvSpPr>
        <p:spPr bwMode="gray">
          <a:xfrm>
            <a:off x="420564" y="1741268"/>
            <a:ext cx="3569544" cy="403593"/>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lIns="77925" tIns="77925" rIns="77925" bIns="77925" anchor="b">
            <a:spAutoFit/>
          </a:bodyPr>
          <a:lstStyle/>
          <a:p>
            <a:pPr algn="ctr" fontAlgn="ctr">
              <a:buSzPct val="100000"/>
              <a:defRPr/>
            </a:pPr>
            <a:r>
              <a:rPr lang="en-US"/>
              <a:t> </a:t>
            </a:r>
            <a:r>
              <a:rPr lang="en-US" sz="1600" b="1" dirty="0"/>
              <a:t>HR policy</a:t>
            </a:r>
            <a:endParaRPr lang="en-US" sz="1600" b="1" dirty="0">
              <a:cs typeface="Arial" pitchFamily="34" charset="0"/>
            </a:endParaRPr>
          </a:p>
        </p:txBody>
      </p:sp>
      <p:sp>
        <p:nvSpPr>
          <p:cNvPr id="18" name="ColumnHeader"/>
          <p:cNvSpPr>
            <a:spLocks noChangeArrowheads="1"/>
          </p:cNvSpPr>
          <p:nvPr/>
        </p:nvSpPr>
        <p:spPr bwMode="gray">
          <a:xfrm>
            <a:off x="4848230" y="1741268"/>
            <a:ext cx="3569544" cy="403593"/>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lIns="77925" tIns="77925" rIns="77925" bIns="77925" anchor="b">
            <a:spAutoFit/>
          </a:bodyPr>
          <a:lstStyle/>
          <a:p>
            <a:pPr algn="ctr">
              <a:buSzPct val="100000"/>
              <a:defRPr/>
            </a:pPr>
            <a:r>
              <a:rPr lang="en-US" sz="1600" b="1" dirty="0"/>
              <a:t>CSR</a:t>
            </a:r>
            <a:endParaRPr lang="en-US" sz="1600" b="1" dirty="0">
              <a:cs typeface="Arial" pitchFamily="34" charset="0"/>
            </a:endParaRPr>
          </a:p>
        </p:txBody>
      </p:sp>
      <p:pic>
        <p:nvPicPr>
          <p:cNvPr id="71688" name="Picture 8"/>
          <p:cNvPicPr>
            <a:picLocks noChangeAspect="1" noChangeArrowheads="1"/>
          </p:cNvPicPr>
          <p:nvPr/>
        </p:nvPicPr>
        <p:blipFill>
          <a:blip r:embed="rId6" cstate="print"/>
          <a:srcRect/>
          <a:stretch>
            <a:fillRect/>
          </a:stretch>
        </p:blipFill>
        <p:spPr bwMode="auto">
          <a:xfrm>
            <a:off x="3103198" y="1368805"/>
            <a:ext cx="889356" cy="772468"/>
          </a:xfrm>
          <a:prstGeom prst="rect">
            <a:avLst/>
          </a:prstGeom>
          <a:noFill/>
          <a:ln w="9525">
            <a:noFill/>
            <a:miter lim="800000"/>
            <a:headEnd/>
            <a:tailEnd/>
          </a:ln>
        </p:spPr>
      </p:pic>
      <p:pic>
        <p:nvPicPr>
          <p:cNvPr id="71687" name="Picture 7"/>
          <p:cNvPicPr>
            <a:picLocks noChangeAspect="1" noChangeArrowheads="1"/>
          </p:cNvPicPr>
          <p:nvPr/>
        </p:nvPicPr>
        <p:blipFill>
          <a:blip r:embed="rId7" cstate="print"/>
          <a:srcRect/>
          <a:stretch>
            <a:fillRect/>
          </a:stretch>
        </p:blipFill>
        <p:spPr bwMode="auto">
          <a:xfrm>
            <a:off x="7528417" y="1368805"/>
            <a:ext cx="886910" cy="772469"/>
          </a:xfrm>
          <a:prstGeom prst="rect">
            <a:avLst/>
          </a:prstGeom>
          <a:noFill/>
          <a:ln w="9525">
            <a:noFill/>
            <a:miter lim="800000"/>
            <a:headEnd/>
            <a:tailEnd/>
          </a:ln>
        </p:spPr>
      </p:pic>
    </p:spTree>
    <p:extLst>
      <p:ext uri="{BB962C8B-B14F-4D97-AF65-F5344CB8AC3E}">
        <p14:creationId xmlns:p14="http://schemas.microsoft.com/office/powerpoint/2010/main" val="91638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extLst>
              <p:ext uri="{D42A27DB-BD31-4B8C-83A1-F6EECF244321}">
                <p14:modId xmlns:p14="http://schemas.microsoft.com/office/powerpoint/2010/main" val="3470969095"/>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5913" name="think-cell Slide" r:id="rId4" imgW="360" imgH="360" progId="TCLayout.ActiveDocument.1">
                  <p:embed/>
                </p:oleObj>
              </mc:Choice>
              <mc:Fallback>
                <p:oleObj name="think-cell Slide" r:id="rId4" imgW="360" imgH="360" progId="TCLayout.ActiveDocument.1">
                  <p:embed/>
                  <p:pic>
                    <p:nvPicPr>
                      <p:cNvPr id="0"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160279" y="1243450"/>
            <a:ext cx="2258230" cy="2079842"/>
          </a:xfrm>
          <a:prstGeom prst="rect">
            <a:avLst/>
          </a:prstGeom>
          <a:gradFill flip="none" rotWithShape="1">
            <a:gsLst>
              <a:gs pos="0">
                <a:schemeClr val="accent1"/>
              </a:gs>
              <a:gs pos="100000">
                <a:schemeClr val="bg1"/>
              </a:gs>
            </a:gsLst>
            <a:lin ang="10800000" scaled="1"/>
            <a:tileRect/>
          </a:gradFill>
          <a:ln>
            <a:solidFill>
              <a:schemeClr val="bg1"/>
            </a:solidFill>
          </a:ln>
        </p:spPr>
        <p:txBody>
          <a:bodyPr wrap="square" lIns="90000" tIns="90000" rIns="90000" bIns="90000" rtlCol="0" anchor="t" anchorCtr="0">
            <a:spAutoFit/>
          </a:bodyPr>
          <a:lstStyle/>
          <a:p>
            <a:pPr marL="130969" indent="-130969">
              <a:buClr>
                <a:srgbClr val="E94E1B"/>
              </a:buClr>
              <a:buSzPct val="100000"/>
              <a:buFontTx/>
              <a:buChar char="•"/>
            </a:pPr>
            <a:r>
              <a:rPr lang="en-US" sz="1200" b="1" dirty="0">
                <a:solidFill>
                  <a:schemeClr val="tx2"/>
                </a:solidFill>
                <a:latin typeface="Calibri" panose="020F0502020204030204" pitchFamily="34" charset="0"/>
              </a:rPr>
              <a:t>Over 50</a:t>
            </a:r>
            <a:r>
              <a:rPr lang="en-US" dirty="0"/>
              <a:t> </a:t>
            </a:r>
            <a:r>
              <a:rPr lang="en-US" sz="1200" dirty="0">
                <a:solidFill>
                  <a:srgbClr val="000000"/>
                </a:solidFill>
                <a:effectLst/>
                <a:latin typeface="Calibri" panose="020F0502020204030204" pitchFamily="34" charset="0"/>
              </a:rPr>
              <a:t>pro bono projects</a:t>
            </a:r>
            <a:br>
              <a:rPr dirty="0"/>
            </a:br>
            <a:r>
              <a:rPr lang="en-US" sz="1200" dirty="0">
                <a:solidFill>
                  <a:srgbClr val="000000"/>
                </a:solidFill>
                <a:latin typeface="Calibri" panose="020F0502020204030204" pitchFamily="34" charset="0"/>
              </a:rPr>
              <a:t>since</a:t>
            </a:r>
            <a:r>
              <a:rPr lang="en-US" sz="1200" dirty="0">
                <a:solidFill>
                  <a:srgbClr val="000000"/>
                </a:solidFill>
                <a:effectLst/>
                <a:latin typeface="Calibri" panose="020F0502020204030204" pitchFamily="34" charset="0"/>
              </a:rPr>
              <a:t> 2016</a:t>
            </a:r>
          </a:p>
          <a:p>
            <a:pPr marL="130969" indent="-130969">
              <a:buClr>
                <a:srgbClr val="E94E1B"/>
              </a:buClr>
              <a:buSzPct val="100000"/>
              <a:buFontTx/>
              <a:buChar char="•"/>
            </a:pPr>
            <a:r>
              <a:rPr lang="en-US" sz="1200" b="1" dirty="0">
                <a:solidFill>
                  <a:schemeClr val="tx2"/>
                </a:solidFill>
                <a:latin typeface="Calibri" panose="020F0502020204030204" pitchFamily="34" charset="0"/>
              </a:rPr>
              <a:t>200+ hours </a:t>
            </a:r>
            <a:r>
              <a:rPr lang="en-US" sz="1200" dirty="0">
                <a:solidFill>
                  <a:srgbClr val="000000"/>
                </a:solidFill>
                <a:effectLst/>
                <a:latin typeface="Calibri" panose="020F0502020204030204" pitchFamily="34" charset="0"/>
              </a:rPr>
              <a:t>of pro bono projects</a:t>
            </a:r>
          </a:p>
          <a:p>
            <a:pPr marL="130969" indent="-130969">
              <a:buClr>
                <a:srgbClr val="E94E1B"/>
              </a:buClr>
              <a:buSzPct val="100000"/>
              <a:buFontTx/>
              <a:buChar char="•"/>
            </a:pPr>
            <a:r>
              <a:rPr lang="en-US" sz="1200" b="1" dirty="0">
                <a:solidFill>
                  <a:schemeClr val="tx2"/>
                </a:solidFill>
                <a:latin typeface="Calibri" panose="020F0502020204030204" pitchFamily="34" charset="0"/>
              </a:rPr>
              <a:t>3+ </a:t>
            </a:r>
            <a:r>
              <a:rPr lang="en-US" sz="1200" b="1" dirty="0" err="1">
                <a:solidFill>
                  <a:schemeClr val="tx2"/>
                </a:solidFill>
                <a:latin typeface="Calibri" panose="020F0502020204030204" pitchFamily="34" charset="0"/>
              </a:rPr>
              <a:t>mln</a:t>
            </a:r>
            <a:r>
              <a:rPr lang="en-US" sz="1200" b="1" dirty="0">
                <a:solidFill>
                  <a:schemeClr val="tx2"/>
                </a:solidFill>
                <a:latin typeface="Calibri" panose="020F0502020204030204" pitchFamily="34" charset="0"/>
              </a:rPr>
              <a:t> USD </a:t>
            </a:r>
            <a:r>
              <a:rPr lang="en-US" sz="1200" dirty="0">
                <a:solidFill>
                  <a:srgbClr val="000000"/>
                </a:solidFill>
                <a:effectLst/>
                <a:latin typeface="Calibri" panose="020F0502020204030204" pitchFamily="34" charset="0"/>
              </a:rPr>
              <a:t>invested into social sector in human capital resources</a:t>
            </a:r>
          </a:p>
          <a:p>
            <a:pPr marL="130969" indent="-130969">
              <a:buClr>
                <a:srgbClr val="E94E1B"/>
              </a:buClr>
              <a:buSzPct val="100000"/>
              <a:buFontTx/>
              <a:buChar char="•"/>
            </a:pPr>
            <a:r>
              <a:rPr lang="en-US" sz="1200" b="1" dirty="0">
                <a:solidFill>
                  <a:schemeClr val="tx2"/>
                </a:solidFill>
                <a:latin typeface="Calibri" panose="020F0502020204030204" pitchFamily="34" charset="0"/>
              </a:rPr>
              <a:t>300K+ USD </a:t>
            </a:r>
            <a:r>
              <a:rPr lang="en-US" sz="1200" dirty="0">
                <a:solidFill>
                  <a:srgbClr val="000000"/>
                </a:solidFill>
                <a:latin typeface="Calibri" panose="020F0502020204030204" pitchFamily="34" charset="0"/>
              </a:rPr>
              <a:t>fundraised for the social sector</a:t>
            </a:r>
          </a:p>
          <a:p>
            <a:pPr marL="130969" indent="-130969">
              <a:buClr>
                <a:srgbClr val="E94E1B"/>
              </a:buClr>
              <a:buSzPct val="100000"/>
              <a:buFontTx/>
              <a:buChar char="•"/>
            </a:pPr>
            <a:endParaRPr lang="en-US" sz="1200" dirty="0">
              <a:solidFill>
                <a:srgbClr val="000000"/>
              </a:solidFill>
              <a:effectLst/>
              <a:latin typeface="Calibri" panose="020F0502020204030204" pitchFamily="34" charset="0"/>
            </a:endParaRPr>
          </a:p>
        </p:txBody>
      </p:sp>
      <p:sp>
        <p:nvSpPr>
          <p:cNvPr id="2" name="Заголовок 1"/>
          <p:cNvSpPr>
            <a:spLocks noGrp="1"/>
          </p:cNvSpPr>
          <p:nvPr>
            <p:ph type="title"/>
          </p:nvPr>
        </p:nvSpPr>
        <p:spPr>
          <a:xfrm>
            <a:off x="198879" y="121500"/>
            <a:ext cx="5365898" cy="623700"/>
          </a:xfrm>
        </p:spPr>
        <p:txBody>
          <a:bodyPr vert="horz" lIns="0" tIns="45720" rIns="0" bIns="45720" rtlCol="0" anchor="t" anchorCtr="0">
            <a:noAutofit/>
          </a:bodyPr>
          <a:lstStyle/>
          <a:p>
            <a:r>
              <a:rPr lang="en-US" dirty="0" err="1"/>
              <a:t>Todogood</a:t>
            </a:r>
            <a:r>
              <a:rPr lang="en-US" dirty="0"/>
              <a:t> – platform of the social changes</a:t>
            </a:r>
          </a:p>
        </p:txBody>
      </p:sp>
      <p:sp>
        <p:nvSpPr>
          <p:cNvPr id="7" name="TextBox 6"/>
          <p:cNvSpPr txBox="1"/>
          <p:nvPr/>
        </p:nvSpPr>
        <p:spPr>
          <a:xfrm>
            <a:off x="174340" y="3049324"/>
            <a:ext cx="2258230" cy="1843751"/>
          </a:xfrm>
          <a:prstGeom prst="rect">
            <a:avLst/>
          </a:prstGeom>
          <a:gradFill flip="none" rotWithShape="1">
            <a:gsLst>
              <a:gs pos="0">
                <a:schemeClr val="accent1"/>
              </a:gs>
              <a:gs pos="100000">
                <a:schemeClr val="bg1"/>
              </a:gs>
            </a:gsLst>
            <a:lin ang="10800000" scaled="1"/>
            <a:tileRect/>
          </a:gradFill>
          <a:ln>
            <a:solidFill>
              <a:schemeClr val="bg1"/>
            </a:solidFill>
          </a:ln>
        </p:spPr>
        <p:txBody>
          <a:bodyPr wrap="square" lIns="90000" tIns="90000" rIns="90000" bIns="90000" rtlCol="0" anchor="t" anchorCtr="0">
            <a:spAutoFit/>
          </a:bodyPr>
          <a:lstStyle>
            <a:defPPr>
              <a:defRPr lang="en-US"/>
            </a:defPPr>
            <a:lvl1pPr marL="130969" indent="-130969">
              <a:buClr>
                <a:srgbClr val="E94E1B"/>
              </a:buClr>
              <a:buSzPct val="100000"/>
              <a:buFontTx/>
              <a:buChar char="•"/>
              <a:defRPr sz="1200" b="1">
                <a:solidFill>
                  <a:schemeClr val="tx2"/>
                </a:solidFill>
                <a:effectLst>
                  <a:glow>
                    <a:srgbClr val="000000"/>
                  </a:glow>
                </a:effectLst>
                <a:latin typeface="Calibri" panose="020F0502020204030204" pitchFamily="34" charset="0"/>
              </a:defRPr>
            </a:lvl1pPr>
          </a:lstStyle>
          <a:p>
            <a:r>
              <a:rPr lang="en-US" dirty="0">
                <a:effectLst/>
              </a:rPr>
              <a:t>600+ </a:t>
            </a:r>
            <a:r>
              <a:rPr lang="en-US" b="0" dirty="0">
                <a:solidFill>
                  <a:srgbClr val="000000"/>
                </a:solidFill>
                <a:effectLst/>
              </a:rPr>
              <a:t>professionals - todogood community</a:t>
            </a:r>
          </a:p>
          <a:p>
            <a:r>
              <a:rPr lang="en-US" dirty="0">
                <a:effectLst/>
              </a:rPr>
              <a:t>More than 150</a:t>
            </a:r>
            <a:r>
              <a:rPr lang="en-US" dirty="0"/>
              <a:t> </a:t>
            </a:r>
            <a:r>
              <a:rPr lang="en-US" b="0" dirty="0">
                <a:solidFill>
                  <a:srgbClr val="000000"/>
                </a:solidFill>
                <a:effectLst/>
              </a:rPr>
              <a:t>volunteers willing to share their experience and impressions</a:t>
            </a:r>
          </a:p>
          <a:p>
            <a:r>
              <a:rPr lang="en-US" dirty="0">
                <a:effectLst/>
              </a:rPr>
              <a:t>38 NGOs</a:t>
            </a:r>
            <a:r>
              <a:rPr lang="en-US" b="0" dirty="0">
                <a:solidFill>
                  <a:schemeClr val="tx1"/>
                </a:solidFill>
                <a:effectLst/>
              </a:rPr>
              <a:t>, </a:t>
            </a:r>
            <a:r>
              <a:rPr lang="en-US" b="0" dirty="0">
                <a:solidFill>
                  <a:srgbClr val="000000"/>
                </a:solidFill>
                <a:effectLst/>
              </a:rPr>
              <a:t>social entrepreneurs and state organizations launched new projects and competences</a:t>
            </a:r>
          </a:p>
        </p:txBody>
      </p:sp>
      <p:sp>
        <p:nvSpPr>
          <p:cNvPr id="9" name="TextBox 8"/>
          <p:cNvSpPr txBox="1"/>
          <p:nvPr/>
        </p:nvSpPr>
        <p:spPr>
          <a:xfrm>
            <a:off x="6417015" y="1243263"/>
            <a:ext cx="2035838" cy="3649812"/>
          </a:xfrm>
          <a:prstGeom prst="rect">
            <a:avLst/>
          </a:prstGeom>
          <a:gradFill flip="none" rotWithShape="1">
            <a:gsLst>
              <a:gs pos="0">
                <a:schemeClr val="accent1"/>
              </a:gs>
              <a:gs pos="100000">
                <a:schemeClr val="bg1"/>
              </a:gs>
            </a:gsLst>
            <a:lin ang="0" scaled="1"/>
            <a:tileRect/>
          </a:gradFill>
          <a:ln>
            <a:solidFill>
              <a:schemeClr val="bg1"/>
            </a:solidFill>
          </a:ln>
        </p:spPr>
        <p:txBody>
          <a:bodyPr wrap="square" lIns="90000" tIns="90000" rIns="36000" bIns="90000" rtlCol="0" anchor="t" anchorCtr="0">
            <a:noAutofit/>
          </a:bodyPr>
          <a:lstStyle>
            <a:defPPr>
              <a:defRPr lang="en-US"/>
            </a:defPPr>
            <a:lvl1pPr marL="130969" indent="-130969">
              <a:buClr>
                <a:srgbClr val="E94E1B"/>
              </a:buClr>
              <a:buSzPct val="100000"/>
              <a:buFontTx/>
              <a:buChar char="•"/>
              <a:defRPr sz="1200" b="0">
                <a:solidFill>
                  <a:srgbClr val="000000"/>
                </a:solidFill>
                <a:effectLst>
                  <a:glow>
                    <a:srgbClr val="000000"/>
                  </a:glow>
                </a:effectLst>
                <a:latin typeface="Calibri" panose="020F0502020204030204" pitchFamily="34" charset="0"/>
              </a:defRPr>
            </a:lvl1pPr>
          </a:lstStyle>
          <a:p>
            <a:r>
              <a:rPr lang="en-US" sz="1300" dirty="0">
                <a:effectLst/>
              </a:rPr>
              <a:t>Project managers assisting to smoothly organize project work</a:t>
            </a:r>
          </a:p>
          <a:p>
            <a:r>
              <a:rPr lang="en-US" sz="1300" dirty="0">
                <a:effectLst/>
              </a:rPr>
              <a:t>Methods and models based on best global practices</a:t>
            </a:r>
          </a:p>
          <a:p>
            <a:r>
              <a:rPr lang="en-US" sz="1300" dirty="0">
                <a:effectLst/>
              </a:rPr>
              <a:t>Coaches</a:t>
            </a:r>
            <a:r>
              <a:rPr lang="en-US" sz="1300" dirty="0"/>
              <a:t> </a:t>
            </a:r>
            <a:r>
              <a:rPr lang="en-US" sz="1300" dirty="0">
                <a:effectLst/>
              </a:rPr>
              <a:t>assisting to develop competencies</a:t>
            </a:r>
          </a:p>
          <a:p>
            <a:r>
              <a:rPr lang="en-US" sz="1300" dirty="0">
                <a:effectLst/>
              </a:rPr>
              <a:t>Meeting and presentation facilities</a:t>
            </a:r>
          </a:p>
          <a:p>
            <a:r>
              <a:rPr lang="en-US" sz="1300" dirty="0">
                <a:effectLst/>
              </a:rPr>
              <a:t>Design of extremely complex slides for a final presentation of the project</a:t>
            </a:r>
          </a:p>
        </p:txBody>
      </p:sp>
      <p:grpSp>
        <p:nvGrpSpPr>
          <p:cNvPr id="47" name="Group 46"/>
          <p:cNvGrpSpPr/>
          <p:nvPr/>
        </p:nvGrpSpPr>
        <p:grpSpPr>
          <a:xfrm>
            <a:off x="2481997" y="1065241"/>
            <a:ext cx="3877790" cy="3827834"/>
            <a:chOff x="2772085" y="1065241"/>
            <a:chExt cx="3877790" cy="3827834"/>
          </a:xfrm>
        </p:grpSpPr>
        <p:grpSp>
          <p:nvGrpSpPr>
            <p:cNvPr id="20" name="Group 19"/>
            <p:cNvGrpSpPr/>
            <p:nvPr/>
          </p:nvGrpSpPr>
          <p:grpSpPr>
            <a:xfrm>
              <a:off x="2893157" y="1065241"/>
              <a:ext cx="3635646" cy="3643168"/>
              <a:chOff x="4090987" y="-1987550"/>
              <a:chExt cx="2301876" cy="2306638"/>
            </a:xfrm>
          </p:grpSpPr>
          <p:sp>
            <p:nvSpPr>
              <p:cNvPr id="10" name="Freeform 36"/>
              <p:cNvSpPr>
                <a:spLocks/>
              </p:cNvSpPr>
              <p:nvPr/>
            </p:nvSpPr>
            <p:spPr bwMode="auto">
              <a:xfrm>
                <a:off x="5459413" y="-1274762"/>
                <a:ext cx="933450" cy="1481138"/>
              </a:xfrm>
              <a:custGeom>
                <a:avLst/>
                <a:gdLst>
                  <a:gd name="T0" fmla="*/ 73 w 248"/>
                  <a:gd name="T1" fmla="*/ 117 h 393"/>
                  <a:gd name="T2" fmla="*/ 73 w 248"/>
                  <a:gd name="T3" fmla="*/ 393 h 393"/>
                  <a:gd name="T4" fmla="*/ 248 w 248"/>
                  <a:gd name="T5" fmla="*/ 117 h 393"/>
                  <a:gd name="T6" fmla="*/ 225 w 248"/>
                  <a:gd name="T7" fmla="*/ 0 h 393"/>
                  <a:gd name="T8" fmla="*/ 0 w 248"/>
                  <a:gd name="T9" fmla="*/ 0 h 393"/>
                  <a:gd name="T10" fmla="*/ 73 w 248"/>
                  <a:gd name="T11" fmla="*/ 117 h 393"/>
                </a:gdLst>
                <a:ahLst/>
                <a:cxnLst>
                  <a:cxn ang="0">
                    <a:pos x="T0" y="T1"/>
                  </a:cxn>
                  <a:cxn ang="0">
                    <a:pos x="T2" y="T3"/>
                  </a:cxn>
                  <a:cxn ang="0">
                    <a:pos x="T4" y="T5"/>
                  </a:cxn>
                  <a:cxn ang="0">
                    <a:pos x="T6" y="T7"/>
                  </a:cxn>
                  <a:cxn ang="0">
                    <a:pos x="T8" y="T9"/>
                  </a:cxn>
                  <a:cxn ang="0">
                    <a:pos x="T10" y="T11"/>
                  </a:cxn>
                </a:cxnLst>
                <a:rect l="0" t="0" r="r" b="b"/>
                <a:pathLst>
                  <a:path w="248" h="393">
                    <a:moveTo>
                      <a:pt x="73" y="117"/>
                    </a:moveTo>
                    <a:cubicBezTo>
                      <a:pt x="73" y="393"/>
                      <a:pt x="73" y="393"/>
                      <a:pt x="73" y="393"/>
                    </a:cubicBezTo>
                    <a:cubicBezTo>
                      <a:pt x="180" y="343"/>
                      <a:pt x="248" y="236"/>
                      <a:pt x="248" y="117"/>
                    </a:cubicBezTo>
                    <a:cubicBezTo>
                      <a:pt x="248" y="76"/>
                      <a:pt x="240" y="37"/>
                      <a:pt x="225" y="0"/>
                    </a:cubicBezTo>
                    <a:cubicBezTo>
                      <a:pt x="0" y="0"/>
                      <a:pt x="0" y="0"/>
                      <a:pt x="0" y="0"/>
                    </a:cubicBezTo>
                    <a:cubicBezTo>
                      <a:pt x="43" y="21"/>
                      <a:pt x="73" y="66"/>
                      <a:pt x="73" y="117"/>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 name="Freeform 37"/>
              <p:cNvSpPr>
                <a:spLocks/>
              </p:cNvSpPr>
              <p:nvPr/>
            </p:nvSpPr>
            <p:spPr bwMode="auto">
              <a:xfrm>
                <a:off x="4090987" y="-1874837"/>
                <a:ext cx="935038" cy="1481138"/>
              </a:xfrm>
              <a:custGeom>
                <a:avLst/>
                <a:gdLst>
                  <a:gd name="T0" fmla="*/ 175 w 248"/>
                  <a:gd name="T1" fmla="*/ 276 h 393"/>
                  <a:gd name="T2" fmla="*/ 175 w 248"/>
                  <a:gd name="T3" fmla="*/ 0 h 393"/>
                  <a:gd name="T4" fmla="*/ 0 w 248"/>
                  <a:gd name="T5" fmla="*/ 276 h 393"/>
                  <a:gd name="T6" fmla="*/ 23 w 248"/>
                  <a:gd name="T7" fmla="*/ 393 h 393"/>
                  <a:gd name="T8" fmla="*/ 248 w 248"/>
                  <a:gd name="T9" fmla="*/ 393 h 393"/>
                  <a:gd name="T10" fmla="*/ 175 w 248"/>
                  <a:gd name="T11" fmla="*/ 276 h 393"/>
                </a:gdLst>
                <a:ahLst/>
                <a:cxnLst>
                  <a:cxn ang="0">
                    <a:pos x="T0" y="T1"/>
                  </a:cxn>
                  <a:cxn ang="0">
                    <a:pos x="T2" y="T3"/>
                  </a:cxn>
                  <a:cxn ang="0">
                    <a:pos x="T4" y="T5"/>
                  </a:cxn>
                  <a:cxn ang="0">
                    <a:pos x="T6" y="T7"/>
                  </a:cxn>
                  <a:cxn ang="0">
                    <a:pos x="T8" y="T9"/>
                  </a:cxn>
                  <a:cxn ang="0">
                    <a:pos x="T10" y="T11"/>
                  </a:cxn>
                </a:cxnLst>
                <a:rect l="0" t="0" r="r" b="b"/>
                <a:pathLst>
                  <a:path w="248" h="393">
                    <a:moveTo>
                      <a:pt x="175" y="276"/>
                    </a:moveTo>
                    <a:cubicBezTo>
                      <a:pt x="175" y="0"/>
                      <a:pt x="175" y="0"/>
                      <a:pt x="175" y="0"/>
                    </a:cubicBezTo>
                    <a:cubicBezTo>
                      <a:pt x="68" y="50"/>
                      <a:pt x="0" y="158"/>
                      <a:pt x="0" y="276"/>
                    </a:cubicBezTo>
                    <a:cubicBezTo>
                      <a:pt x="0" y="317"/>
                      <a:pt x="8" y="356"/>
                      <a:pt x="23" y="393"/>
                    </a:cubicBezTo>
                    <a:cubicBezTo>
                      <a:pt x="248" y="393"/>
                      <a:pt x="248" y="393"/>
                      <a:pt x="248" y="393"/>
                    </a:cubicBezTo>
                    <a:cubicBezTo>
                      <a:pt x="205" y="372"/>
                      <a:pt x="175" y="328"/>
                      <a:pt x="175" y="27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 name="Freeform 38"/>
              <p:cNvSpPr>
                <a:spLocks/>
              </p:cNvSpPr>
              <p:nvPr/>
            </p:nvSpPr>
            <p:spPr bwMode="auto">
              <a:xfrm>
                <a:off x="4800600" y="-1987550"/>
                <a:ext cx="1484313" cy="938213"/>
              </a:xfrm>
              <a:custGeom>
                <a:avLst/>
                <a:gdLst>
                  <a:gd name="T0" fmla="*/ 118 w 394"/>
                  <a:gd name="T1" fmla="*/ 175 h 249"/>
                  <a:gd name="T2" fmla="*/ 394 w 394"/>
                  <a:gd name="T3" fmla="*/ 175 h 249"/>
                  <a:gd name="T4" fmla="*/ 118 w 394"/>
                  <a:gd name="T5" fmla="*/ 0 h 249"/>
                  <a:gd name="T6" fmla="*/ 0 w 394"/>
                  <a:gd name="T7" fmla="*/ 24 h 249"/>
                  <a:gd name="T8" fmla="*/ 0 w 394"/>
                  <a:gd name="T9" fmla="*/ 249 h 249"/>
                  <a:gd name="T10" fmla="*/ 118 w 394"/>
                  <a:gd name="T11" fmla="*/ 175 h 249"/>
                </a:gdLst>
                <a:ahLst/>
                <a:cxnLst>
                  <a:cxn ang="0">
                    <a:pos x="T0" y="T1"/>
                  </a:cxn>
                  <a:cxn ang="0">
                    <a:pos x="T2" y="T3"/>
                  </a:cxn>
                  <a:cxn ang="0">
                    <a:pos x="T4" y="T5"/>
                  </a:cxn>
                  <a:cxn ang="0">
                    <a:pos x="T6" y="T7"/>
                  </a:cxn>
                  <a:cxn ang="0">
                    <a:pos x="T8" y="T9"/>
                  </a:cxn>
                  <a:cxn ang="0">
                    <a:pos x="T10" y="T11"/>
                  </a:cxn>
                </a:cxnLst>
                <a:rect l="0" t="0" r="r" b="b"/>
                <a:pathLst>
                  <a:path w="394" h="249">
                    <a:moveTo>
                      <a:pt x="118" y="175"/>
                    </a:moveTo>
                    <a:cubicBezTo>
                      <a:pt x="394" y="175"/>
                      <a:pt x="394" y="175"/>
                      <a:pt x="394" y="175"/>
                    </a:cubicBezTo>
                    <a:cubicBezTo>
                      <a:pt x="344" y="69"/>
                      <a:pt x="236" y="0"/>
                      <a:pt x="118" y="0"/>
                    </a:cubicBezTo>
                    <a:cubicBezTo>
                      <a:pt x="77" y="0"/>
                      <a:pt x="38" y="8"/>
                      <a:pt x="0" y="24"/>
                    </a:cubicBezTo>
                    <a:cubicBezTo>
                      <a:pt x="0" y="249"/>
                      <a:pt x="0" y="249"/>
                      <a:pt x="0" y="249"/>
                    </a:cubicBezTo>
                    <a:cubicBezTo>
                      <a:pt x="22" y="205"/>
                      <a:pt x="66" y="175"/>
                      <a:pt x="118" y="17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 name="Freeform 39"/>
              <p:cNvSpPr>
                <a:spLocks/>
              </p:cNvSpPr>
              <p:nvPr/>
            </p:nvSpPr>
            <p:spPr bwMode="auto">
              <a:xfrm>
                <a:off x="4200525" y="-615950"/>
                <a:ext cx="1484313" cy="935038"/>
              </a:xfrm>
              <a:custGeom>
                <a:avLst/>
                <a:gdLst>
                  <a:gd name="T0" fmla="*/ 277 w 394"/>
                  <a:gd name="T1" fmla="*/ 248 h 248"/>
                  <a:gd name="T2" fmla="*/ 394 w 394"/>
                  <a:gd name="T3" fmla="*/ 224 h 248"/>
                  <a:gd name="T4" fmla="*/ 394 w 394"/>
                  <a:gd name="T5" fmla="*/ 0 h 248"/>
                  <a:gd name="T6" fmla="*/ 277 w 394"/>
                  <a:gd name="T7" fmla="*/ 73 h 248"/>
                  <a:gd name="T8" fmla="*/ 0 w 394"/>
                  <a:gd name="T9" fmla="*/ 73 h 248"/>
                  <a:gd name="T10" fmla="*/ 277 w 394"/>
                  <a:gd name="T11" fmla="*/ 248 h 248"/>
                </a:gdLst>
                <a:ahLst/>
                <a:cxnLst>
                  <a:cxn ang="0">
                    <a:pos x="T0" y="T1"/>
                  </a:cxn>
                  <a:cxn ang="0">
                    <a:pos x="T2" y="T3"/>
                  </a:cxn>
                  <a:cxn ang="0">
                    <a:pos x="T4" y="T5"/>
                  </a:cxn>
                  <a:cxn ang="0">
                    <a:pos x="T6" y="T7"/>
                  </a:cxn>
                  <a:cxn ang="0">
                    <a:pos x="T8" y="T9"/>
                  </a:cxn>
                  <a:cxn ang="0">
                    <a:pos x="T10" y="T11"/>
                  </a:cxn>
                </a:cxnLst>
                <a:rect l="0" t="0" r="r" b="b"/>
                <a:pathLst>
                  <a:path w="394" h="248">
                    <a:moveTo>
                      <a:pt x="277" y="248"/>
                    </a:moveTo>
                    <a:cubicBezTo>
                      <a:pt x="317" y="248"/>
                      <a:pt x="357" y="240"/>
                      <a:pt x="394" y="224"/>
                    </a:cubicBezTo>
                    <a:cubicBezTo>
                      <a:pt x="394" y="0"/>
                      <a:pt x="394" y="0"/>
                      <a:pt x="394" y="0"/>
                    </a:cubicBezTo>
                    <a:cubicBezTo>
                      <a:pt x="373" y="43"/>
                      <a:pt x="328" y="73"/>
                      <a:pt x="277" y="73"/>
                    </a:cubicBezTo>
                    <a:cubicBezTo>
                      <a:pt x="0" y="73"/>
                      <a:pt x="0" y="73"/>
                      <a:pt x="0" y="73"/>
                    </a:cubicBezTo>
                    <a:cubicBezTo>
                      <a:pt x="51" y="179"/>
                      <a:pt x="158" y="248"/>
                      <a:pt x="277" y="248"/>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 name="TextBox 5"/>
            <p:cNvSpPr txBox="1"/>
            <p:nvPr/>
          </p:nvSpPr>
          <p:spPr>
            <a:xfrm>
              <a:off x="3920081" y="1179395"/>
              <a:ext cx="1666240" cy="897490"/>
            </a:xfrm>
            <a:prstGeom prst="rect">
              <a:avLst/>
            </a:prstGeom>
            <a:noFill/>
          </p:spPr>
          <p:txBody>
            <a:bodyPr wrap="square" lIns="0" tIns="0" rIns="0" bIns="0" rtlCol="0" anchor="t">
              <a:spAutoFit/>
            </a:bodyPr>
            <a:lstStyle/>
            <a:p>
              <a:pPr algn="ctr">
                <a:lnSpc>
                  <a:spcPct val="80000"/>
                </a:lnSpc>
              </a:pPr>
              <a:r>
                <a:rPr lang="en-US" sz="3600" i="1" dirty="0">
                  <a:solidFill>
                    <a:schemeClr val="bg1"/>
                  </a:solidFill>
                  <a:latin typeface="+mj-lt"/>
                </a:rPr>
                <a:t>ME </a:t>
              </a:r>
              <a:br/>
              <a:r>
                <a:rPr lang="en-US" sz="3600" i="1" dirty="0">
                  <a:solidFill>
                    <a:schemeClr val="bg1"/>
                  </a:solidFill>
                  <a:latin typeface="+mj-lt"/>
                </a:rPr>
                <a:t>TOO</a:t>
              </a:r>
              <a:endParaRPr lang="en-US" sz="3600" i="1" dirty="0">
                <a:solidFill>
                  <a:schemeClr val="bg1"/>
                </a:solidFill>
                <a:latin typeface="+mj-lt"/>
                <a:ea typeface="Helvetica Light" charset="0"/>
                <a:cs typeface="Helvetica Light" charset="0"/>
              </a:endParaRPr>
            </a:p>
          </p:txBody>
        </p:sp>
        <p:sp>
          <p:nvSpPr>
            <p:cNvPr id="21" name="Rectangle 20"/>
            <p:cNvSpPr/>
            <p:nvPr/>
          </p:nvSpPr>
          <p:spPr>
            <a:xfrm>
              <a:off x="5477604" y="2285958"/>
              <a:ext cx="906658" cy="21544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algn="ctr"/>
              <a:r>
                <a:rPr lang="en-US" sz="1400" b="1" dirty="0">
                  <a:solidFill>
                    <a:schemeClr val="bg1"/>
                  </a:solidFill>
                </a:rPr>
                <a:t>Support</a:t>
              </a:r>
            </a:p>
          </p:txBody>
        </p:sp>
        <p:sp>
          <p:nvSpPr>
            <p:cNvPr id="23" name="Rectangle 22"/>
            <p:cNvSpPr/>
            <p:nvPr/>
          </p:nvSpPr>
          <p:spPr>
            <a:xfrm>
              <a:off x="3984817" y="4020894"/>
              <a:ext cx="942694" cy="21544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algn="ctr"/>
              <a:r>
                <a:rPr lang="en-US" sz="1400" b="1" dirty="0">
                  <a:solidFill>
                    <a:schemeClr val="bg1"/>
                  </a:solidFill>
                </a:rPr>
                <a:t>Community</a:t>
              </a:r>
            </a:p>
          </p:txBody>
        </p:sp>
        <p:sp>
          <p:nvSpPr>
            <p:cNvPr id="24" name="Rectangle 23"/>
            <p:cNvSpPr/>
            <p:nvPr/>
          </p:nvSpPr>
          <p:spPr>
            <a:xfrm>
              <a:off x="3174431" y="3252991"/>
              <a:ext cx="682879" cy="215444"/>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algn="ctr"/>
              <a:r>
                <a:rPr lang="en-US" sz="1400" b="1" dirty="0">
                  <a:solidFill>
                    <a:schemeClr val="tx2"/>
                  </a:solidFill>
                </a:rPr>
                <a:t>Projects</a:t>
              </a:r>
            </a:p>
          </p:txBody>
        </p:sp>
        <p:cxnSp>
          <p:nvCxnSpPr>
            <p:cNvPr id="33" name="Straight Connector 32"/>
            <p:cNvCxnSpPr/>
            <p:nvPr/>
          </p:nvCxnSpPr>
          <p:spPr>
            <a:xfrm>
              <a:off x="2772085" y="2280304"/>
              <a:ext cx="790265" cy="0"/>
            </a:xfrm>
            <a:prstGeom prst="line">
              <a:avLst/>
            </a:prstGeom>
            <a:ln w="1905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772085" y="3933937"/>
              <a:ext cx="790265" cy="0"/>
            </a:xfrm>
            <a:prstGeom prst="line">
              <a:avLst/>
            </a:prstGeom>
            <a:ln w="1905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725900" y="3933937"/>
              <a:ext cx="923975" cy="0"/>
            </a:xfrm>
            <a:prstGeom prst="line">
              <a:avLst/>
            </a:prstGeom>
            <a:ln w="1905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a:off x="6649875" y="1243263"/>
              <a:ext cx="0" cy="3649812"/>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772085" y="3049324"/>
              <a:ext cx="0" cy="1843751"/>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a:off x="2772085" y="1243263"/>
              <a:ext cx="0" cy="1728537"/>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929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Object 6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0374" name="think-cell Slide" r:id="rId4" imgW="360" imgH="360" progId="TCLayout.ActiveDocument.1">
                  <p:embed/>
                </p:oleObj>
              </mc:Choice>
              <mc:Fallback>
                <p:oleObj name="think-cell Slide" r:id="rId4" imgW="360" imgH="360" progId="TCLayout.ActiveDocument.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Join us: you choose the participation format, the topics and NGOs yourself</a:t>
            </a:r>
            <a:endParaRPr lang="en-US" dirty="0"/>
          </a:p>
        </p:txBody>
      </p:sp>
      <p:sp>
        <p:nvSpPr>
          <p:cNvPr id="5" name="takeaway_box"/>
          <p:cNvSpPr>
            <a:spLocks noChangeArrowheads="1"/>
          </p:cNvSpPr>
          <p:nvPr/>
        </p:nvSpPr>
        <p:spPr bwMode="gray">
          <a:xfrm>
            <a:off x="198878" y="4448584"/>
            <a:ext cx="8166341" cy="398859"/>
          </a:xfrm>
          <a:prstGeom prst="rect">
            <a:avLst/>
          </a:prstGeom>
          <a:solidFill>
            <a:schemeClr val="tx2"/>
          </a:solidFill>
          <a:ln w="9525" algn="ctr">
            <a:solidFill>
              <a:schemeClr val="tx2"/>
            </a:solidFill>
            <a:miter lim="800000"/>
            <a:headEnd type="none" w="lg" len="lg"/>
            <a:tailEnd type="none" w="lg" len="lg"/>
          </a:ln>
        </p:spPr>
        <p:txBody>
          <a:bodyPr lIns="0" tIns="89999" rIns="0" bIns="89999" anchor="ctr" anchorCtr="1"/>
          <a:lstStyle/>
          <a:p>
            <a:pPr algn="ctr"/>
            <a:r>
              <a:rPr lang="en-US" sz="1400" b="1" dirty="0">
                <a:solidFill>
                  <a:schemeClr val="bg1"/>
                </a:solidFill>
              </a:rPr>
              <a:t>We will develop together with you</a:t>
            </a:r>
            <a:r>
              <a:rPr lang="en-US"/>
              <a:t> </a:t>
            </a:r>
            <a:r>
              <a:rPr lang="en-US" sz="1400" b="1" u="sng" dirty="0">
                <a:solidFill>
                  <a:schemeClr val="bg1"/>
                </a:solidFill>
              </a:rPr>
              <a:t>a customized leadership and skills development program</a:t>
            </a:r>
            <a:r>
              <a:rPr lang="en-US"/>
              <a:t> </a:t>
            </a:r>
            <a:r>
              <a:rPr lang="en-US" sz="1400" b="1" dirty="0">
                <a:solidFill>
                  <a:schemeClr val="bg1"/>
                </a:solidFill>
              </a:rPr>
              <a:t>for your staff depending on the overall corporate strategy, as well as HR and CSR objectives</a:t>
            </a:r>
            <a:endParaRPr lang="en-US" sz="1400" b="1" dirty="0">
              <a:solidFill>
                <a:schemeClr val="bg1"/>
              </a:solidFill>
              <a:cs typeface="Arial" pitchFamily="34" charset="0"/>
            </a:endParaRPr>
          </a:p>
        </p:txBody>
      </p:sp>
      <p:sp>
        <p:nvSpPr>
          <p:cNvPr id="8" name="ColumnHeader"/>
          <p:cNvSpPr>
            <a:spLocks noChangeArrowheads="1"/>
          </p:cNvSpPr>
          <p:nvPr/>
        </p:nvSpPr>
        <p:spPr bwMode="gray">
          <a:xfrm>
            <a:off x="5386652" y="1075095"/>
            <a:ext cx="3002295" cy="711370"/>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lIns="360000" tIns="77925" rIns="77925" bIns="77925" anchor="b">
            <a:spAutoFit/>
          </a:bodyPr>
          <a:lstStyle/>
          <a:p>
            <a:pPr algn="ctr"/>
            <a:r>
              <a:rPr lang="en-US" sz="1200" b="1" dirty="0">
                <a:latin typeface="Arial" pitchFamily="34" charset="0"/>
              </a:rPr>
              <a:t>Format 2.</a:t>
            </a:r>
          </a:p>
          <a:p>
            <a:pPr algn="ctr"/>
            <a:r>
              <a:rPr lang="en-US" sz="1200" b="1" dirty="0">
                <a:latin typeface="Arial" pitchFamily="34" charset="0"/>
              </a:rPr>
              <a:t>Staff  </a:t>
            </a:r>
          </a:p>
          <a:p>
            <a:pPr algn="ctr"/>
            <a:r>
              <a:rPr lang="en-US" sz="1200" b="1" dirty="0">
                <a:latin typeface="Arial" pitchFamily="34" charset="0"/>
              </a:rPr>
              <a:t>development program     </a:t>
            </a:r>
            <a:endParaRPr lang="en-US" sz="1200" b="1" dirty="0">
              <a:latin typeface="Arial" pitchFamily="34" charset="0"/>
              <a:cs typeface="Arial" pitchFamily="34" charset="0"/>
            </a:endParaRPr>
          </a:p>
        </p:txBody>
      </p:sp>
      <p:sp>
        <p:nvSpPr>
          <p:cNvPr id="9" name="ColumnHeader"/>
          <p:cNvSpPr>
            <a:spLocks noChangeArrowheads="1"/>
          </p:cNvSpPr>
          <p:nvPr/>
        </p:nvSpPr>
        <p:spPr bwMode="gray">
          <a:xfrm>
            <a:off x="2030685" y="1077575"/>
            <a:ext cx="3002295" cy="708890"/>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lIns="360000" tIns="76697" rIns="0" bIns="76697" anchor="b">
            <a:spAutoFit/>
          </a:bodyPr>
          <a:lstStyle/>
          <a:p>
            <a:pPr algn="ctr"/>
            <a:r>
              <a:rPr lang="en-US" sz="1200" b="1" dirty="0">
                <a:latin typeface="Arial" pitchFamily="34" charset="0"/>
              </a:rPr>
              <a:t>Format 1</a:t>
            </a:r>
          </a:p>
          <a:p>
            <a:pPr algn="ctr"/>
            <a:r>
              <a:rPr lang="en-US" sz="1200" b="1" dirty="0">
                <a:latin typeface="Arial" pitchFamily="34" charset="0"/>
              </a:rPr>
              <a:t>Team-building event</a:t>
            </a:r>
            <a:endParaRPr lang="en-US" sz="1200" b="1" dirty="0">
              <a:latin typeface="Arial" pitchFamily="34" charset="0"/>
              <a:cs typeface="Arial" pitchFamily="34" charset="0"/>
            </a:endParaRPr>
          </a:p>
        </p:txBody>
      </p:sp>
      <p:sp>
        <p:nvSpPr>
          <p:cNvPr id="11" name="Rectangle 10"/>
          <p:cNvSpPr/>
          <p:nvPr/>
        </p:nvSpPr>
        <p:spPr>
          <a:xfrm>
            <a:off x="534389" y="1824570"/>
            <a:ext cx="1389411" cy="321644"/>
          </a:xfrm>
          <a:prstGeom prst="rect">
            <a:avLst/>
          </a:prstGeom>
          <a:solidFill>
            <a:schemeClr val="hlink"/>
          </a:solidFill>
          <a:ln>
            <a:noFill/>
          </a:ln>
        </p:spPr>
        <p:txBody>
          <a:bodyPr vert="horz" wrap="square" lIns="0" tIns="89999" rIns="0" bIns="89999" numCol="1" anchor="ctr" anchorCtr="0" compatLnSpc="1">
            <a:prstTxWarp prst="textNoShape">
              <a:avLst/>
            </a:prstTxWarp>
          </a:bodyPr>
          <a:lstStyle/>
          <a:p>
            <a:pPr algn="ctr"/>
            <a:r>
              <a:rPr lang="en-US" sz="1200" b="1" dirty="0">
                <a:solidFill>
                  <a:schemeClr val="bg1"/>
                </a:solidFill>
              </a:rPr>
              <a:t>Description</a:t>
            </a:r>
          </a:p>
        </p:txBody>
      </p:sp>
      <p:sp>
        <p:nvSpPr>
          <p:cNvPr id="12" name="Rectangle 11"/>
          <p:cNvSpPr/>
          <p:nvPr/>
        </p:nvSpPr>
        <p:spPr>
          <a:xfrm>
            <a:off x="534389" y="2216270"/>
            <a:ext cx="1389411" cy="321644"/>
          </a:xfrm>
          <a:prstGeom prst="rect">
            <a:avLst/>
          </a:prstGeom>
          <a:solidFill>
            <a:schemeClr val="hlink"/>
          </a:solidFill>
          <a:ln>
            <a:noFill/>
          </a:ln>
        </p:spPr>
        <p:txBody>
          <a:bodyPr vert="horz" wrap="square" lIns="0" tIns="89999" rIns="0" bIns="89999" numCol="1" anchor="ctr" anchorCtr="0" compatLnSpc="1">
            <a:prstTxWarp prst="textNoShape">
              <a:avLst/>
            </a:prstTxWarp>
          </a:bodyPr>
          <a:lstStyle/>
          <a:p>
            <a:pPr algn="ctr"/>
            <a:r>
              <a:rPr lang="en-US" sz="1200" b="1" dirty="0">
                <a:solidFill>
                  <a:schemeClr val="bg1"/>
                </a:solidFill>
              </a:rPr>
              <a:t>Example tasks</a:t>
            </a:r>
          </a:p>
        </p:txBody>
      </p:sp>
      <p:sp>
        <p:nvSpPr>
          <p:cNvPr id="13" name="Rectangle 12"/>
          <p:cNvSpPr/>
          <p:nvPr/>
        </p:nvSpPr>
        <p:spPr>
          <a:xfrm>
            <a:off x="534389" y="2607970"/>
            <a:ext cx="1389411" cy="321644"/>
          </a:xfrm>
          <a:prstGeom prst="rect">
            <a:avLst/>
          </a:prstGeom>
          <a:solidFill>
            <a:schemeClr val="hlink"/>
          </a:solidFill>
          <a:ln>
            <a:noFill/>
          </a:ln>
        </p:spPr>
        <p:txBody>
          <a:bodyPr vert="horz" wrap="square" lIns="0" tIns="89999" rIns="0" bIns="89999" numCol="1" anchor="ctr" anchorCtr="0" compatLnSpc="1">
            <a:prstTxWarp prst="textNoShape">
              <a:avLst/>
            </a:prstTxWarp>
          </a:bodyPr>
          <a:lstStyle/>
          <a:p>
            <a:pPr algn="ctr"/>
            <a:r>
              <a:rPr lang="en-US" sz="1200" b="1" dirty="0">
                <a:solidFill>
                  <a:schemeClr val="bg1"/>
                </a:solidFill>
              </a:rPr>
              <a:t>Target audience</a:t>
            </a:r>
          </a:p>
        </p:txBody>
      </p:sp>
      <p:sp>
        <p:nvSpPr>
          <p:cNvPr id="14" name="Rectangle 13"/>
          <p:cNvSpPr/>
          <p:nvPr/>
        </p:nvSpPr>
        <p:spPr>
          <a:xfrm>
            <a:off x="534389" y="2999670"/>
            <a:ext cx="1389411" cy="321644"/>
          </a:xfrm>
          <a:prstGeom prst="rect">
            <a:avLst/>
          </a:prstGeom>
          <a:solidFill>
            <a:schemeClr val="hlink"/>
          </a:solidFill>
          <a:ln>
            <a:noFill/>
          </a:ln>
        </p:spPr>
        <p:txBody>
          <a:bodyPr vert="horz" wrap="square" lIns="0" tIns="89999" rIns="0" bIns="89999" numCol="1" anchor="ctr" anchorCtr="0" compatLnSpc="1">
            <a:prstTxWarp prst="textNoShape">
              <a:avLst/>
            </a:prstTxWarp>
          </a:bodyPr>
          <a:lstStyle/>
          <a:p>
            <a:pPr algn="ctr"/>
            <a:r>
              <a:rPr lang="en-US" sz="1200" b="1" dirty="0">
                <a:solidFill>
                  <a:schemeClr val="bg1"/>
                </a:solidFill>
              </a:rPr>
              <a:t>Duration</a:t>
            </a:r>
          </a:p>
        </p:txBody>
      </p:sp>
      <p:sp>
        <p:nvSpPr>
          <p:cNvPr id="15" name="Rectangle 14"/>
          <p:cNvSpPr/>
          <p:nvPr/>
        </p:nvSpPr>
        <p:spPr>
          <a:xfrm>
            <a:off x="534389" y="3920958"/>
            <a:ext cx="1389411" cy="444499"/>
          </a:xfrm>
          <a:prstGeom prst="rect">
            <a:avLst/>
          </a:prstGeom>
          <a:solidFill>
            <a:schemeClr val="hlink"/>
          </a:solidFill>
          <a:ln>
            <a:noFill/>
          </a:ln>
        </p:spPr>
        <p:txBody>
          <a:bodyPr vert="horz" wrap="square" lIns="0" tIns="89999" rIns="0" bIns="89999" numCol="1" anchor="ctr" anchorCtr="0" compatLnSpc="1">
            <a:prstTxWarp prst="textNoShape">
              <a:avLst/>
            </a:prstTxWarp>
          </a:bodyPr>
          <a:lstStyle/>
          <a:p>
            <a:pPr algn="ctr"/>
            <a:r>
              <a:rPr lang="en-US" sz="1200" b="1" dirty="0">
                <a:solidFill>
                  <a:schemeClr val="bg1"/>
                </a:solidFill>
              </a:rPr>
              <a:t>Expected result</a:t>
            </a:r>
          </a:p>
        </p:txBody>
      </p:sp>
      <p:sp>
        <p:nvSpPr>
          <p:cNvPr id="16" name="Rectangle 15"/>
          <p:cNvSpPr/>
          <p:nvPr/>
        </p:nvSpPr>
        <p:spPr>
          <a:xfrm>
            <a:off x="534389" y="3391370"/>
            <a:ext cx="1389411" cy="459536"/>
          </a:xfrm>
          <a:prstGeom prst="rect">
            <a:avLst/>
          </a:prstGeom>
          <a:solidFill>
            <a:schemeClr val="hlink"/>
          </a:solidFill>
          <a:ln>
            <a:noFill/>
          </a:ln>
        </p:spPr>
        <p:txBody>
          <a:bodyPr vert="horz" wrap="square" lIns="0" tIns="89999" rIns="0" bIns="89999" numCol="1" anchor="ctr" anchorCtr="0" compatLnSpc="1">
            <a:prstTxWarp prst="textNoShape">
              <a:avLst/>
            </a:prstTxWarp>
          </a:bodyPr>
          <a:lstStyle/>
          <a:p>
            <a:pPr algn="ctr"/>
            <a:r>
              <a:rPr lang="en-US" sz="1200" b="1" dirty="0">
                <a:solidFill>
                  <a:schemeClr val="bg1"/>
                </a:solidFill>
              </a:rPr>
              <a:t>Todogood’s role</a:t>
            </a:r>
          </a:p>
        </p:txBody>
      </p:sp>
      <p:sp>
        <p:nvSpPr>
          <p:cNvPr id="17" name="Rectangle 16"/>
          <p:cNvSpPr/>
          <p:nvPr/>
        </p:nvSpPr>
        <p:spPr>
          <a:xfrm rot="16200000">
            <a:off x="-915684" y="2939134"/>
            <a:ext cx="2540888" cy="311761"/>
          </a:xfrm>
          <a:prstGeom prst="rect">
            <a:avLst/>
          </a:prstGeom>
          <a:solidFill>
            <a:schemeClr val="hlink">
              <a:alpha val="70000"/>
            </a:schemeClr>
          </a:solidFill>
          <a:ln>
            <a:noFill/>
          </a:ln>
        </p:spPr>
        <p:txBody>
          <a:bodyPr vert="horz" wrap="square" lIns="91440" tIns="45720" rIns="91440" bIns="45720" numCol="1" anchor="ctr" anchorCtr="0" compatLnSpc="1">
            <a:prstTxWarp prst="textNoShape">
              <a:avLst/>
            </a:prstTxWarp>
          </a:bodyPr>
          <a:lstStyle/>
          <a:p>
            <a:pPr algn="ctr"/>
            <a:r>
              <a:rPr lang="en-US" sz="1400" b="1" dirty="0">
                <a:solidFill>
                  <a:schemeClr val="bg1"/>
                </a:solidFill>
              </a:rPr>
              <a:t>Basic proposal</a:t>
            </a:r>
          </a:p>
        </p:txBody>
      </p:sp>
      <p:cxnSp>
        <p:nvCxnSpPr>
          <p:cNvPr id="22" name="Straight Connector 21"/>
          <p:cNvCxnSpPr/>
          <p:nvPr/>
        </p:nvCxnSpPr>
        <p:spPr>
          <a:xfrm>
            <a:off x="534389" y="2572942"/>
            <a:ext cx="7854557" cy="0"/>
          </a:xfrm>
          <a:prstGeom prst="line">
            <a:avLst/>
          </a:prstGeom>
          <a:ln>
            <a:solidFill>
              <a:srgbClr val="E2E2E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4389" y="2964642"/>
            <a:ext cx="7854557" cy="0"/>
          </a:xfrm>
          <a:prstGeom prst="line">
            <a:avLst/>
          </a:prstGeom>
          <a:ln>
            <a:solidFill>
              <a:srgbClr val="E2E2E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4389" y="3356342"/>
            <a:ext cx="7854557" cy="0"/>
          </a:xfrm>
          <a:prstGeom prst="line">
            <a:avLst/>
          </a:prstGeom>
          <a:ln>
            <a:solidFill>
              <a:srgbClr val="E2E2E2"/>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4389" y="3885934"/>
            <a:ext cx="7854557" cy="0"/>
          </a:xfrm>
          <a:prstGeom prst="line">
            <a:avLst/>
          </a:prstGeom>
          <a:ln>
            <a:solidFill>
              <a:srgbClr val="E2E2E2"/>
            </a:solidFill>
            <a:prstDash val="dash"/>
          </a:ln>
        </p:spPr>
        <p:style>
          <a:lnRef idx="1">
            <a:schemeClr val="accent1"/>
          </a:lnRef>
          <a:fillRef idx="0">
            <a:schemeClr val="accent1"/>
          </a:fillRef>
          <a:effectRef idx="0">
            <a:schemeClr val="accent1"/>
          </a:effectRef>
          <a:fontRef idx="minor">
            <a:schemeClr val="tx1"/>
          </a:fontRef>
        </p:style>
      </p:cxnSp>
      <p:sp>
        <p:nvSpPr>
          <p:cNvPr id="45" name="TextColumnContent"/>
          <p:cNvSpPr>
            <a:spLocks noChangeArrowheads="1"/>
          </p:cNvSpPr>
          <p:nvPr/>
        </p:nvSpPr>
        <p:spPr bwMode="gray">
          <a:xfrm>
            <a:off x="2030685" y="1774190"/>
            <a:ext cx="3002295" cy="422405"/>
          </a:xfrm>
          <a:prstGeom prst="rect">
            <a:avLst/>
          </a:prstGeom>
          <a:noFill/>
          <a:ln w="9525" algn="ctr">
            <a:noFill/>
            <a:miter lim="800000"/>
            <a:headEnd type="none" w="lg" len="lg"/>
            <a:tailEnd type="none" w="lg" len="lg"/>
          </a:ln>
          <a:effectLst/>
        </p:spPr>
        <p:txBody>
          <a:bodyPr wrap="square" lIns="72000" tIns="72000" rIns="36000" bIns="72000" anchor="ctr" anchorCtr="0">
            <a:spAutoFit/>
          </a:bodyPr>
          <a:lstStyle/>
          <a:p>
            <a:pPr marL="130969" indent="-130969">
              <a:spcBef>
                <a:spcPts val="120"/>
              </a:spcBef>
              <a:spcAft>
                <a:spcPts val="120"/>
              </a:spcAft>
              <a:buClr>
                <a:srgbClr val="E94E1B"/>
              </a:buClr>
              <a:buSzPct val="100000"/>
              <a:buFont typeface="Calibri" panose="020F0502020204030204" pitchFamily="34" charset="0"/>
              <a:buChar char="•"/>
            </a:pPr>
            <a:r>
              <a:rPr lang="en-US" sz="900" dirty="0">
                <a:solidFill>
                  <a:srgbClr val="000000"/>
                </a:solidFill>
                <a:latin typeface="Arial" pitchFamily="34" charset="0"/>
              </a:rPr>
              <a:t>Addressing a relevant strategic case for an NGO within the framework of one event </a:t>
            </a:r>
            <a:endParaRPr lang="en-US" sz="900" dirty="0">
              <a:latin typeface="Calibri" panose="020F0502020204030204" pitchFamily="34" charset="0"/>
              <a:cs typeface="Arial" pitchFamily="34" charset="0"/>
            </a:endParaRPr>
          </a:p>
        </p:txBody>
      </p:sp>
      <p:sp>
        <p:nvSpPr>
          <p:cNvPr id="49" name="TextColumnContent"/>
          <p:cNvSpPr>
            <a:spLocks noChangeArrowheads="1"/>
          </p:cNvSpPr>
          <p:nvPr/>
        </p:nvSpPr>
        <p:spPr bwMode="gray">
          <a:xfrm>
            <a:off x="2030685" y="2163413"/>
            <a:ext cx="3002295" cy="422405"/>
          </a:xfrm>
          <a:prstGeom prst="rect">
            <a:avLst/>
          </a:prstGeom>
          <a:noFill/>
          <a:ln w="9525" algn="ctr">
            <a:noFill/>
            <a:miter lim="800000"/>
            <a:headEnd type="none" w="lg" len="lg"/>
            <a:tailEnd type="none" w="lg" len="lg"/>
          </a:ln>
          <a:effectLst/>
        </p:spPr>
        <p:txBody>
          <a:bodyPr wrap="square" lIns="72000" tIns="72000" rIns="36000" bIns="72000" anchor="ctr" anchorCtr="0">
            <a:spAutoFit/>
          </a:bodyPr>
          <a:lstStyle/>
          <a:p>
            <a:pPr marL="130969" indent="-130969">
              <a:buClr>
                <a:srgbClr val="E94E1B"/>
              </a:buClr>
              <a:buSzPct val="100000"/>
              <a:buFont typeface="Calibri" panose="020F0502020204030204" pitchFamily="34" charset="0"/>
              <a:buChar char="•"/>
            </a:pPr>
            <a:r>
              <a:rPr lang="en-US" sz="900" dirty="0">
                <a:solidFill>
                  <a:srgbClr val="000000"/>
                </a:solidFill>
                <a:latin typeface="Arial" pitchFamily="34" charset="0"/>
              </a:rPr>
              <a:t>Selection of a route forward, new ideas for raising funds, financial model, etc.</a:t>
            </a:r>
          </a:p>
        </p:txBody>
      </p:sp>
      <p:sp>
        <p:nvSpPr>
          <p:cNvPr id="50" name="TextColumnContent"/>
          <p:cNvSpPr>
            <a:spLocks noChangeArrowheads="1"/>
          </p:cNvSpPr>
          <p:nvPr/>
        </p:nvSpPr>
        <p:spPr bwMode="gray">
          <a:xfrm>
            <a:off x="2030685" y="2564512"/>
            <a:ext cx="3002295" cy="422405"/>
          </a:xfrm>
          <a:prstGeom prst="rect">
            <a:avLst/>
          </a:prstGeom>
          <a:noFill/>
          <a:ln w="9525" algn="ctr">
            <a:noFill/>
            <a:miter lim="800000"/>
            <a:headEnd type="none" w="lg" len="lg"/>
            <a:tailEnd type="none" w="lg" len="lg"/>
          </a:ln>
          <a:effectLst/>
        </p:spPr>
        <p:txBody>
          <a:bodyPr wrap="square" lIns="72000" tIns="72000" rIns="36000" bIns="72000" anchor="ctr" anchorCtr="0">
            <a:spAutoFit/>
          </a:bodyPr>
          <a:lstStyle/>
          <a:p>
            <a:pPr marL="130969" indent="-130969">
              <a:spcBef>
                <a:spcPts val="120"/>
              </a:spcBef>
              <a:spcAft>
                <a:spcPts val="120"/>
              </a:spcAft>
              <a:buClr>
                <a:srgbClr val="E94E1B"/>
              </a:buClr>
              <a:buSzPct val="100000"/>
              <a:buFont typeface="Calibri" panose="020F0502020204030204" pitchFamily="34" charset="0"/>
              <a:buChar char="•"/>
            </a:pPr>
            <a:r>
              <a:rPr lang="en-US" sz="900" dirty="0">
                <a:solidFill>
                  <a:srgbClr val="000000"/>
                </a:solidFill>
                <a:latin typeface="Arial" pitchFamily="34" charset="0"/>
              </a:rPr>
              <a:t>A large group of employees of different levels –  specialists, managers</a:t>
            </a:r>
            <a:endParaRPr lang="en-US" sz="900" dirty="0">
              <a:latin typeface="Calibri" panose="020F0502020204030204" pitchFamily="34" charset="0"/>
              <a:cs typeface="Arial" pitchFamily="34" charset="0"/>
            </a:endParaRPr>
          </a:p>
        </p:txBody>
      </p:sp>
      <p:sp>
        <p:nvSpPr>
          <p:cNvPr id="51" name="TextColumnContent"/>
          <p:cNvSpPr>
            <a:spLocks noChangeArrowheads="1"/>
          </p:cNvSpPr>
          <p:nvPr/>
        </p:nvSpPr>
        <p:spPr bwMode="gray">
          <a:xfrm>
            <a:off x="2030685" y="2940912"/>
            <a:ext cx="3002295" cy="448053"/>
          </a:xfrm>
          <a:prstGeom prst="rect">
            <a:avLst/>
          </a:prstGeom>
          <a:noFill/>
          <a:ln w="9525" algn="ctr">
            <a:noFill/>
            <a:miter lim="800000"/>
            <a:headEnd type="none" w="lg" len="lg"/>
            <a:tailEnd type="none" w="lg" len="lg"/>
          </a:ln>
          <a:effectLst/>
        </p:spPr>
        <p:txBody>
          <a:bodyPr wrap="square" lIns="72000" tIns="72000" rIns="36000" bIns="72000" anchor="ctr" anchorCtr="0">
            <a:spAutoFit/>
          </a:bodyPr>
          <a:lstStyle/>
          <a:p>
            <a:pPr marL="130969" indent="-130969">
              <a:spcBef>
                <a:spcPts val="120"/>
              </a:spcBef>
              <a:spcAft>
                <a:spcPts val="120"/>
              </a:spcAft>
              <a:buClr>
                <a:srgbClr val="E94E1B"/>
              </a:buClr>
              <a:buSzPct val="100000"/>
              <a:buFont typeface="Calibri" panose="020F0502020204030204" pitchFamily="34" charset="0"/>
              <a:buChar char="•"/>
            </a:pPr>
            <a:r>
              <a:rPr lang="en-US" sz="900" dirty="0">
                <a:solidFill>
                  <a:srgbClr val="000000"/>
                </a:solidFill>
                <a:latin typeface="Arial" pitchFamily="34" charset="0"/>
              </a:rPr>
              <a:t>Standard: 1 business day</a:t>
            </a:r>
          </a:p>
          <a:p>
            <a:pPr marL="130969" indent="-130969">
              <a:spcBef>
                <a:spcPts val="120"/>
              </a:spcBef>
              <a:spcAft>
                <a:spcPts val="120"/>
              </a:spcAft>
              <a:buClr>
                <a:srgbClr val="E94E1B"/>
              </a:buClr>
              <a:buSzPct val="100000"/>
              <a:buFont typeface="Calibri" panose="020F0502020204030204" pitchFamily="34" charset="0"/>
              <a:buChar char="•"/>
            </a:pPr>
            <a:r>
              <a:rPr lang="en-US" sz="900" dirty="0">
                <a:solidFill>
                  <a:srgbClr val="000000"/>
                </a:solidFill>
                <a:latin typeface="Arial" pitchFamily="34" charset="0"/>
              </a:rPr>
              <a:t>Optional: 1-3 days</a:t>
            </a:r>
            <a:endParaRPr lang="en-US" sz="900" dirty="0">
              <a:latin typeface="Calibri" panose="020F0502020204030204" pitchFamily="34" charset="0"/>
              <a:cs typeface="Arial" pitchFamily="34" charset="0"/>
            </a:endParaRPr>
          </a:p>
        </p:txBody>
      </p:sp>
      <p:sp>
        <p:nvSpPr>
          <p:cNvPr id="52" name="TextColumnContent"/>
          <p:cNvSpPr>
            <a:spLocks noChangeArrowheads="1"/>
          </p:cNvSpPr>
          <p:nvPr/>
        </p:nvSpPr>
        <p:spPr bwMode="gray">
          <a:xfrm>
            <a:off x="2030685" y="3876682"/>
            <a:ext cx="3002295" cy="560905"/>
          </a:xfrm>
          <a:prstGeom prst="rect">
            <a:avLst/>
          </a:prstGeom>
          <a:noFill/>
          <a:ln w="9525" algn="ctr">
            <a:noFill/>
            <a:miter lim="800000"/>
            <a:headEnd type="none" w="lg" len="lg"/>
            <a:tailEnd type="none" w="lg" len="lg"/>
          </a:ln>
          <a:effectLst/>
        </p:spPr>
        <p:txBody>
          <a:bodyPr wrap="square" lIns="72000" tIns="72000" rIns="36000" bIns="72000" anchor="ctr" anchorCtr="0">
            <a:spAutoFit/>
          </a:bodyPr>
          <a:lstStyle/>
          <a:p>
            <a:pPr marL="130969" indent="-130969">
              <a:spcBef>
                <a:spcPts val="120"/>
              </a:spcBef>
              <a:spcAft>
                <a:spcPts val="120"/>
              </a:spcAft>
              <a:buClr>
                <a:srgbClr val="E94E1B"/>
              </a:buClr>
              <a:buSzPct val="100000"/>
              <a:buFont typeface="Calibri" panose="020F0502020204030204" pitchFamily="34" charset="0"/>
              <a:buChar char="•"/>
            </a:pPr>
            <a:r>
              <a:rPr lang="en-US" sz="900" dirty="0">
                <a:solidFill>
                  <a:srgbClr val="000000"/>
                </a:solidFill>
                <a:latin typeface="Arial" pitchFamily="34" charset="0"/>
              </a:rPr>
              <a:t>Teambuilding, group training, addressing a social problem, identifying a soft skills development need (test in action)</a:t>
            </a:r>
            <a:endParaRPr lang="en-US" sz="900" dirty="0">
              <a:latin typeface="Calibri" panose="020F0502020204030204" pitchFamily="34" charset="0"/>
              <a:cs typeface="Arial" pitchFamily="34" charset="0"/>
            </a:endParaRPr>
          </a:p>
        </p:txBody>
      </p:sp>
      <p:sp>
        <p:nvSpPr>
          <p:cNvPr id="53" name="TextColumnContent"/>
          <p:cNvSpPr>
            <a:spLocks noChangeArrowheads="1"/>
          </p:cNvSpPr>
          <p:nvPr/>
        </p:nvSpPr>
        <p:spPr bwMode="gray">
          <a:xfrm>
            <a:off x="2030685" y="3344960"/>
            <a:ext cx="3002295" cy="560905"/>
          </a:xfrm>
          <a:prstGeom prst="rect">
            <a:avLst/>
          </a:prstGeom>
          <a:noFill/>
          <a:ln w="9525" algn="ctr">
            <a:noFill/>
            <a:miter lim="800000"/>
            <a:headEnd type="none" w="lg" len="lg"/>
            <a:tailEnd type="none" w="lg" len="lg"/>
          </a:ln>
          <a:effectLst/>
        </p:spPr>
        <p:txBody>
          <a:bodyPr wrap="square" lIns="72000" tIns="72000" rIns="36000" bIns="72000" anchor="ctr" anchorCtr="0">
            <a:spAutoFit/>
          </a:bodyPr>
          <a:lstStyle/>
          <a:p>
            <a:pPr marL="130969" indent="-130969">
              <a:buClr>
                <a:srgbClr val="E94E1B"/>
              </a:buClr>
              <a:buSzPct val="100000"/>
              <a:buFont typeface="Calibri" panose="020F0502020204030204" pitchFamily="34" charset="0"/>
              <a:buChar char="•"/>
            </a:pPr>
            <a:r>
              <a:rPr lang="en-US" sz="900" dirty="0">
                <a:solidFill>
                  <a:srgbClr val="000000"/>
                </a:solidFill>
                <a:latin typeface="Arial" pitchFamily="34" charset="0"/>
              </a:rPr>
              <a:t>Organization of events and activities</a:t>
            </a:r>
          </a:p>
          <a:p>
            <a:pPr marL="130969" indent="-130969">
              <a:buClr>
                <a:srgbClr val="E94E1B"/>
              </a:buClr>
              <a:buSzPct val="100000"/>
              <a:buFont typeface="Calibri" panose="020F0502020204030204" pitchFamily="34" charset="0"/>
              <a:buChar char="•"/>
            </a:pPr>
            <a:r>
              <a:rPr lang="en-US" sz="900" dirty="0">
                <a:solidFill>
                  <a:srgbClr val="000000"/>
                </a:solidFill>
                <a:latin typeface="Arial" pitchFamily="34" charset="0"/>
              </a:rPr>
              <a:t>Facilitation, moderation of teams</a:t>
            </a:r>
          </a:p>
          <a:p>
            <a:pPr marL="130969" indent="-130969">
              <a:buClr>
                <a:srgbClr val="E94E1B"/>
              </a:buClr>
              <a:buSzPct val="100000"/>
              <a:buFont typeface="Calibri" panose="020F0502020204030204" pitchFamily="34" charset="0"/>
              <a:buChar char="•"/>
            </a:pPr>
            <a:r>
              <a:rPr lang="en-US" sz="900" dirty="0">
                <a:solidFill>
                  <a:srgbClr val="000000"/>
                </a:solidFill>
                <a:latin typeface="Arial" pitchFamily="34" charset="0"/>
              </a:rPr>
              <a:t>Potential combination with training</a:t>
            </a:r>
            <a:endParaRPr lang="en-US" sz="900" dirty="0">
              <a:latin typeface="Calibri" panose="020F0502020204030204" pitchFamily="34" charset="0"/>
              <a:cs typeface="Arial" pitchFamily="34" charset="0"/>
            </a:endParaRPr>
          </a:p>
        </p:txBody>
      </p:sp>
      <p:pic>
        <p:nvPicPr>
          <p:cNvPr id="54" name="Picture 4" descr="Картинки по запросу learning program"/>
          <p:cNvPicPr>
            <a:picLocks noChangeAspect="1" noChangeArrowheads="1"/>
          </p:cNvPicPr>
          <p:nvPr/>
        </p:nvPicPr>
        <p:blipFill>
          <a:blip r:embed="rId6" cstate="print"/>
          <a:srcRect t="16913"/>
          <a:stretch>
            <a:fillRect/>
          </a:stretch>
        </p:blipFill>
        <p:spPr bwMode="auto">
          <a:xfrm>
            <a:off x="5386652" y="1315338"/>
            <a:ext cx="565863" cy="461033"/>
          </a:xfrm>
          <a:prstGeom prst="rect">
            <a:avLst/>
          </a:prstGeom>
          <a:noFill/>
        </p:spPr>
      </p:pic>
      <p:pic>
        <p:nvPicPr>
          <p:cNvPr id="55" name="Picture 54" descr="Картинки по запросу brainstorming"/>
          <p:cNvPicPr>
            <a:picLocks noChangeAspect="1" noChangeArrowheads="1"/>
          </p:cNvPicPr>
          <p:nvPr/>
        </p:nvPicPr>
        <p:blipFill>
          <a:blip r:embed="rId7" cstate="print"/>
          <a:srcRect/>
          <a:stretch>
            <a:fillRect/>
          </a:stretch>
        </p:blipFill>
        <p:spPr bwMode="auto">
          <a:xfrm>
            <a:off x="2030685" y="1315338"/>
            <a:ext cx="565862" cy="461032"/>
          </a:xfrm>
          <a:prstGeom prst="rect">
            <a:avLst/>
          </a:prstGeom>
          <a:noFill/>
        </p:spPr>
      </p:pic>
      <p:sp>
        <p:nvSpPr>
          <p:cNvPr id="58" name="TextColumnContent"/>
          <p:cNvSpPr>
            <a:spLocks noChangeArrowheads="1"/>
          </p:cNvSpPr>
          <p:nvPr/>
        </p:nvSpPr>
        <p:spPr bwMode="gray">
          <a:xfrm>
            <a:off x="5386652" y="1774189"/>
            <a:ext cx="3002295" cy="422405"/>
          </a:xfrm>
          <a:prstGeom prst="rect">
            <a:avLst/>
          </a:prstGeom>
          <a:noFill/>
          <a:ln w="9525" algn="ctr">
            <a:noFill/>
            <a:miter lim="800000"/>
            <a:headEnd type="none" w="lg" len="lg"/>
            <a:tailEnd type="none" w="lg" len="lg"/>
          </a:ln>
          <a:effectLst/>
        </p:spPr>
        <p:txBody>
          <a:bodyPr wrap="square" lIns="72000" tIns="72000" rIns="36000" bIns="72000" anchor="ctr" anchorCtr="0">
            <a:spAutoFit/>
          </a:bodyPr>
          <a:lstStyle/>
          <a:p>
            <a:pPr marL="130969" indent="-130969">
              <a:spcBef>
                <a:spcPts val="120"/>
              </a:spcBef>
              <a:spcAft>
                <a:spcPts val="120"/>
              </a:spcAft>
              <a:buClr>
                <a:srgbClr val="E94E1B"/>
              </a:buClr>
              <a:buSzPct val="100000"/>
              <a:buFont typeface="Calibri" panose="020F0502020204030204" pitchFamily="34" charset="0"/>
              <a:buChar char="•"/>
            </a:pPr>
            <a:r>
              <a:rPr lang="en-US" sz="900" dirty="0">
                <a:solidFill>
                  <a:srgbClr val="000000"/>
                </a:solidFill>
                <a:latin typeface="Arial" pitchFamily="34" charset="0"/>
              </a:rPr>
              <a:t>Implementation of real consulting projects for social organizations</a:t>
            </a:r>
            <a:endParaRPr lang="en-US" sz="900" dirty="0">
              <a:latin typeface="Calibri" panose="020F0502020204030204" pitchFamily="34" charset="0"/>
              <a:cs typeface="Arial" pitchFamily="34" charset="0"/>
            </a:endParaRPr>
          </a:p>
        </p:txBody>
      </p:sp>
      <p:sp>
        <p:nvSpPr>
          <p:cNvPr id="59" name="TextColumnContent"/>
          <p:cNvSpPr>
            <a:spLocks noChangeArrowheads="1"/>
          </p:cNvSpPr>
          <p:nvPr/>
        </p:nvSpPr>
        <p:spPr bwMode="gray">
          <a:xfrm>
            <a:off x="5386652" y="2163413"/>
            <a:ext cx="3002295" cy="422405"/>
          </a:xfrm>
          <a:prstGeom prst="rect">
            <a:avLst/>
          </a:prstGeom>
          <a:noFill/>
          <a:ln w="9525" algn="ctr">
            <a:noFill/>
            <a:miter lim="800000"/>
            <a:headEnd type="none" w="lg" len="lg"/>
            <a:tailEnd type="none" w="lg" len="lg"/>
          </a:ln>
          <a:effectLst/>
        </p:spPr>
        <p:txBody>
          <a:bodyPr wrap="square" lIns="72000" tIns="72000" rIns="36000" bIns="72000" anchor="ctr" anchorCtr="0">
            <a:spAutoFit/>
          </a:bodyPr>
          <a:lstStyle/>
          <a:p>
            <a:pPr marL="130969" indent="-130969">
              <a:spcBef>
                <a:spcPts val="120"/>
              </a:spcBef>
              <a:spcAft>
                <a:spcPts val="120"/>
              </a:spcAft>
              <a:buClr>
                <a:srgbClr val="E94E1B"/>
              </a:buClr>
              <a:buSzPct val="100000"/>
              <a:buFont typeface="Calibri" panose="020F0502020204030204" pitchFamily="34" charset="0"/>
              <a:buChar char="•"/>
            </a:pPr>
            <a:r>
              <a:rPr lang="en-US" sz="900" dirty="0">
                <a:solidFill>
                  <a:srgbClr val="000000"/>
                </a:solidFill>
                <a:latin typeface="Arial" pitchFamily="34" charset="0"/>
              </a:rPr>
              <a:t>Fundraising strategy, operating model, overall NGO strategy, etc.</a:t>
            </a:r>
            <a:endParaRPr lang="en-US" sz="900" dirty="0">
              <a:latin typeface="Calibri" panose="020F0502020204030204" pitchFamily="34" charset="0"/>
              <a:cs typeface="Arial" pitchFamily="34" charset="0"/>
            </a:endParaRPr>
          </a:p>
        </p:txBody>
      </p:sp>
      <p:sp>
        <p:nvSpPr>
          <p:cNvPr id="60" name="TextColumnContent"/>
          <p:cNvSpPr>
            <a:spLocks noChangeArrowheads="1"/>
          </p:cNvSpPr>
          <p:nvPr/>
        </p:nvSpPr>
        <p:spPr bwMode="gray">
          <a:xfrm>
            <a:off x="5386652" y="2564512"/>
            <a:ext cx="3002295" cy="422405"/>
          </a:xfrm>
          <a:prstGeom prst="rect">
            <a:avLst/>
          </a:prstGeom>
          <a:noFill/>
          <a:ln w="9525" algn="ctr">
            <a:noFill/>
            <a:miter lim="800000"/>
            <a:headEnd type="none" w="lg" len="lg"/>
            <a:tailEnd type="none" w="lg" len="lg"/>
          </a:ln>
          <a:effectLst/>
        </p:spPr>
        <p:txBody>
          <a:bodyPr wrap="square" lIns="72000" tIns="72000" rIns="36000" bIns="72000" anchor="ctr" anchorCtr="0">
            <a:spAutoFit/>
          </a:bodyPr>
          <a:lstStyle/>
          <a:p>
            <a:pPr marL="130969" indent="-130969">
              <a:spcBef>
                <a:spcPts val="120"/>
              </a:spcBef>
              <a:spcAft>
                <a:spcPts val="120"/>
              </a:spcAft>
              <a:buClr>
                <a:srgbClr val="E94E1B"/>
              </a:buClr>
              <a:buSzPct val="100000"/>
              <a:buFont typeface="Calibri" panose="020F0502020204030204" pitchFamily="34" charset="0"/>
              <a:buChar char="•"/>
            </a:pPr>
            <a:r>
              <a:rPr lang="en-US" sz="900" dirty="0">
                <a:solidFill>
                  <a:srgbClr val="000000"/>
                </a:solidFill>
                <a:latin typeface="Arial" pitchFamily="34" charset="0"/>
              </a:rPr>
              <a:t>Limited teams with appropriate professional experience: 3-5 persons (middle management)</a:t>
            </a:r>
            <a:endParaRPr lang="en-US" sz="900" dirty="0">
              <a:latin typeface="Calibri" panose="020F0502020204030204" pitchFamily="34" charset="0"/>
              <a:cs typeface="Arial" pitchFamily="34" charset="0"/>
            </a:endParaRPr>
          </a:p>
        </p:txBody>
      </p:sp>
      <p:sp>
        <p:nvSpPr>
          <p:cNvPr id="61" name="TextColumnContent"/>
          <p:cNvSpPr>
            <a:spLocks noChangeArrowheads="1"/>
          </p:cNvSpPr>
          <p:nvPr/>
        </p:nvSpPr>
        <p:spPr bwMode="gray">
          <a:xfrm>
            <a:off x="5386652" y="2940912"/>
            <a:ext cx="3234834" cy="448053"/>
          </a:xfrm>
          <a:prstGeom prst="rect">
            <a:avLst/>
          </a:prstGeom>
          <a:noFill/>
          <a:ln w="9525" algn="ctr">
            <a:noFill/>
            <a:miter lim="800000"/>
            <a:headEnd type="none" w="lg" len="lg"/>
            <a:tailEnd type="none" w="lg" len="lg"/>
          </a:ln>
          <a:effectLst/>
        </p:spPr>
        <p:txBody>
          <a:bodyPr wrap="square" lIns="72000" tIns="72000" rIns="36000" bIns="72000" anchor="ctr" anchorCtr="0">
            <a:spAutoFit/>
          </a:bodyPr>
          <a:lstStyle/>
          <a:p>
            <a:pPr marL="130969" indent="-130969">
              <a:spcBef>
                <a:spcPts val="120"/>
              </a:spcBef>
              <a:spcAft>
                <a:spcPts val="120"/>
              </a:spcAft>
              <a:buClr>
                <a:srgbClr val="E94E1B"/>
              </a:buClr>
              <a:buSzPct val="100000"/>
              <a:buFont typeface="Calibri" panose="020F0502020204030204" pitchFamily="34" charset="0"/>
              <a:buChar char="•"/>
            </a:pPr>
            <a:r>
              <a:rPr lang="en-US" sz="900" dirty="0">
                <a:solidFill>
                  <a:srgbClr val="000000"/>
                </a:solidFill>
                <a:latin typeface="Arial" pitchFamily="34" charset="0"/>
              </a:rPr>
              <a:t>Standard: 3 months, ~5</a:t>
            </a:r>
            <a:r>
              <a:rPr lang="en-US"/>
              <a:t> </a:t>
            </a:r>
            <a:r>
              <a:rPr lang="en-US" sz="900" dirty="0">
                <a:solidFill>
                  <a:srgbClr val="000000"/>
                </a:solidFill>
                <a:latin typeface="Arial" pitchFamily="34" charset="0"/>
              </a:rPr>
              <a:t>nonworking</a:t>
            </a:r>
            <a:r>
              <a:rPr lang="en-US"/>
              <a:t> </a:t>
            </a:r>
            <a:r>
              <a:rPr lang="en-US" sz="900" dirty="0">
                <a:solidFill>
                  <a:srgbClr val="000000"/>
                </a:solidFill>
                <a:latin typeface="Arial" pitchFamily="34" charset="0"/>
              </a:rPr>
              <a:t>hours per week</a:t>
            </a:r>
          </a:p>
          <a:p>
            <a:pPr marL="130969" indent="-130969">
              <a:spcBef>
                <a:spcPts val="120"/>
              </a:spcBef>
              <a:spcAft>
                <a:spcPts val="120"/>
              </a:spcAft>
              <a:buClr>
                <a:srgbClr val="E94E1B"/>
              </a:buClr>
              <a:buSzPct val="100000"/>
              <a:buFont typeface="Calibri" panose="020F0502020204030204" pitchFamily="34" charset="0"/>
              <a:buChar char="•"/>
            </a:pPr>
            <a:r>
              <a:rPr lang="en-US" sz="900" dirty="0">
                <a:solidFill>
                  <a:srgbClr val="000000"/>
                </a:solidFill>
                <a:latin typeface="Arial" pitchFamily="34" charset="0"/>
              </a:rPr>
              <a:t>Optional:  2-6 months</a:t>
            </a:r>
            <a:endParaRPr lang="en-US" sz="900" dirty="0">
              <a:latin typeface="Calibri" panose="020F0502020204030204" pitchFamily="34" charset="0"/>
              <a:cs typeface="Arial" pitchFamily="34" charset="0"/>
            </a:endParaRPr>
          </a:p>
        </p:txBody>
      </p:sp>
      <p:sp>
        <p:nvSpPr>
          <p:cNvPr id="63" name="TextColumnContent"/>
          <p:cNvSpPr>
            <a:spLocks noChangeArrowheads="1"/>
          </p:cNvSpPr>
          <p:nvPr/>
        </p:nvSpPr>
        <p:spPr bwMode="gray">
          <a:xfrm>
            <a:off x="5386652" y="3876682"/>
            <a:ext cx="3234834" cy="560905"/>
          </a:xfrm>
          <a:prstGeom prst="rect">
            <a:avLst/>
          </a:prstGeom>
          <a:noFill/>
          <a:ln w="9525" algn="ctr">
            <a:noFill/>
            <a:miter lim="800000"/>
            <a:headEnd type="none" w="lg" len="lg"/>
            <a:tailEnd type="none" w="lg" len="lg"/>
          </a:ln>
          <a:effectLst/>
        </p:spPr>
        <p:txBody>
          <a:bodyPr wrap="square" lIns="72000" tIns="72000" rIns="36000" bIns="72000" anchor="ctr" anchorCtr="0">
            <a:spAutoFit/>
          </a:bodyPr>
          <a:lstStyle/>
          <a:p>
            <a:pPr marL="130969" indent="-130969">
              <a:spcBef>
                <a:spcPts val="120"/>
              </a:spcBef>
              <a:spcAft>
                <a:spcPts val="120"/>
              </a:spcAft>
              <a:buClr>
                <a:srgbClr val="E94E1B"/>
              </a:buClr>
              <a:buSzPct val="100000"/>
              <a:buFont typeface="Calibri" panose="020F0502020204030204" pitchFamily="34" charset="0"/>
              <a:buChar char="•"/>
            </a:pPr>
            <a:r>
              <a:rPr lang="en-US" sz="900" dirty="0">
                <a:solidFill>
                  <a:srgbClr val="000000"/>
                </a:solidFill>
                <a:latin typeface="Arial" pitchFamily="34" charset="0"/>
              </a:rPr>
              <a:t>Assistance to NGOs, training in leadership and teamwork models, solving and communication problems in the context of the best consulting companies, teambuilding</a:t>
            </a:r>
          </a:p>
        </p:txBody>
      </p:sp>
      <p:sp>
        <p:nvSpPr>
          <p:cNvPr id="62" name="TextColumnContent"/>
          <p:cNvSpPr>
            <a:spLocks noChangeArrowheads="1"/>
          </p:cNvSpPr>
          <p:nvPr/>
        </p:nvSpPr>
        <p:spPr bwMode="gray">
          <a:xfrm>
            <a:off x="5386652" y="3344960"/>
            <a:ext cx="3234834" cy="560905"/>
          </a:xfrm>
          <a:prstGeom prst="rect">
            <a:avLst/>
          </a:prstGeom>
          <a:noFill/>
          <a:ln w="9525" algn="ctr">
            <a:noFill/>
            <a:miter lim="800000"/>
            <a:headEnd type="none" w="lg" len="lg"/>
            <a:tailEnd type="none" w="lg" len="lg"/>
          </a:ln>
          <a:effectLst/>
        </p:spPr>
        <p:txBody>
          <a:bodyPr wrap="square" lIns="72000" tIns="72000" rIns="36000" bIns="72000" anchor="ctr" anchorCtr="0">
            <a:spAutoFit/>
          </a:bodyPr>
          <a:lstStyle/>
          <a:p>
            <a:pPr marL="130969" indent="-130969">
              <a:buClr>
                <a:srgbClr val="E94E1B"/>
              </a:buClr>
              <a:buSzPct val="100000"/>
              <a:buFont typeface="Calibri" panose="020F0502020204030204" pitchFamily="34" charset="0"/>
              <a:buChar char="•"/>
            </a:pPr>
            <a:r>
              <a:rPr lang="en-US" sz="900" dirty="0">
                <a:solidFill>
                  <a:srgbClr val="000000"/>
                </a:solidFill>
                <a:latin typeface="Arial" pitchFamily="34" charset="0"/>
              </a:rPr>
              <a:t>Facilitation, potential assignment of a professional project leader</a:t>
            </a:r>
          </a:p>
          <a:p>
            <a:pPr marL="130969" indent="-130969">
              <a:buClr>
                <a:srgbClr val="E94E1B"/>
              </a:buClr>
              <a:buSzPct val="100000"/>
              <a:buFont typeface="Calibri" panose="020F0502020204030204" pitchFamily="34" charset="0"/>
              <a:buChar char="•"/>
            </a:pPr>
            <a:r>
              <a:rPr lang="en-US" sz="900" dirty="0">
                <a:solidFill>
                  <a:srgbClr val="000000"/>
                </a:solidFill>
                <a:latin typeface="Arial" pitchFamily="34" charset="0"/>
              </a:rPr>
              <a:t>L&amp;D program: trainings and coaching</a:t>
            </a:r>
            <a:endParaRPr lang="en-US" sz="900" dirty="0">
              <a:latin typeface="Calibri" panose="020F0502020204030204" pitchFamily="34" charset="0"/>
              <a:cs typeface="Arial" pitchFamily="34" charset="0"/>
            </a:endParaRPr>
          </a:p>
        </p:txBody>
      </p:sp>
      <p:cxnSp>
        <p:nvCxnSpPr>
          <p:cNvPr id="73" name="Straight Connector 72"/>
          <p:cNvCxnSpPr/>
          <p:nvPr/>
        </p:nvCxnSpPr>
        <p:spPr>
          <a:xfrm>
            <a:off x="534389" y="2181242"/>
            <a:ext cx="7854558" cy="0"/>
          </a:xfrm>
          <a:prstGeom prst="line">
            <a:avLst/>
          </a:prstGeom>
          <a:ln>
            <a:solidFill>
              <a:srgbClr val="E2E2E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422" name="think-cell Slide" r:id="rId4" imgW="360" imgH="360" progId="TCLayout.ActiveDocument.1">
                  <p:embed/>
                </p:oleObj>
              </mc:Choice>
              <mc:Fallback>
                <p:oleObj name="think-cell Slide" r:id="rId4" imgW="360" imgH="360" progId="TCLayout.ActiveDocument.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 name="Picture 2" descr="http://sosttoday.com/wp-content/uploads/2014/02/Aga-Khan-Foundation-logo.jpg"/>
          <p:cNvPicPr>
            <a:picLocks noChangeAspect="1" noChangeArrowheads="1"/>
          </p:cNvPicPr>
          <p:nvPr/>
        </p:nvPicPr>
        <p:blipFill>
          <a:blip r:embed="rId6" cstate="print"/>
          <a:srcRect/>
          <a:stretch>
            <a:fillRect/>
          </a:stretch>
        </p:blipFill>
        <p:spPr bwMode="auto">
          <a:xfrm>
            <a:off x="6772275" y="2753139"/>
            <a:ext cx="1804561" cy="1144356"/>
          </a:xfrm>
          <a:prstGeom prst="rect">
            <a:avLst/>
          </a:prstGeom>
          <a:noFill/>
        </p:spPr>
      </p:pic>
      <p:sp>
        <p:nvSpPr>
          <p:cNvPr id="2" name="Title 1"/>
          <p:cNvSpPr>
            <a:spLocks noGrp="1"/>
          </p:cNvSpPr>
          <p:nvPr>
            <p:ph type="title"/>
          </p:nvPr>
        </p:nvSpPr>
        <p:spPr/>
        <p:txBody>
          <a:bodyPr/>
          <a:lstStyle/>
          <a:p>
            <a:r>
              <a:rPr lang="en-US" dirty="0"/>
              <a:t>The </a:t>
            </a:r>
            <a:r>
              <a:rPr lang="en-US" dirty="0" err="1"/>
              <a:t>programme</a:t>
            </a:r>
            <a:r>
              <a:rPr lang="en-US" dirty="0"/>
              <a:t> works successfully – example L&amp;D program of </a:t>
            </a:r>
            <a:r>
              <a:rPr lang="en-US" dirty="0" err="1"/>
              <a:t>todogood</a:t>
            </a:r>
            <a:r>
              <a:rPr lang="en-US" dirty="0"/>
              <a:t> and J&amp;J</a:t>
            </a:r>
          </a:p>
        </p:txBody>
      </p:sp>
      <p:pic>
        <p:nvPicPr>
          <p:cNvPr id="72718" name="Picture 14" descr="Картинки по запросу janssen logo">
            <a:hlinkClick r:id="rId7"/>
          </p:cNvPr>
          <p:cNvPicPr>
            <a:picLocks noChangeAspect="1" noChangeArrowheads="1"/>
          </p:cNvPicPr>
          <p:nvPr/>
        </p:nvPicPr>
        <p:blipFill>
          <a:blip r:embed="rId8" cstate="print"/>
          <a:srcRect/>
          <a:stretch>
            <a:fillRect/>
          </a:stretch>
        </p:blipFill>
        <p:spPr bwMode="auto">
          <a:xfrm>
            <a:off x="5851528" y="1399822"/>
            <a:ext cx="2927849" cy="758473"/>
          </a:xfrm>
          <a:prstGeom prst="rect">
            <a:avLst/>
          </a:prstGeom>
          <a:noFill/>
        </p:spPr>
      </p:pic>
      <p:sp>
        <p:nvSpPr>
          <p:cNvPr id="16" name="ColumnHeader"/>
          <p:cNvSpPr>
            <a:spLocks noChangeArrowheads="1"/>
          </p:cNvSpPr>
          <p:nvPr/>
        </p:nvSpPr>
        <p:spPr bwMode="gray">
          <a:xfrm>
            <a:off x="388880" y="1572720"/>
            <a:ext cx="2484950" cy="366422"/>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lIns="0" tIns="89999" rIns="0" bIns="89999" anchor="b">
            <a:spAutoFit/>
          </a:bodyPr>
          <a:lstStyle/>
          <a:p>
            <a:pPr algn="ctr"/>
            <a:r>
              <a:rPr lang="en-US" sz="1200" b="1" dirty="0">
                <a:latin typeface="Arial" pitchFamily="34" charset="0"/>
              </a:rPr>
              <a:t>Staff development program</a:t>
            </a:r>
            <a:endParaRPr lang="en-US" sz="1200" b="1" dirty="0">
              <a:latin typeface="Arial" pitchFamily="34" charset="0"/>
              <a:cs typeface="Arial" pitchFamily="34" charset="0"/>
            </a:endParaRPr>
          </a:p>
        </p:txBody>
      </p:sp>
      <p:sp>
        <p:nvSpPr>
          <p:cNvPr id="18" name="Rectangle 17"/>
          <p:cNvSpPr/>
          <p:nvPr/>
        </p:nvSpPr>
        <p:spPr>
          <a:xfrm>
            <a:off x="388880" y="2030683"/>
            <a:ext cx="2731324" cy="2693045"/>
          </a:xfrm>
          <a:prstGeom prst="rect">
            <a:avLst/>
          </a:prstGeom>
          <a:noFill/>
          <a:ln w="9525">
            <a:noFill/>
          </a:ln>
          <a:effectLst/>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130969" indent="-130969">
              <a:buClr>
                <a:srgbClr val="E94E1B"/>
              </a:buClr>
              <a:buSzPct val="100000"/>
              <a:buFontTx/>
              <a:buChar char="•"/>
            </a:pPr>
            <a:r>
              <a:rPr lang="en-US" sz="1100" dirty="0">
                <a:solidFill>
                  <a:srgbClr val="000000"/>
                </a:solidFill>
                <a:latin typeface="Calibri" panose="020F0502020204030204" pitchFamily="34" charset="0"/>
              </a:rPr>
              <a:t>2 parallel projects:</a:t>
            </a:r>
          </a:p>
          <a:p>
            <a:pPr marL="341710" lvl="1" indent="-125016">
              <a:buClr>
                <a:srgbClr val="E94E1B"/>
              </a:buClr>
              <a:buSzPct val="100000"/>
              <a:buFont typeface="Arial" panose="020B0604020202020204" pitchFamily="34" charset="0"/>
              <a:buChar char="–"/>
            </a:pPr>
            <a:r>
              <a:rPr lang="en-US" sz="1100" dirty="0">
                <a:solidFill>
                  <a:srgbClr val="000000"/>
                </a:solidFill>
                <a:latin typeface="Calibri" panose="020F0502020204030204" pitchFamily="34" charset="0"/>
              </a:rPr>
              <a:t>"</a:t>
            </a:r>
            <a:r>
              <a:rPr lang="en-US" sz="1100" b="1" dirty="0">
                <a:solidFill>
                  <a:srgbClr val="DC6E00"/>
                </a:solidFill>
                <a:latin typeface="Calibri" panose="020F0502020204030204" pitchFamily="34" charset="0"/>
              </a:rPr>
              <a:t>The Joy of Old Age</a:t>
            </a:r>
            <a:r>
              <a:rPr lang="en-US" sz="1100" dirty="0">
                <a:solidFill>
                  <a:srgbClr val="000000"/>
                </a:solidFill>
                <a:latin typeface="Calibri" panose="020F0502020204030204" pitchFamily="34" charset="0"/>
              </a:rPr>
              <a:t>” Charity Fund: “Development of a communication strategy” (proposed by todogood) </a:t>
            </a:r>
          </a:p>
          <a:p>
            <a:pPr marL="341710" lvl="1" indent="-125016">
              <a:spcAft>
                <a:spcPts val="600"/>
              </a:spcAft>
              <a:buClr>
                <a:srgbClr val="E94E1B"/>
              </a:buClr>
              <a:buSzPct val="100000"/>
              <a:buFont typeface="Arial" panose="020B0604020202020204" pitchFamily="34" charset="0"/>
              <a:buChar char="–"/>
            </a:pPr>
            <a:r>
              <a:rPr lang="en-US" sz="1100" dirty="0">
                <a:solidFill>
                  <a:srgbClr val="000000"/>
                </a:solidFill>
                <a:latin typeface="Calibri" panose="020F0502020204030204" pitchFamily="34" charset="0"/>
              </a:rPr>
              <a:t>“</a:t>
            </a:r>
            <a:r>
              <a:rPr lang="en-US" sz="1100" b="1" dirty="0">
                <a:solidFill>
                  <a:srgbClr val="DC6E00"/>
                </a:solidFill>
                <a:latin typeface="Calibri" panose="020F0502020204030204" pitchFamily="34" charset="0"/>
              </a:rPr>
              <a:t>Aga Khan Foundation</a:t>
            </a:r>
            <a:r>
              <a:rPr lang="en-US" sz="1100" dirty="0">
                <a:solidFill>
                  <a:srgbClr val="000000"/>
                </a:solidFill>
                <a:latin typeface="Calibri" panose="020F0502020204030204" pitchFamily="34" charset="0"/>
              </a:rPr>
              <a:t>": “Development of materials for a series of workshops” (proposed by company management)</a:t>
            </a:r>
          </a:p>
          <a:p>
            <a:pPr marL="130969" indent="-130969">
              <a:buClr>
                <a:srgbClr val="E94E1B"/>
              </a:buClr>
              <a:buSzPct val="100000"/>
              <a:buFontTx/>
              <a:buChar char="•"/>
            </a:pPr>
            <a:r>
              <a:rPr lang="en-US" sz="1100" dirty="0">
                <a:solidFill>
                  <a:srgbClr val="000000"/>
                </a:solidFill>
                <a:latin typeface="Calibri" panose="020F0502020204030204" pitchFamily="34" charset="0"/>
              </a:rPr>
              <a:t>2 four-person teams (all in all 8 persons)</a:t>
            </a:r>
          </a:p>
          <a:p>
            <a:pPr marL="341710" lvl="1" indent="-125016">
              <a:spcAft>
                <a:spcPts val="600"/>
              </a:spcAft>
              <a:buClr>
                <a:srgbClr val="E94E1B"/>
              </a:buClr>
              <a:buSzPct val="100000"/>
              <a:buFont typeface="Arial" panose="020B0604020202020204" pitchFamily="34" charset="0"/>
              <a:buChar char="–"/>
            </a:pPr>
            <a:r>
              <a:rPr lang="en-US" sz="1100" dirty="0">
                <a:solidFill>
                  <a:srgbClr val="000000"/>
                </a:solidFill>
                <a:latin typeface="Calibri" panose="020F0502020204030204" pitchFamily="34" charset="0"/>
              </a:rPr>
              <a:t>Middle managers and specialists</a:t>
            </a:r>
          </a:p>
          <a:p>
            <a:pPr marL="130969" indent="-130969">
              <a:buClr>
                <a:srgbClr val="E94E1B"/>
              </a:buClr>
              <a:buSzPct val="100000"/>
              <a:buFontTx/>
              <a:buChar char="•"/>
            </a:pPr>
            <a:r>
              <a:rPr lang="en-US" sz="1100" dirty="0">
                <a:solidFill>
                  <a:srgbClr val="000000"/>
                </a:solidFill>
                <a:latin typeface="Calibri" panose="020F0502020204030204" pitchFamily="34" charset="0"/>
              </a:rPr>
              <a:t>A structured </a:t>
            </a:r>
            <a:r>
              <a:rPr lang="en-US" sz="1100" dirty="0" err="1">
                <a:solidFill>
                  <a:srgbClr val="000000"/>
                </a:solidFill>
                <a:latin typeface="Calibri" panose="020F0502020204030204" pitchFamily="34" charset="0"/>
              </a:rPr>
              <a:t>L&amp;D</a:t>
            </a:r>
            <a:r>
              <a:rPr lang="en-US" sz="1100" dirty="0">
                <a:solidFill>
                  <a:srgbClr val="000000"/>
                </a:solidFill>
                <a:latin typeface="Calibri" panose="020F0502020204030204" pitchFamily="34" charset="0"/>
              </a:rPr>
              <a:t> program:</a:t>
            </a:r>
          </a:p>
          <a:p>
            <a:pPr marL="341710" lvl="1" indent="-125016">
              <a:buClr>
                <a:srgbClr val="E94E1B"/>
              </a:buClr>
              <a:buSzPct val="100000"/>
              <a:buFont typeface="Arial" panose="020B0604020202020204" pitchFamily="34" charset="0"/>
              <a:buChar char="–"/>
            </a:pPr>
            <a:r>
              <a:rPr lang="en-US" sz="1100" dirty="0">
                <a:solidFill>
                  <a:srgbClr val="000000"/>
                </a:solidFill>
                <a:latin typeface="Calibri" panose="020F0502020204030204" pitchFamily="34" charset="0"/>
              </a:rPr>
              <a:t>Group trainings: “Personal growth", "Leadership"</a:t>
            </a:r>
          </a:p>
          <a:p>
            <a:pPr marL="341710" lvl="1" indent="-125016">
              <a:buClr>
                <a:srgbClr val="E94E1B"/>
              </a:buClr>
              <a:buSzPct val="100000"/>
              <a:buFont typeface="Arial" panose="020B0604020202020204" pitchFamily="34" charset="0"/>
              <a:buChar char="–"/>
            </a:pPr>
            <a:r>
              <a:rPr lang="en-US" sz="1100" dirty="0">
                <a:solidFill>
                  <a:srgbClr val="000000"/>
                </a:solidFill>
                <a:latin typeface="Calibri" panose="020F0502020204030204" pitchFamily="34" charset="0"/>
              </a:rPr>
              <a:t>"Communication skills” group coaching</a:t>
            </a:r>
          </a:p>
          <a:p>
            <a:pPr marL="341710" lvl="1" indent="-125016">
              <a:buClr>
                <a:srgbClr val="E94E1B"/>
              </a:buClr>
              <a:buSzPct val="100000"/>
              <a:buFont typeface="Arial" panose="020B0604020202020204" pitchFamily="34" charset="0"/>
              <a:buChar char="–"/>
            </a:pPr>
            <a:r>
              <a:rPr lang="en-US" sz="1100" dirty="0">
                <a:solidFill>
                  <a:srgbClr val="000000"/>
                </a:solidFill>
                <a:latin typeface="Calibri" panose="020F0502020204030204" pitchFamily="34" charset="0"/>
              </a:rPr>
              <a:t>Individual coaching over the course of the project</a:t>
            </a:r>
          </a:p>
        </p:txBody>
      </p:sp>
      <p:sp>
        <p:nvSpPr>
          <p:cNvPr id="21" name="ColumnHeader"/>
          <p:cNvSpPr>
            <a:spLocks noChangeArrowheads="1"/>
          </p:cNvSpPr>
          <p:nvPr/>
        </p:nvSpPr>
        <p:spPr bwMode="gray">
          <a:xfrm>
            <a:off x="3192955" y="1388054"/>
            <a:ext cx="2484950" cy="551088"/>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wrap="square" lIns="0" tIns="89999" rIns="0" bIns="89999" anchor="b">
            <a:spAutoFit/>
          </a:bodyPr>
          <a:lstStyle/>
          <a:p>
            <a:pPr algn="ctr"/>
            <a:r>
              <a:rPr lang="en-US" sz="1200" b="1" dirty="0">
                <a:latin typeface="Arial" pitchFamily="34" charset="0"/>
              </a:rPr>
              <a:t>Feedback of Janssen’s Director</a:t>
            </a:r>
            <a:endParaRPr lang="en-US" sz="1200" b="1" dirty="0">
              <a:latin typeface="Arial" pitchFamily="34" charset="0"/>
              <a:cs typeface="Arial" pitchFamily="34" charset="0"/>
            </a:endParaRPr>
          </a:p>
        </p:txBody>
      </p:sp>
      <p:pic>
        <p:nvPicPr>
          <p:cNvPr id="25" name="Рисунок 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59170" y="2395330"/>
            <a:ext cx="1190857" cy="59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0" descr="http://www.healthywomen.org/sites/default/files/Forbes-Top-Womens-Websites_0.gif"/>
          <p:cNvPicPr>
            <a:picLocks noChangeAspect="1" noChangeArrowheads="1"/>
          </p:cNvPicPr>
          <p:nvPr/>
        </p:nvPicPr>
        <p:blipFill>
          <a:blip r:embed="rId10" cstate="print"/>
          <a:srcRect/>
          <a:stretch>
            <a:fillRect/>
          </a:stretch>
        </p:blipFill>
        <p:spPr bwMode="auto">
          <a:xfrm>
            <a:off x="3399916" y="4321010"/>
            <a:ext cx="1094037" cy="592067"/>
          </a:xfrm>
          <a:prstGeom prst="rect">
            <a:avLst/>
          </a:prstGeom>
          <a:noFill/>
        </p:spPr>
      </p:pic>
      <p:sp>
        <p:nvSpPr>
          <p:cNvPr id="28" name="Rectangle 27"/>
          <p:cNvSpPr/>
          <p:nvPr/>
        </p:nvSpPr>
        <p:spPr>
          <a:xfrm>
            <a:off x="3120204" y="1974767"/>
            <a:ext cx="2557701" cy="1938992"/>
          </a:xfrm>
          <a:prstGeom prst="rect">
            <a:avLst/>
          </a:prstGeom>
          <a:solidFill>
            <a:schemeClr val="bg1">
              <a:alpha val="59000"/>
            </a:schemeClr>
          </a:solidFill>
          <a:ln>
            <a:noFill/>
          </a:ln>
        </p:spPr>
        <p:txBody>
          <a:bodyPr wrap="square">
            <a:spAutoFit/>
          </a:bodyPr>
          <a:lstStyle/>
          <a:p>
            <a:r>
              <a:rPr lang="en-US" sz="1000" dirty="0"/>
              <a:t>“If you say "yes” to opportunities, then they appear... </a:t>
            </a:r>
            <a:r>
              <a:rPr lang="en-US" sz="1000" b="1" dirty="0"/>
              <a:t>Involvement in intellectual volunteering also gives impetus to development.</a:t>
            </a:r>
            <a:r>
              <a:rPr lang="en-US" sz="1000" dirty="0"/>
              <a:t>  For example, our company has joined the todogood platform... </a:t>
            </a:r>
            <a:r>
              <a:rPr lang="en-US" sz="1000" b="1" dirty="0"/>
              <a:t>For an employee, this is an opportunity to participate in a development program where he will be able to share his experience and to gain a new one</a:t>
            </a:r>
            <a:r>
              <a:rPr lang="en-US" sz="1000" dirty="0"/>
              <a:t>." - a quote from an interview with </a:t>
            </a:r>
            <a:r>
              <a:rPr lang="en-US" sz="1000" b="1" dirty="0">
                <a:solidFill>
                  <a:srgbClr val="DC6E00"/>
                </a:solidFill>
              </a:rPr>
              <a:t>Catherine Pogodina</a:t>
            </a:r>
            <a:r>
              <a:rPr lang="en-US" sz="1000" b="1" dirty="0"/>
              <a:t>, Janssen’s Director</a:t>
            </a:r>
            <a:r>
              <a:rPr lang="en-US" sz="1000" dirty="0"/>
              <a:t> (pharm. division of Johnson &amp; Johnson) for ForbesWoman magazine</a:t>
            </a:r>
          </a:p>
        </p:txBody>
      </p:sp>
      <p:pic>
        <p:nvPicPr>
          <p:cNvPr id="102403" name="Picture 3"/>
          <p:cNvPicPr>
            <a:picLocks noChangeAspect="1" noChangeArrowheads="1"/>
          </p:cNvPicPr>
          <p:nvPr/>
        </p:nvPicPr>
        <p:blipFill>
          <a:blip r:embed="rId11" cstate="print"/>
          <a:srcRect/>
          <a:stretch>
            <a:fillRect/>
          </a:stretch>
        </p:blipFill>
        <p:spPr bwMode="auto">
          <a:xfrm>
            <a:off x="4458328" y="3897494"/>
            <a:ext cx="975824" cy="1000322"/>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78&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LIDESTYLE" val="CoverPag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tandard Theme">
  <a:themeElements>
    <a:clrScheme name="ToDoGood_Jan2017">
      <a:dk1>
        <a:srgbClr val="000000"/>
      </a:dk1>
      <a:lt1>
        <a:srgbClr val="FFFFFF"/>
      </a:lt1>
      <a:dk2>
        <a:srgbClr val="E94E1B"/>
      </a:dk2>
      <a:lt2>
        <a:srgbClr val="6C6F76"/>
      </a:lt2>
      <a:accent1>
        <a:srgbClr val="ECEDF0"/>
      </a:accent1>
      <a:accent2>
        <a:srgbClr val="FBE1D9"/>
      </a:accent2>
      <a:accent3>
        <a:srgbClr val="CFD1DB"/>
      </a:accent3>
      <a:accent4>
        <a:srgbClr val="1D1D1B"/>
      </a:accent4>
      <a:accent5>
        <a:srgbClr val="EDF5F7"/>
      </a:accent5>
      <a:accent6>
        <a:srgbClr val="ADCED7"/>
      </a:accent6>
      <a:hlink>
        <a:srgbClr val="EF815F"/>
      </a:hlink>
      <a:folHlink>
        <a:srgbClr val="F5AF99"/>
      </a:folHlink>
    </a:clrScheme>
    <a:fontScheme name="ToDoGood_Jan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bg2"/>
          </a:solidFill>
        </a:ln>
        <a:effectLst/>
      </a:spPr>
      <a:bodyPr tIns="90000" bIns="90000" rtlCol="0" anchor="ctr" anchorCtr="0"/>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200" dirty="0" smtClean="0"/>
        </a:defPPr>
      </a:lstStyle>
    </a:txDef>
  </a:objectDefaults>
  <a:extraClrSchemeLst/>
  <a:extLst>
    <a:ext uri="{05A4C25C-085E-4340-85A3-A5531E510DB2}">
      <thm15:themeFamily xmlns:thm15="http://schemas.microsoft.com/office/thememl/2012/main" name="blank.potx" id="{291564B8-0A21-430A-98F9-4014DDC44F37}" vid="{BDA9C8C6-ED51-41CE-88F3-64DDAFBD0C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629</TotalTime>
  <Words>1625</Words>
  <Application>Microsoft Macintosh PowerPoint</Application>
  <PresentationFormat>Экран (16:9)</PresentationFormat>
  <Paragraphs>206</Paragraphs>
  <Slides>13</Slides>
  <Notes>4</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13</vt:i4>
      </vt:variant>
    </vt:vector>
  </HeadingPairs>
  <TitlesOfParts>
    <vt:vector size="21" baseType="lpstr">
      <vt:lpstr>Arial</vt:lpstr>
      <vt:lpstr>Calibri</vt:lpstr>
      <vt:lpstr>Helvetica Light</vt:lpstr>
      <vt:lpstr>Impact</vt:lpstr>
      <vt:lpstr>Verdana</vt:lpstr>
      <vt:lpstr>Wingdings</vt:lpstr>
      <vt:lpstr>Standard Theme</vt:lpstr>
      <vt:lpstr>think-cell Slide</vt:lpstr>
      <vt:lpstr>Презентация PowerPoint</vt:lpstr>
      <vt:lpstr>Charity organizations in Russia are currently incapable of addressing major social issues</vt:lpstr>
      <vt:lpstr>Todogood is a ready-made thought-out solution; each party is interested to be involved</vt:lpstr>
      <vt:lpstr>Our partners and their impressions of cooperation with us</vt:lpstr>
      <vt:lpstr>Our community of volunteers and their impressions</vt:lpstr>
      <vt:lpstr>Projects involving todogood are closely linked leading companies’ HR policy and CSR strategy</vt:lpstr>
      <vt:lpstr>Todogood – platform of the social changes</vt:lpstr>
      <vt:lpstr>Join us: you choose the participation format, the topics and NGOs yourself</vt:lpstr>
      <vt:lpstr>The programme works successfully – example L&amp;D program of todogood and J&amp;J</vt:lpstr>
      <vt:lpstr>Case study:  Fund-raising strategy development</vt:lpstr>
      <vt:lpstr>Case study:  Development of operational improvements and elaboration of a fund-raising development strategy</vt:lpstr>
      <vt:lpstr>Todogood Team</vt:lpstr>
      <vt:lpstr>Презентация PowerPoint</vt:lpstr>
    </vt:vector>
  </TitlesOfParts>
  <Company>The Boston Consulting Group</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Yushin, Vladimir</dc:creator>
  <cp:lastModifiedBy>Leysen Shayakhmetova</cp:lastModifiedBy>
  <cp:revision>594</cp:revision>
  <dcterms:created xsi:type="dcterms:W3CDTF">2017-01-20T13:56:37Z</dcterms:created>
  <dcterms:modified xsi:type="dcterms:W3CDTF">2018-06-13T03:56:49Z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20100310</vt:lpwstr>
  </property>
  <property fmtid="{D5CDD505-2E9C-101B-9397-08002B2CF9AE}" pid="3" name="Format Name">
    <vt:lpwstr>ToDoGood_Jan2017</vt:lpwstr>
  </property>
  <property fmtid="{D5CDD505-2E9C-101B-9397-08002B2CF9AE}" pid="4" name="Template Name">
    <vt:lpwstr>On-screen</vt:lpwstr>
  </property>
  <property fmtid="{D5CDD505-2E9C-101B-9397-08002B2CF9AE}" pid="5" name="_NewReviewCycle">
    <vt:lpwstr/>
  </property>
</Properties>
</file>