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AB8F1-315C-427A-845D-6CD216AAD644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B39A99-CABE-4887-BA50-26938F60AFB6}">
      <dgm:prSet phldrT="[Текст]" custT="1"/>
      <dgm:spPr/>
      <dgm:t>
        <a:bodyPr/>
        <a:lstStyle/>
        <a:p>
          <a:r>
            <a:rPr lang="ru-RU" sz="2400" b="1" dirty="0"/>
            <a:t>ИНСТИТУЦИОНАЛЬНОЕ РАЗВИТИЕ ГРУПП </a:t>
          </a:r>
          <a:r>
            <a:rPr lang="ru-RU" sz="2400" b="1" dirty="0" smtClean="0"/>
            <a:t>ВЗАИМОПОМОЩИ – СОЗДАНИЕ ООС</a:t>
          </a:r>
          <a:endParaRPr lang="ru-RU" sz="2400" b="1" dirty="0"/>
        </a:p>
      </dgm:t>
    </dgm:pt>
    <dgm:pt modelId="{6E64C109-3310-4B65-A5C3-DBE620F03755}" type="parTrans" cxnId="{817863D4-419E-48C1-B5BE-A6B28B19A29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C1A16B1-FC1C-435E-A228-A6246F878C72}" type="sibTrans" cxnId="{817863D4-419E-48C1-B5BE-A6B28B19A29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B24DE29-3606-4C17-B852-262E9E48142D}">
      <dgm:prSet phldrT="[Текст]" custT="1"/>
      <dgm:spPr/>
      <dgm:t>
        <a:bodyPr/>
        <a:lstStyle/>
        <a:p>
          <a:r>
            <a:rPr lang="ru-RU" sz="2400" b="1" dirty="0"/>
            <a:t>Обучение (бизнес-план, управление семейным бюджетом)</a:t>
          </a:r>
        </a:p>
      </dgm:t>
    </dgm:pt>
    <dgm:pt modelId="{C2FD82F0-FC7C-4254-86DE-8C8540072CAF}" type="parTrans" cxnId="{E7F33A2B-A348-4331-9008-7FE21156249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298DE9-39F7-410A-9117-C9F17A4D36C4}" type="sibTrans" cxnId="{E7F33A2B-A348-4331-9008-7FE21156249C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2403BB-20DB-407F-931B-4C9EF3C6ADF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Консультирование  и сопровождение : помощь по вопросам гендерного равноправия</a:t>
          </a:r>
        </a:p>
      </dgm:t>
    </dgm:pt>
    <dgm:pt modelId="{18068E25-7821-49BD-B222-A2AE00DEEA90}" type="parTrans" cxnId="{C85F1F32-CEAF-4FAE-98C0-4B20F4C28F8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A54416E-0E01-444C-8D86-DBE0B77A65BF}" type="sibTrans" cxnId="{C85F1F32-CEAF-4FAE-98C0-4B20F4C28F8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79BE21B-8E7D-4965-B11A-CF467FAFFEDC}">
      <dgm:prSet phldrT="[Текст]" custT="1"/>
      <dgm:spPr/>
      <dgm:t>
        <a:bodyPr anchor="ctr"/>
        <a:lstStyle/>
        <a:p>
          <a:r>
            <a:rPr lang="ru-RU" sz="2400" b="1" dirty="0" err="1"/>
            <a:t>Грантовая</a:t>
          </a:r>
          <a:r>
            <a:rPr lang="ru-RU" sz="2400" b="1" dirty="0"/>
            <a:t> программа</a:t>
          </a:r>
        </a:p>
      </dgm:t>
    </dgm:pt>
    <dgm:pt modelId="{AA9AFEE1-94D6-42FC-B29D-13D44C9A7B41}" type="parTrans" cxnId="{89D9C79D-2E1E-4F04-96C8-2C0843F5A7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CEAF395-097E-491C-AE06-E7CE11E73137}" type="sibTrans" cxnId="{89D9C79D-2E1E-4F04-96C8-2C0843F5A7F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2407549-C66A-4F47-8CDF-8C3A0C7ED766}">
      <dgm:prSet phldrT="[Текст]" custT="1"/>
      <dgm:spPr/>
      <dgm:t>
        <a:bodyPr/>
        <a:lstStyle/>
        <a:p>
          <a:r>
            <a:rPr lang="ru-RU" sz="2400" b="1" dirty="0"/>
            <a:t>Разработка и администрирование проектов </a:t>
          </a:r>
        </a:p>
      </dgm:t>
    </dgm:pt>
    <dgm:pt modelId="{9EA2208E-1641-4FA0-B361-9DEF1BCD3787}" type="parTrans" cxnId="{7500FA72-E4D3-45C4-A452-04D3B3978D9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FC01113-E5F9-4488-AC86-E9CB41F4BE0A}" type="sibTrans" cxnId="{7500FA72-E4D3-45C4-A452-04D3B3978D9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8197731-BBD9-4996-9931-C9CCA35201D3}" type="pres">
      <dgm:prSet presAssocID="{CD9AB8F1-315C-427A-845D-6CD216AAD64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FF303-2ED7-4449-8601-DAC91BEF7306}" type="pres">
      <dgm:prSet presAssocID="{CD9AB8F1-315C-427A-845D-6CD216AAD644}" presName="matrix" presStyleCnt="0"/>
      <dgm:spPr/>
    </dgm:pt>
    <dgm:pt modelId="{EFC758AB-A469-4F6A-8647-6C66AE626520}" type="pres">
      <dgm:prSet presAssocID="{CD9AB8F1-315C-427A-845D-6CD216AAD644}" presName="tile1" presStyleLbl="node1" presStyleIdx="0" presStyleCnt="4"/>
      <dgm:spPr/>
      <dgm:t>
        <a:bodyPr/>
        <a:lstStyle/>
        <a:p>
          <a:endParaRPr lang="ru-RU"/>
        </a:p>
      </dgm:t>
    </dgm:pt>
    <dgm:pt modelId="{67A17477-EDFE-4C31-ADDF-415F0537ACDA}" type="pres">
      <dgm:prSet presAssocID="{CD9AB8F1-315C-427A-845D-6CD216AAD64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D1F08-6683-444A-9113-EF2E97BF61EC}" type="pres">
      <dgm:prSet presAssocID="{CD9AB8F1-315C-427A-845D-6CD216AAD644}" presName="tile2" presStyleLbl="node1" presStyleIdx="1" presStyleCnt="4"/>
      <dgm:spPr/>
      <dgm:t>
        <a:bodyPr/>
        <a:lstStyle/>
        <a:p>
          <a:endParaRPr lang="ru-RU"/>
        </a:p>
      </dgm:t>
    </dgm:pt>
    <dgm:pt modelId="{92CEF0FB-3B71-4FBE-BA98-C9E540A91222}" type="pres">
      <dgm:prSet presAssocID="{CD9AB8F1-315C-427A-845D-6CD216AAD64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E6281-5A14-4312-BB4D-A08C7E5FA8C9}" type="pres">
      <dgm:prSet presAssocID="{CD9AB8F1-315C-427A-845D-6CD216AAD644}" presName="tile3" presStyleLbl="node1" presStyleIdx="2" presStyleCnt="4"/>
      <dgm:spPr/>
      <dgm:t>
        <a:bodyPr/>
        <a:lstStyle/>
        <a:p>
          <a:endParaRPr lang="ru-RU"/>
        </a:p>
      </dgm:t>
    </dgm:pt>
    <dgm:pt modelId="{4B85E522-30DF-4769-B503-9528807BFB80}" type="pres">
      <dgm:prSet presAssocID="{CD9AB8F1-315C-427A-845D-6CD216AAD64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1FA9-6F01-4C92-99F1-9DC89E4175AA}" type="pres">
      <dgm:prSet presAssocID="{CD9AB8F1-315C-427A-845D-6CD216AAD644}" presName="tile4" presStyleLbl="node1" presStyleIdx="3" presStyleCnt="4"/>
      <dgm:spPr/>
      <dgm:t>
        <a:bodyPr/>
        <a:lstStyle/>
        <a:p>
          <a:endParaRPr lang="ru-RU"/>
        </a:p>
      </dgm:t>
    </dgm:pt>
    <dgm:pt modelId="{E551C0D4-B7E9-48AF-AE9C-DF7843495E11}" type="pres">
      <dgm:prSet presAssocID="{CD9AB8F1-315C-427A-845D-6CD216AAD64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4202-29C3-4D83-A651-1DA316E66905}" type="pres">
      <dgm:prSet presAssocID="{CD9AB8F1-315C-427A-845D-6CD216AAD644}" presName="centerTile" presStyleLbl="fgShp" presStyleIdx="0" presStyleCnt="1" custScaleX="180791" custScaleY="1473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33A2B-A348-4331-9008-7FE21156249C}" srcId="{B4B39A99-CABE-4887-BA50-26938F60AFB6}" destId="{EB24DE29-3606-4C17-B852-262E9E48142D}" srcOrd="0" destOrd="0" parTransId="{C2FD82F0-FC7C-4254-86DE-8C8540072CAF}" sibTransId="{A2298DE9-39F7-410A-9117-C9F17A4D36C4}"/>
    <dgm:cxn modelId="{91E1A3AF-2423-4750-B764-8B532BD7B293}" type="presOf" srcId="{C79BE21B-8E7D-4965-B11A-CF467FAFFEDC}" destId="{E1AE6281-5A14-4312-BB4D-A08C7E5FA8C9}" srcOrd="0" destOrd="0" presId="urn:microsoft.com/office/officeart/2005/8/layout/matrix1"/>
    <dgm:cxn modelId="{274B2401-2869-4FD8-A871-187AAB57464F}" type="presOf" srcId="{F2407549-C66A-4F47-8CDF-8C3A0C7ED766}" destId="{E551C0D4-B7E9-48AF-AE9C-DF7843495E11}" srcOrd="1" destOrd="0" presId="urn:microsoft.com/office/officeart/2005/8/layout/matrix1"/>
    <dgm:cxn modelId="{E01D6A9C-8A76-4119-8367-396E3B984DB3}" type="presOf" srcId="{F2407549-C66A-4F47-8CDF-8C3A0C7ED766}" destId="{930B1FA9-6F01-4C92-99F1-9DC89E4175AA}" srcOrd="0" destOrd="0" presId="urn:microsoft.com/office/officeart/2005/8/layout/matrix1"/>
    <dgm:cxn modelId="{E28B6308-A775-4A1E-88A3-2A77A0CD0844}" type="presOf" srcId="{B4B39A99-CABE-4887-BA50-26938F60AFB6}" destId="{8B1C4202-29C3-4D83-A651-1DA316E66905}" srcOrd="0" destOrd="0" presId="urn:microsoft.com/office/officeart/2005/8/layout/matrix1"/>
    <dgm:cxn modelId="{817863D4-419E-48C1-B5BE-A6B28B19A293}" srcId="{CD9AB8F1-315C-427A-845D-6CD216AAD644}" destId="{B4B39A99-CABE-4887-BA50-26938F60AFB6}" srcOrd="0" destOrd="0" parTransId="{6E64C109-3310-4B65-A5C3-DBE620F03755}" sibTransId="{2C1A16B1-FC1C-435E-A228-A6246F878C72}"/>
    <dgm:cxn modelId="{7500FA72-E4D3-45C4-A452-04D3B3978D91}" srcId="{B4B39A99-CABE-4887-BA50-26938F60AFB6}" destId="{F2407549-C66A-4F47-8CDF-8C3A0C7ED766}" srcOrd="3" destOrd="0" parTransId="{9EA2208E-1641-4FA0-B361-9DEF1BCD3787}" sibTransId="{BFC01113-E5F9-4488-AC86-E9CB41F4BE0A}"/>
    <dgm:cxn modelId="{89D9C79D-2E1E-4F04-96C8-2C0843F5A7F9}" srcId="{B4B39A99-CABE-4887-BA50-26938F60AFB6}" destId="{C79BE21B-8E7D-4965-B11A-CF467FAFFEDC}" srcOrd="2" destOrd="0" parTransId="{AA9AFEE1-94D6-42FC-B29D-13D44C9A7B41}" sibTransId="{6CEAF395-097E-491C-AE06-E7CE11E73137}"/>
    <dgm:cxn modelId="{2CB9A427-597F-40D8-9A3B-8A6975BA07C5}" type="presOf" srcId="{C79BE21B-8E7D-4965-B11A-CF467FAFFEDC}" destId="{4B85E522-30DF-4769-B503-9528807BFB80}" srcOrd="1" destOrd="0" presId="urn:microsoft.com/office/officeart/2005/8/layout/matrix1"/>
    <dgm:cxn modelId="{8803C59B-FE68-4B41-A3C4-2442DE05F0AF}" type="presOf" srcId="{CD9AB8F1-315C-427A-845D-6CD216AAD644}" destId="{A8197731-BBD9-4996-9931-C9CCA35201D3}" srcOrd="0" destOrd="0" presId="urn:microsoft.com/office/officeart/2005/8/layout/matrix1"/>
    <dgm:cxn modelId="{4CB292F4-3418-4F70-AE75-3CB67CE257DB}" type="presOf" srcId="{D72403BB-20DB-407F-931B-4C9EF3C6ADF1}" destId="{B95D1F08-6683-444A-9113-EF2E97BF61EC}" srcOrd="0" destOrd="0" presId="urn:microsoft.com/office/officeart/2005/8/layout/matrix1"/>
    <dgm:cxn modelId="{36A1A46C-4EEE-4AA3-92FC-DCAB86179D99}" type="presOf" srcId="{D72403BB-20DB-407F-931B-4C9EF3C6ADF1}" destId="{92CEF0FB-3B71-4FBE-BA98-C9E540A91222}" srcOrd="1" destOrd="0" presId="urn:microsoft.com/office/officeart/2005/8/layout/matrix1"/>
    <dgm:cxn modelId="{D96E0572-7E77-41C7-BE02-89CA19D3A575}" type="presOf" srcId="{EB24DE29-3606-4C17-B852-262E9E48142D}" destId="{EFC758AB-A469-4F6A-8647-6C66AE626520}" srcOrd="0" destOrd="0" presId="urn:microsoft.com/office/officeart/2005/8/layout/matrix1"/>
    <dgm:cxn modelId="{4CE37464-0BD5-484E-908C-4E3CEC78B386}" type="presOf" srcId="{EB24DE29-3606-4C17-B852-262E9E48142D}" destId="{67A17477-EDFE-4C31-ADDF-415F0537ACDA}" srcOrd="1" destOrd="0" presId="urn:microsoft.com/office/officeart/2005/8/layout/matrix1"/>
    <dgm:cxn modelId="{C85F1F32-CEAF-4FAE-98C0-4B20F4C28F89}" srcId="{B4B39A99-CABE-4887-BA50-26938F60AFB6}" destId="{D72403BB-20DB-407F-931B-4C9EF3C6ADF1}" srcOrd="1" destOrd="0" parTransId="{18068E25-7821-49BD-B222-A2AE00DEEA90}" sibTransId="{6A54416E-0E01-444C-8D86-DBE0B77A65BF}"/>
    <dgm:cxn modelId="{1184D1A0-8BC2-44F4-8F91-B44B57CFBD63}" type="presParOf" srcId="{A8197731-BBD9-4996-9931-C9CCA35201D3}" destId="{8F5FF303-2ED7-4449-8601-DAC91BEF7306}" srcOrd="0" destOrd="0" presId="urn:microsoft.com/office/officeart/2005/8/layout/matrix1"/>
    <dgm:cxn modelId="{E52419C0-562E-4E39-9B36-AE79CBA17C3C}" type="presParOf" srcId="{8F5FF303-2ED7-4449-8601-DAC91BEF7306}" destId="{EFC758AB-A469-4F6A-8647-6C66AE626520}" srcOrd="0" destOrd="0" presId="urn:microsoft.com/office/officeart/2005/8/layout/matrix1"/>
    <dgm:cxn modelId="{37DF0A81-1E19-4F7F-AFB2-5772776216E2}" type="presParOf" srcId="{8F5FF303-2ED7-4449-8601-DAC91BEF7306}" destId="{67A17477-EDFE-4C31-ADDF-415F0537ACDA}" srcOrd="1" destOrd="0" presId="urn:microsoft.com/office/officeart/2005/8/layout/matrix1"/>
    <dgm:cxn modelId="{46E6D3E9-A594-4B7E-9CF4-90DFA1B97C05}" type="presParOf" srcId="{8F5FF303-2ED7-4449-8601-DAC91BEF7306}" destId="{B95D1F08-6683-444A-9113-EF2E97BF61EC}" srcOrd="2" destOrd="0" presId="urn:microsoft.com/office/officeart/2005/8/layout/matrix1"/>
    <dgm:cxn modelId="{CD7F2BFD-7E4E-4746-B823-F65F8FBB6981}" type="presParOf" srcId="{8F5FF303-2ED7-4449-8601-DAC91BEF7306}" destId="{92CEF0FB-3B71-4FBE-BA98-C9E540A91222}" srcOrd="3" destOrd="0" presId="urn:microsoft.com/office/officeart/2005/8/layout/matrix1"/>
    <dgm:cxn modelId="{41029F8F-7C54-4133-8900-1058CBEE77BB}" type="presParOf" srcId="{8F5FF303-2ED7-4449-8601-DAC91BEF7306}" destId="{E1AE6281-5A14-4312-BB4D-A08C7E5FA8C9}" srcOrd="4" destOrd="0" presId="urn:microsoft.com/office/officeart/2005/8/layout/matrix1"/>
    <dgm:cxn modelId="{69F5E20E-60FC-44D9-899F-36376964F276}" type="presParOf" srcId="{8F5FF303-2ED7-4449-8601-DAC91BEF7306}" destId="{4B85E522-30DF-4769-B503-9528807BFB80}" srcOrd="5" destOrd="0" presId="urn:microsoft.com/office/officeart/2005/8/layout/matrix1"/>
    <dgm:cxn modelId="{2ADD7CF8-E05F-4D49-94EF-83B2CE36EE98}" type="presParOf" srcId="{8F5FF303-2ED7-4449-8601-DAC91BEF7306}" destId="{930B1FA9-6F01-4C92-99F1-9DC89E4175AA}" srcOrd="6" destOrd="0" presId="urn:microsoft.com/office/officeart/2005/8/layout/matrix1"/>
    <dgm:cxn modelId="{7DF8BEE1-280D-4F9F-BEC5-42D7362F6D2A}" type="presParOf" srcId="{8F5FF303-2ED7-4449-8601-DAC91BEF7306}" destId="{E551C0D4-B7E9-48AF-AE9C-DF7843495E11}" srcOrd="7" destOrd="0" presId="urn:microsoft.com/office/officeart/2005/8/layout/matrix1"/>
    <dgm:cxn modelId="{DCF8E568-8BB6-4D69-96E4-40D00DD89385}" type="presParOf" srcId="{A8197731-BBD9-4996-9931-C9CCA35201D3}" destId="{8B1C4202-29C3-4D83-A651-1DA316E669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758AB-A469-4F6A-8647-6C66AE626520}">
      <dsp:nvSpPr>
        <dsp:cNvPr id="0" name=""/>
        <dsp:cNvSpPr/>
      </dsp:nvSpPr>
      <dsp:spPr>
        <a:xfrm rot="16200000">
          <a:off x="576063" y="-576063"/>
          <a:ext cx="2376264" cy="352839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Обучение (бизнес-план, управление семейным бюджетом)</a:t>
          </a:r>
        </a:p>
      </dsp:txBody>
      <dsp:txXfrm rot="5400000">
        <a:off x="-1" y="1"/>
        <a:ext cx="3528392" cy="1782198"/>
      </dsp:txXfrm>
    </dsp:sp>
    <dsp:sp modelId="{B95D1F08-6683-444A-9113-EF2E97BF61EC}">
      <dsp:nvSpPr>
        <dsp:cNvPr id="0" name=""/>
        <dsp:cNvSpPr/>
      </dsp:nvSpPr>
      <dsp:spPr>
        <a:xfrm>
          <a:off x="3528392" y="0"/>
          <a:ext cx="3528392" cy="2376264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Консультирование  и сопровождение : помощь по вопросам гендерного равноправия</a:t>
          </a:r>
        </a:p>
      </dsp:txBody>
      <dsp:txXfrm>
        <a:off x="3528392" y="0"/>
        <a:ext cx="3528392" cy="1782198"/>
      </dsp:txXfrm>
    </dsp:sp>
    <dsp:sp modelId="{E1AE6281-5A14-4312-BB4D-A08C7E5FA8C9}">
      <dsp:nvSpPr>
        <dsp:cNvPr id="0" name=""/>
        <dsp:cNvSpPr/>
      </dsp:nvSpPr>
      <dsp:spPr>
        <a:xfrm rot="10800000">
          <a:off x="0" y="2376264"/>
          <a:ext cx="3528392" cy="2376264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/>
            <a:t>Грантовая</a:t>
          </a:r>
          <a:r>
            <a:rPr lang="ru-RU" sz="2400" b="1" kern="1200" dirty="0"/>
            <a:t> программа</a:t>
          </a:r>
        </a:p>
      </dsp:txBody>
      <dsp:txXfrm rot="10800000">
        <a:off x="0" y="2970329"/>
        <a:ext cx="3528392" cy="1782198"/>
      </dsp:txXfrm>
    </dsp:sp>
    <dsp:sp modelId="{930B1FA9-6F01-4C92-99F1-9DC89E4175AA}">
      <dsp:nvSpPr>
        <dsp:cNvPr id="0" name=""/>
        <dsp:cNvSpPr/>
      </dsp:nvSpPr>
      <dsp:spPr>
        <a:xfrm rot="5400000">
          <a:off x="4104456" y="1800200"/>
          <a:ext cx="2376264" cy="3528392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Разработка и администрирование проектов </a:t>
          </a:r>
        </a:p>
      </dsp:txBody>
      <dsp:txXfrm rot="-5400000">
        <a:off x="3528391" y="2970330"/>
        <a:ext cx="3528392" cy="1782198"/>
      </dsp:txXfrm>
    </dsp:sp>
    <dsp:sp modelId="{8B1C4202-29C3-4D83-A651-1DA316E66905}">
      <dsp:nvSpPr>
        <dsp:cNvPr id="0" name=""/>
        <dsp:cNvSpPr/>
      </dsp:nvSpPr>
      <dsp:spPr>
        <a:xfrm>
          <a:off x="1614687" y="1500800"/>
          <a:ext cx="3827409" cy="1750926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ИНСТИТУЦИОНАЛЬНОЕ РАЗВИТИЕ ГРУПП </a:t>
          </a:r>
          <a:r>
            <a:rPr lang="ru-RU" sz="2400" b="1" kern="1200" dirty="0" smtClean="0"/>
            <a:t>ВЗАИМОПОМОЩИ – СОЗДАНИЕ ООС</a:t>
          </a:r>
          <a:endParaRPr lang="ru-RU" sz="2400" b="1" kern="1200" dirty="0"/>
        </a:p>
      </dsp:txBody>
      <dsp:txXfrm>
        <a:off x="1700160" y="1586273"/>
        <a:ext cx="3656463" cy="157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9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7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7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3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9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9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0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4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9788-2512-4CAD-B117-7E6B703C9BD6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94D6-4884-403E-9BAC-C58F7AB8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3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9190681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лаборатория и инновационные решения проблем в местных сообществах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40" y="5283129"/>
            <a:ext cx="1641500" cy="15748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838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Нурлобеков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Тимур  - директор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Фидокор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Таджикистан.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Конференция «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Insight into development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Алматы, Казахстан,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июня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824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ЛАБОРАТОРИЯ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869160"/>
            <a:ext cx="2304256" cy="15373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3112316"/>
            <a:ext cx="2304256" cy="1537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2776"/>
            <a:ext cx="2304256" cy="1536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78" y="1988841"/>
            <a:ext cx="5075162" cy="486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1412776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Это </a:t>
            </a:r>
            <a:r>
              <a:rPr lang="ru-RU" b="1" dirty="0"/>
              <a:t>платформа для изучения и распространения инновационных методов, инструментов и подходов, которые позволяют достичь значительного социального эффекта в деятельности </a:t>
            </a:r>
            <a:r>
              <a:rPr lang="ru-RU" b="1" dirty="0" smtClean="0"/>
              <a:t>организаций гражданского общества. </a:t>
            </a:r>
            <a:r>
              <a:rPr lang="ru-RU" b="1" dirty="0"/>
              <a:t>Участники Лаборатории </a:t>
            </a:r>
            <a:r>
              <a:rPr lang="ru-RU" b="1" dirty="0" smtClean="0"/>
              <a:t>получили </a:t>
            </a:r>
            <a:r>
              <a:rPr lang="ru-RU" b="1" dirty="0"/>
              <a:t>знания и навыки по разработке инновационных проектов, </a:t>
            </a:r>
            <a:r>
              <a:rPr lang="ru-RU" b="1" dirty="0" smtClean="0"/>
              <a:t>обсудили </a:t>
            </a:r>
            <a:r>
              <a:rPr lang="ru-RU" b="1" dirty="0"/>
              <a:t>лучшие практики социальных инноваций и </a:t>
            </a:r>
            <a:r>
              <a:rPr lang="ru-RU" b="1" dirty="0" smtClean="0"/>
              <a:t>получили </a:t>
            </a:r>
            <a:r>
              <a:rPr lang="ru-RU" b="1" dirty="0"/>
              <a:t>консультации экспертов по реализации своих проектных идей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в Лаборатории приняли участие более 100 человек, среди которых представители НКО, медиа, </a:t>
            </a:r>
            <a:r>
              <a:rPr lang="ru-RU" b="1" dirty="0" smtClean="0"/>
              <a:t>IT-сферы. </a:t>
            </a:r>
          </a:p>
          <a:p>
            <a:endParaRPr lang="ru-RU" b="1" dirty="0"/>
          </a:p>
          <a:p>
            <a:r>
              <a:rPr lang="ru-RU" b="1" dirty="0" smtClean="0"/>
              <a:t>Эксперты и менторы из Азербайджана, Казахстана, Кыргызстана и Таджикистана.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7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78" y="1988841"/>
            <a:ext cx="5075162" cy="486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121304" cy="2480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139864" cy="1756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6131" y="1403825"/>
            <a:ext cx="42743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Crowdfunding</a:t>
            </a:r>
            <a:r>
              <a:rPr lang="en-US" b="1" dirty="0" smtClean="0"/>
              <a:t> – </a:t>
            </a:r>
            <a:r>
              <a:rPr lang="ru-RU" b="1" dirty="0" smtClean="0"/>
              <a:t>привлечено более 50 тысяч долларов США для решения социальных проблем: женское социальное предпринимательство, спортивные соревнования для трудных подростков, ремонт социально-значимых учреждений, помощь инвалидам, строительство детских площадок;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Урбанистика</a:t>
            </a:r>
            <a:r>
              <a:rPr lang="ru-RU" b="1" dirty="0" smtClean="0"/>
              <a:t>: Товарищества собственников жилья, </a:t>
            </a:r>
            <a:r>
              <a:rPr lang="ru-RU" b="1" dirty="0" err="1" smtClean="0"/>
              <a:t>межсекторальные</a:t>
            </a:r>
            <a:r>
              <a:rPr lang="ru-RU" b="1" dirty="0" smtClean="0"/>
              <a:t> комплексные бригады;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Инфографика</a:t>
            </a:r>
            <a:r>
              <a:rPr lang="ru-RU" b="1" dirty="0" smtClean="0"/>
              <a:t>: </a:t>
            </a:r>
            <a:r>
              <a:rPr lang="ru-RU" b="1" dirty="0"/>
              <a:t>использование </a:t>
            </a:r>
            <a:r>
              <a:rPr lang="ru-RU" b="1" dirty="0" smtClean="0"/>
              <a:t>в отчётах </a:t>
            </a:r>
            <a:r>
              <a:rPr lang="ru-RU" b="1" dirty="0"/>
              <a:t>и презентациях структур государственной власти работающих в </a:t>
            </a:r>
            <a:r>
              <a:rPr lang="ru-RU" b="1" dirty="0" smtClean="0"/>
              <a:t>сфере гендерных </a:t>
            </a:r>
            <a:r>
              <a:rPr lang="ru-RU" b="1" dirty="0"/>
              <a:t>проблем, женских НПО и </a:t>
            </a:r>
            <a:r>
              <a:rPr lang="ru-RU" b="1" dirty="0" smtClean="0"/>
              <a:t>СМИ</a:t>
            </a:r>
            <a:r>
              <a:rPr lang="ru-RU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552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Решение проблем покинутых жен трудовых мигрантов – инновационные подходы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548381"/>
              </p:ext>
            </p:extLst>
          </p:nvPr>
        </p:nvGraphicFramePr>
        <p:xfrm>
          <a:off x="1043608" y="1556792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6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78" y="1988841"/>
            <a:ext cx="5075162" cy="486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Женское социальное предпринимательство</a:t>
            </a:r>
            <a:endParaRPr lang="ru-RU" sz="3000" b="1" dirty="0"/>
          </a:p>
        </p:txBody>
      </p:sp>
      <p:pic>
        <p:nvPicPr>
          <p:cNvPr id="4" name="Picture 2" descr="\\Fidokor-2c1ef55\d\Новая папка\проект Фидокор в КАРИТАС Германия\Новая папка\фото аз телефон\фотография-0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Новые фото ООН жен\PICT3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1500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51920" y="1867074"/>
            <a:ext cx="1485908" cy="134590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создано 220 ГВП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8215D1F6-C15F-4A75-9102-1F08B86785A4}"/>
              </a:ext>
            </a:extLst>
          </p:cNvPr>
          <p:cNvSpPr txBox="1">
            <a:spLocks/>
          </p:cNvSpPr>
          <p:nvPr/>
        </p:nvSpPr>
        <p:spPr>
          <a:xfrm>
            <a:off x="5580112" y="1867073"/>
            <a:ext cx="1485908" cy="134590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anchor="ctr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зарегистрировались 37 ГВП как ООС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E5AB135A-EFB2-491A-BE13-798580EDE69E}"/>
              </a:ext>
            </a:extLst>
          </p:cNvPr>
          <p:cNvSpPr txBox="1">
            <a:spLocks/>
          </p:cNvSpPr>
          <p:nvPr/>
        </p:nvSpPr>
        <p:spPr>
          <a:xfrm>
            <a:off x="7256064" y="1867072"/>
            <a:ext cx="1571046" cy="134590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anchor="ctr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малые гранты 18 ООС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DE60EA71-9446-4302-AC4A-CFA2F1AB76FF}"/>
              </a:ext>
            </a:extLst>
          </p:cNvPr>
          <p:cNvSpPr txBox="1">
            <a:spLocks/>
          </p:cNvSpPr>
          <p:nvPr/>
        </p:nvSpPr>
        <p:spPr>
          <a:xfrm>
            <a:off x="3851921" y="3789040"/>
            <a:ext cx="4975190" cy="259228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 семей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(1100 человек)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получают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ежемесячный устойчивый доход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0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Инновационная лаборатория и инновационные решения проблем в местных сообществах </vt:lpstr>
      <vt:lpstr>ИННОВАЦИОННАЯ ЛАБОРАТОРИЯ</vt:lpstr>
      <vt:lpstr>РЕЗУЛЬТАТЫ ИЛ</vt:lpstr>
      <vt:lpstr>Решение проблем покинутых жен трудовых мигрантов – инновационные подходы</vt:lpstr>
      <vt:lpstr>Женское социальное предпринимательство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лаборатория и инновационные решения проблем в местных сообществах</dc:title>
  <dc:creator>User</dc:creator>
  <cp:lastModifiedBy>User</cp:lastModifiedBy>
  <cp:revision>8</cp:revision>
  <dcterms:created xsi:type="dcterms:W3CDTF">2018-06-12T11:35:54Z</dcterms:created>
  <dcterms:modified xsi:type="dcterms:W3CDTF">2018-06-13T05:22:17Z</dcterms:modified>
</cp:coreProperties>
</file>