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64" r:id="rId4"/>
    <p:sldId id="263" r:id="rId5"/>
    <p:sldId id="261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84010-247C-4EBE-A87F-71BC3EC3485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ECC5B-6C59-4243-9465-3D04031FF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1- One of the first voluntary project was, a study on a highly deprived community in remote area of Kabul city,  named </a:t>
            </a:r>
            <a:r>
              <a:rPr lang="en-US" sz="1200" dirty="0" err="1" smtClean="0"/>
              <a:t>Shahrak</a:t>
            </a:r>
            <a:r>
              <a:rPr lang="en-US" sz="1200" dirty="0" smtClean="0"/>
              <a:t> </a:t>
            </a:r>
            <a:r>
              <a:rPr lang="en-US" sz="1200" dirty="0" err="1" smtClean="0"/>
              <a:t>Etifaq</a:t>
            </a:r>
            <a:r>
              <a:rPr lang="en-US" sz="1200" dirty="0" smtClean="0"/>
              <a:t> (Ettifaq Town).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CC5B-6C59-4243-9465-3D04031FF0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0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9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2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4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5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7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0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6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1BCB-1029-47AD-A427-7E9DE895520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485B-36D5-42AF-817A-FAA638DF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6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seshresearch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365125"/>
            <a:ext cx="11299372" cy="5944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>9</a:t>
            </a:r>
            <a:r>
              <a:rPr lang="en-US" sz="2200" b="1" baseline="30000" dirty="0" smtClean="0">
                <a:solidFill>
                  <a:schemeClr val="accent1"/>
                </a:solidFill>
              </a:rPr>
              <a:t>th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r>
              <a:rPr lang="en-US" sz="2200" b="1" dirty="0">
                <a:solidFill>
                  <a:schemeClr val="accent1"/>
                </a:solidFill>
              </a:rPr>
              <a:t>INTERNATIONAL </a:t>
            </a:r>
            <a:r>
              <a:rPr lang="en-US" sz="2200" b="1" dirty="0" smtClean="0">
                <a:solidFill>
                  <a:schemeClr val="accent1"/>
                </a:solidFill>
              </a:rPr>
              <a:t>CONFERENCE </a:t>
            </a:r>
            <a:r>
              <a:rPr lang="en-US" sz="2200" dirty="0">
                <a:solidFill>
                  <a:schemeClr val="accent1"/>
                </a:solidFill>
              </a:rPr>
              <a:t/>
            </a:r>
            <a:br>
              <a:rPr lang="en-US" sz="2200" dirty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>INSIGHTS INTO </a:t>
            </a:r>
            <a:r>
              <a:rPr lang="en-US" sz="2200" b="1" dirty="0" smtClean="0">
                <a:solidFill>
                  <a:schemeClr val="accent1"/>
                </a:solidFill>
              </a:rPr>
              <a:t>DEVELOPMENT – ALMATY - KZ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700" b="1" dirty="0" smtClean="0">
                <a:latin typeface="+mn-lt"/>
              </a:rPr>
              <a:t>BEYOND STEROTYPES; RESEARCH BASED ADVOCACY AS INNOVATIVE APPROACH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b="1" i="1" dirty="0" smtClean="0"/>
              <a:t>Afghanistan </a:t>
            </a:r>
            <a:r>
              <a:rPr lang="en-US" sz="2000" b="1" i="1" dirty="0"/>
              <a:t>Case study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>13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 June 2018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b="1" i="1" dirty="0" smtClean="0"/>
              <a:t>Ehsan Shayegan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 </a:t>
            </a:r>
            <a:endParaRPr lang="en-US" sz="20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5" y="3004456"/>
            <a:ext cx="1058791" cy="3304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9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365125"/>
            <a:ext cx="11299372" cy="62044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/>
            </a:r>
            <a:br>
              <a:rPr lang="en-US" sz="2700" b="1" dirty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/>
            </a:r>
            <a:br>
              <a:rPr lang="en-US" sz="2700" b="1" dirty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/>
            </a:r>
            <a:br>
              <a:rPr lang="en-US" sz="2700" b="1" dirty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>PRESENTATION OUTLINE </a:t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/>
            </a:r>
            <a:br>
              <a:rPr lang="en-US" sz="2700" b="1" dirty="0">
                <a:solidFill>
                  <a:schemeClr val="accent1"/>
                </a:solidFill>
              </a:rPr>
            </a:br>
            <a:r>
              <a:rPr lang="en-US" sz="2700" b="1" dirty="0" smtClean="0"/>
              <a:t>Overview</a:t>
            </a:r>
            <a:br>
              <a:rPr lang="en-US" sz="2700" b="1" dirty="0" smtClean="0"/>
            </a:br>
            <a:r>
              <a:rPr lang="en-US" sz="2700" b="1" dirty="0" smtClean="0"/>
              <a:t>CASE – AFGHANISTAN</a:t>
            </a:r>
            <a:br>
              <a:rPr lang="en-US" sz="2700" b="1" dirty="0" smtClean="0"/>
            </a:br>
            <a:r>
              <a:rPr lang="en-US" sz="2700" b="1" dirty="0" smtClean="0"/>
              <a:t>Research Finding Presentation</a:t>
            </a:r>
            <a:br>
              <a:rPr lang="en-US" sz="2700" b="1" dirty="0" smtClean="0"/>
            </a:br>
            <a:r>
              <a:rPr lang="en-US" sz="2700" b="1" dirty="0" smtClean="0"/>
              <a:t>Impacts</a:t>
            </a: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/>
            </a:r>
            <a:br>
              <a:rPr lang="en-US" sz="27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/>
            </a:r>
            <a:br>
              <a:rPr lang="en-US" sz="2200" b="1" dirty="0" smtClean="0">
                <a:solidFill>
                  <a:schemeClr val="accent1"/>
                </a:solidFill>
              </a:rPr>
            </a:br>
            <a:r>
              <a:rPr lang="en-US" sz="2200" b="1" dirty="0">
                <a:solidFill>
                  <a:schemeClr val="accent1"/>
                </a:solidFill>
              </a:rPr>
              <a:t/>
            </a:r>
            <a:br>
              <a:rPr lang="en-US" sz="2200" b="1" dirty="0">
                <a:solidFill>
                  <a:schemeClr val="accent1"/>
                </a:solidFill>
              </a:rPr>
            </a:b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8015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365125"/>
            <a:ext cx="11299372" cy="5944235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/>
            </a:r>
            <a:br>
              <a:rPr lang="en-US" sz="1800" b="1" dirty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1"/>
                </a:solidFill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</a:rPr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 </a:t>
            </a:r>
            <a:endParaRPr lang="en-US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731520" y="679270"/>
            <a:ext cx="10789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OVERVIEW: </a:t>
            </a:r>
          </a:p>
          <a:p>
            <a:endParaRPr lang="en-US" b="1" dirty="0" smtClean="0"/>
          </a:p>
          <a:p>
            <a:r>
              <a:rPr lang="en-US" sz="2000" b="1" dirty="0" smtClean="0"/>
              <a:t>What do we mean by research based advocacy? </a:t>
            </a:r>
            <a:r>
              <a:rPr lang="en-US" sz="2000" dirty="0" smtClean="0"/>
              <a:t>Advocacy based on a systematic study to </a:t>
            </a:r>
            <a:r>
              <a:rPr lang="en-US" sz="2000" dirty="0"/>
              <a:t>influence the formal and informal policies established </a:t>
            </a:r>
            <a:r>
              <a:rPr lang="en-US" sz="2000" dirty="0" smtClean="0"/>
              <a:t>by government/ state in support of marginalized social group/ groups. Again the policy can have a broad meaning such </a:t>
            </a:r>
            <a:r>
              <a:rPr lang="en-US" sz="2000" dirty="0"/>
              <a:t>as Agendas/policy </a:t>
            </a:r>
            <a:r>
              <a:rPr lang="en-US" sz="2000" dirty="0" smtClean="0"/>
              <a:t>horizons; Official </a:t>
            </a:r>
            <a:r>
              <a:rPr lang="en-US" sz="2000" dirty="0"/>
              <a:t>statements or </a:t>
            </a:r>
            <a:r>
              <a:rPr lang="en-US" sz="2000" dirty="0" smtClean="0"/>
              <a:t>documents; Patterns </a:t>
            </a:r>
            <a:r>
              <a:rPr lang="en-US" sz="2000" dirty="0"/>
              <a:t>of spending (government budget</a:t>
            </a:r>
            <a:r>
              <a:rPr lang="en-US" sz="2000" dirty="0" smtClean="0"/>
              <a:t>); Implementation processes and Activities </a:t>
            </a:r>
            <a:r>
              <a:rPr lang="en-US" sz="2000" dirty="0"/>
              <a:t>on the ground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It became a useful approach </a:t>
            </a:r>
            <a:r>
              <a:rPr lang="en-US" sz="2000" b="1" dirty="0" smtClean="0"/>
              <a:t>during the last decade (Western Countries, Africa ‘East Africa’ and South Asia). 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In Afghanistan, </a:t>
            </a:r>
            <a:r>
              <a:rPr lang="en-US" b="1" dirty="0" smtClean="0"/>
              <a:t>Huge amount of money (Millions of Dollars), spent in 15 years </a:t>
            </a:r>
            <a:r>
              <a:rPr lang="en-US" sz="2400" b="1" dirty="0" smtClean="0">
                <a:solidFill>
                  <a:srgbClr val="FF0000"/>
                </a:solidFill>
              </a:rPr>
              <a:t>but </a:t>
            </a:r>
            <a:r>
              <a:rPr lang="en-US" b="1" dirty="0" smtClean="0"/>
              <a:t>wasted in following Traditional Advocacy Approach (Stereotypes and general information).  </a:t>
            </a:r>
          </a:p>
          <a:p>
            <a:endParaRPr lang="en-US" b="1" dirty="0"/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It resulted in, </a:t>
            </a:r>
            <a:r>
              <a:rPr lang="en-US" sz="2000" b="1" dirty="0" smtClean="0"/>
              <a:t>ineffective advocacy and </a:t>
            </a:r>
            <a:r>
              <a:rPr lang="en-US" sz="2000" b="1" dirty="0"/>
              <a:t>lack </a:t>
            </a:r>
            <a:r>
              <a:rPr lang="en-US" sz="2000" b="1" dirty="0" smtClean="0"/>
              <a:t>of basic </a:t>
            </a:r>
            <a:r>
              <a:rPr lang="en-US" sz="2000" b="1" dirty="0"/>
              <a:t>advocacy </a:t>
            </a:r>
            <a:r>
              <a:rPr lang="en-US" sz="2000" b="1" dirty="0" smtClean="0"/>
              <a:t>literature after almost 16 years.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PRSO Tried </a:t>
            </a:r>
            <a:r>
              <a:rPr lang="en-US" sz="2000" b="1" dirty="0" smtClean="0"/>
              <a:t>a different approach for the first time in 2016.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406400"/>
            <a:ext cx="3064934" cy="5909733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b="1" dirty="0" smtClean="0"/>
              <a:t>In 2016, PRSO established,  “Research for Informed Decision Making”,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Voluntary study </a:t>
            </a:r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(Leishmaniasis Outbreak in Kabul, District # 13) </a:t>
            </a:r>
            <a:r>
              <a:rPr lang="en-US" sz="2400" b="1" dirty="0" smtClean="0"/>
              <a:t>at a highly deprived area (Ettifaq Town) (10,000 household). </a:t>
            </a:r>
            <a:br>
              <a:rPr lang="en-US" sz="2400" b="1" dirty="0" smtClean="0"/>
            </a:b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Disease spread here in 2014, but  no one; neither government, nor any NGO have paid attention to them.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" r="8428"/>
          <a:stretch>
            <a:fillRect/>
          </a:stretch>
        </p:blipFill>
        <p:spPr>
          <a:xfrm>
            <a:off x="3747521" y="759569"/>
            <a:ext cx="7998901" cy="5370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45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8" y="385692"/>
            <a:ext cx="11220994" cy="6035040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RESEARACH FINDING PRESENTATION: 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- </a:t>
            </a:r>
            <a:r>
              <a:rPr lang="en-US" sz="2200" b="1" dirty="0" smtClean="0">
                <a:latin typeface="+mn-lt"/>
              </a:rPr>
              <a:t>Representative of Ministry of Public Health</a:t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latin typeface="+mn-lt"/>
              </a:rPr>
              <a:t>- Media</a:t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latin typeface="+mn-lt"/>
              </a:rPr>
              <a:t>- Civil Society Organizations</a:t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latin typeface="+mn-lt"/>
              </a:rPr>
              <a:t>- Research Institutions</a:t>
            </a:r>
            <a:r>
              <a:rPr lang="en-US" sz="2200" b="1" dirty="0">
                <a:latin typeface="+mn-lt"/>
              </a:rPr>
              <a:t/>
            </a:r>
            <a:br>
              <a:rPr lang="en-US" sz="2200" b="1" dirty="0">
                <a:latin typeface="+mn-lt"/>
              </a:rPr>
            </a:br>
            <a:r>
              <a:rPr lang="en-US" sz="2200" b="1" dirty="0" smtClean="0">
                <a:latin typeface="+mn-lt"/>
              </a:rPr>
              <a:t>- Community Representatives </a:t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latin typeface="+mn-lt"/>
              </a:rPr>
              <a:t>- Health NGOs Representatives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54" y="941364"/>
            <a:ext cx="9233263" cy="3681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Double Bracket 3"/>
          <p:cNvSpPr/>
          <p:nvPr/>
        </p:nvSpPr>
        <p:spPr>
          <a:xfrm>
            <a:off x="6727595" y="4717537"/>
            <a:ext cx="4167051" cy="165898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Result: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Diseases had </a:t>
            </a:r>
            <a:r>
              <a:rPr lang="en-US" sz="2000" b="1" dirty="0" smtClean="0">
                <a:solidFill>
                  <a:srgbClr val="0070C0"/>
                </a:solidFill>
              </a:rPr>
              <a:t>catastrophic and disastrous impacts which was widely spread. In average 2 individual per family was effected, Big scars (1- 22).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IMPACTS: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200" b="1" dirty="0" smtClean="0"/>
              <a:t>- Resulted in hot debate between government, civil society organizations and media   (Q &amp; A Session) </a:t>
            </a:r>
            <a:br>
              <a:rPr lang="en-US" sz="2200" b="1" dirty="0" smtClean="0"/>
            </a:br>
            <a:r>
              <a:rPr lang="en-US" sz="2200" b="1" dirty="0" smtClean="0"/>
              <a:t>- Took wide </a:t>
            </a:r>
            <a:r>
              <a:rPr lang="en-US" sz="2200" b="1" dirty="0"/>
              <a:t>c</a:t>
            </a:r>
            <a:r>
              <a:rPr lang="en-US" sz="2200" b="1" dirty="0" smtClean="0"/>
              <a:t>overage by Media, Started asking Governement (2014 – 2016)</a:t>
            </a:r>
            <a:br>
              <a:rPr lang="en-US" sz="2200" b="1" dirty="0" smtClean="0"/>
            </a:br>
            <a:r>
              <a:rPr lang="en-US" sz="2200" b="1" dirty="0" smtClean="0"/>
              <a:t>- Government </a:t>
            </a:r>
            <a:r>
              <a:rPr lang="en-US" sz="2200" b="1" dirty="0"/>
              <a:t>Installed a </a:t>
            </a:r>
            <a:r>
              <a:rPr lang="en-US" sz="2200" b="1" dirty="0" smtClean="0"/>
              <a:t>mobile </a:t>
            </a:r>
            <a:r>
              <a:rPr lang="en-US" sz="2200" b="1" dirty="0"/>
              <a:t>Clinic (4 Male and Female Doctors), Distributed more than 7000 </a:t>
            </a:r>
            <a:r>
              <a:rPr lang="en-US" sz="2200" b="1" dirty="0" smtClean="0"/>
              <a:t>family net 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>- </a:t>
            </a:r>
            <a:r>
              <a:rPr lang="en-US" sz="2200" b="1" dirty="0" smtClean="0"/>
              <a:t>4 </a:t>
            </a:r>
            <a:r>
              <a:rPr lang="en-US" sz="2200" b="1" dirty="0"/>
              <a:t>Doctor volunteered to work in that hospital for four </a:t>
            </a:r>
            <a:r>
              <a:rPr lang="en-US" sz="2200" b="1" dirty="0" smtClean="0"/>
              <a:t>months. 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>- </a:t>
            </a:r>
            <a:r>
              <a:rPr lang="en-US" sz="2200" b="1" dirty="0" smtClean="0"/>
              <a:t>Health NET TPO, Visited the area, implemented Public </a:t>
            </a:r>
            <a:r>
              <a:rPr lang="en-US" sz="2200" b="1" dirty="0"/>
              <a:t>Awareness </a:t>
            </a:r>
            <a:r>
              <a:rPr lang="en-US" sz="2200" b="1" dirty="0" smtClean="0"/>
              <a:t>Campaign and Training  on primitive prevention measures</a:t>
            </a:r>
            <a:br>
              <a:rPr lang="en-US" sz="2200" b="1" dirty="0" smtClean="0"/>
            </a:br>
            <a:r>
              <a:rPr lang="en-US" sz="2200" b="1" dirty="0" smtClean="0"/>
              <a:t>- Private hospitals were established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b="1" i="1" dirty="0"/>
          </a:p>
        </p:txBody>
      </p:sp>
      <p:sp>
        <p:nvSpPr>
          <p:cNvPr id="3" name="Double Bracket 2"/>
          <p:cNvSpPr/>
          <p:nvPr/>
        </p:nvSpPr>
        <p:spPr>
          <a:xfrm>
            <a:off x="838200" y="3334043"/>
            <a:ext cx="5281246" cy="261659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BUT</a:t>
            </a:r>
            <a:r>
              <a:rPr lang="en-US" sz="3600" b="1" dirty="0" smtClean="0"/>
              <a:t>, </a:t>
            </a:r>
            <a:r>
              <a:rPr lang="en-US" sz="2400" b="1" dirty="0" smtClean="0"/>
              <a:t>study conducted voluntarily in 2017, government, no preventive measures, Took the mobile clinic out!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WHY? </a:t>
            </a:r>
            <a:r>
              <a:rPr lang="en-US" sz="2400" b="1" dirty="0"/>
              <a:t>B</a:t>
            </a:r>
            <a:r>
              <a:rPr lang="en-US" sz="2400" b="1" dirty="0" smtClean="0"/>
              <a:t>ecause </a:t>
            </a:r>
            <a:r>
              <a:rPr lang="en-US" sz="2400" b="1" dirty="0"/>
              <a:t>they were not constantly </a:t>
            </a:r>
            <a:r>
              <a:rPr lang="en-US" sz="2400" b="1" dirty="0" smtClean="0"/>
              <a:t>overlooked </a:t>
            </a:r>
            <a:r>
              <a:rPr lang="en-US" sz="2400" b="1" dirty="0"/>
              <a:t>by CSOs and Advocacy Organizations</a:t>
            </a:r>
            <a:endParaRPr lang="en-US" sz="2400" dirty="0"/>
          </a:p>
        </p:txBody>
      </p:sp>
      <p:sp>
        <p:nvSpPr>
          <p:cNvPr id="5" name="Double Bracket 4"/>
          <p:cNvSpPr/>
          <p:nvPr/>
        </p:nvSpPr>
        <p:spPr>
          <a:xfrm>
            <a:off x="6471138" y="3337242"/>
            <a:ext cx="4882662" cy="271506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LESSONS LEARNED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1- Research as integrated part – Program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2- Take a position, Policy Brief                          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3-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Form a working advocacy group from among the relevant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organization for the constant follow up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2118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Thank you</a:t>
            </a:r>
            <a:br>
              <a:rPr lang="en-US" sz="3200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Complete research reports of 2016 &amp; 2017 is available at;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>
                <a:hlinkClick r:id="rId2"/>
              </a:rPr>
              <a:t>www.porseshresearch.org</a:t>
            </a:r>
            <a:r>
              <a:rPr lang="en-US" sz="2400" b="1" dirty="0" smtClean="0"/>
              <a:t> 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7753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605</TotalTime>
  <Words>189</Words>
  <Application>Microsoft Office PowerPoint</Application>
  <PresentationFormat>Widescreen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9th INTERNATIONAL CONFERENCE  INSIGHTS INTO DEVELOPMENT – ALMATY - KZ   BEYOND STEROTYPES; RESEARCH BASED ADVOCACY AS INNOVATIVE APPROACH   Afghanistan Case study         13th June 2018  Ehsan Shayegan              </vt:lpstr>
      <vt:lpstr>                  PRESENTATION OUTLINE   Overview CASE – AFGHANISTAN Research Finding Presentation Impacts                               </vt:lpstr>
      <vt:lpstr>                      </vt:lpstr>
      <vt:lpstr>                                        In 2016, PRSO established,  “Research for Informed Decision Making”,  2nd Voluntary study (Leishmaniasis Outbreak in Kabul, District # 13) at a highly deprived area (Ettifaq Town) (10,000 household).    Disease spread here in 2014, but  no one; neither government, nor any NGO have paid attention to them.  </vt:lpstr>
      <vt:lpstr>                               RESEARACH FINDING PRESENTATION:                  - Representative of Ministry of Public Health - Media - Civil Society Organizations - Research Institutions - Community Representatives  - Health NGOs Representatives                                </vt:lpstr>
      <vt:lpstr>                          IMPACTS:   - Resulted in hot debate between government, civil society organizations and media   (Q &amp; A Session)  - Took wide coverage by Media, Started asking Governement (2014 – 2016) - Government Installed a mobile Clinic (4 Male and Female Doctors), Distributed more than 7000 family net  - 4 Doctor volunteered to work in that hospital for four months.  - Health NET TPO, Visited the area, implemented Public Awareness Campaign and Training  on primitive prevention measures - Private hospitals were established                                       </vt:lpstr>
      <vt:lpstr>   Thank you   Complete research reports of 2016 &amp; 2017 is available at; www.porseshresearch.org  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Insight Conference  Outline:  - overview: Advocacy approaches (Traditional and Contemporary) - Afghanistan- SEECA.  Findings - Policy Briefs- Coordinations and Impacts</dc:title>
  <dc:creator>MRT www.Win2Farsi.com</dc:creator>
  <cp:lastModifiedBy>MRT www.Win2Farsi.com</cp:lastModifiedBy>
  <cp:revision>58</cp:revision>
  <dcterms:created xsi:type="dcterms:W3CDTF">2018-06-11T19:43:16Z</dcterms:created>
  <dcterms:modified xsi:type="dcterms:W3CDTF">2018-06-13T01:51:29Z</dcterms:modified>
</cp:coreProperties>
</file>