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8" r:id="rId15"/>
    <p:sldId id="279" r:id="rId16"/>
    <p:sldId id="286" r:id="rId17"/>
    <p:sldId id="280" r:id="rId18"/>
    <p:sldId id="284" r:id="rId19"/>
    <p:sldId id="287" r:id="rId20"/>
    <p:sldId id="282" r:id="rId21"/>
    <p:sldId id="285" r:id="rId22"/>
    <p:sldId id="268" r:id="rId23"/>
    <p:sldId id="288" r:id="rId24"/>
    <p:sldId id="289" r:id="rId25"/>
    <p:sldId id="290" r:id="rId26"/>
    <p:sldId id="291" r:id="rId27"/>
    <p:sldId id="292" r:id="rId28"/>
    <p:sldId id="269" r:id="rId29"/>
    <p:sldId id="271" r:id="rId30"/>
    <p:sldId id="272" r:id="rId31"/>
    <p:sldId id="270" r:id="rId32"/>
    <p:sldId id="273" r:id="rId33"/>
    <p:sldId id="275" r:id="rId34"/>
    <p:sldId id="276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FE7"/>
    <a:srgbClr val="D8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6" autoAdjust="0"/>
    <p:restoredTop sz="94660"/>
  </p:normalViewPr>
  <p:slideViewPr>
    <p:cSldViewPr snapToGrid="0">
      <p:cViewPr>
        <p:scale>
          <a:sx n="80" d="100"/>
          <a:sy n="80" d="100"/>
        </p:scale>
        <p:origin x="54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10248" y="4459528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25" tIns="97325" rIns="97325" bIns="97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dickover@counterpart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Becoming Tech Savvy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Technology 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38200" y="21891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Noel Dickover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Counterpart International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0300" y="1902944"/>
            <a:ext cx="6104220" cy="305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http://www.counterpart.org/wp-content/uploads/2017/06/cpi_notag_2c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1936" y="5729225"/>
            <a:ext cx="2500064" cy="10973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" name="Shape 311">
            <a:extLst>
              <a:ext uri="{FF2B5EF4-FFF2-40B4-BE49-F238E27FC236}">
                <a16:creationId xmlns:a16="http://schemas.microsoft.com/office/drawing/2014/main" id="{ADF73B26-9069-4FEA-A698-66D42311B30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88" y="5856941"/>
            <a:ext cx="2719294" cy="6835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6608090" y="-6"/>
            <a:ext cx="5583900" cy="14784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 not in place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0100"/>
            <a:ext cx="1076960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7141024" y="0"/>
            <a:ext cx="5051100" cy="14784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Change </a:t>
            </a:r>
            <a:b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 Plan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Problems technology is good at solving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51A18-DA40-4674-86EE-EBF99F31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98" y="1530257"/>
            <a:ext cx="8914936" cy="48048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2506-464E-49DE-8027-E533DE02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challenges</a:t>
            </a:r>
          </a:p>
        </p:txBody>
      </p:sp>
      <p:pic>
        <p:nvPicPr>
          <p:cNvPr id="4" name="Picture 2" descr="Image result for communication challenges">
            <a:extLst>
              <a:ext uri="{FF2B5EF4-FFF2-40B4-BE49-F238E27FC236}">
                <a16:creationId xmlns:a16="http://schemas.microsoft.com/office/drawing/2014/main" id="{3385ED60-E691-40C6-A16F-9DFD18C9C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-1090" r="20555" b="1090"/>
          <a:stretch/>
        </p:blipFill>
        <p:spPr bwMode="auto">
          <a:xfrm>
            <a:off x="1633268" y="1612840"/>
            <a:ext cx="788454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3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996D-7B03-4405-AECB-5F01A1E8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7BB68-81BA-4F3A-9573-462466642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knowledge sharing">
            <a:extLst>
              <a:ext uri="{FF2B5EF4-FFF2-40B4-BE49-F238E27FC236}">
                <a16:creationId xmlns:a16="http://schemas.microsoft.com/office/drawing/2014/main" id="{5CE7CF5C-1462-47DC-AE80-61D22CE9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42"/>
            <a:ext cx="12192001" cy="6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086D3B-222E-410C-BCB9-E5C79F4FC13A}"/>
              </a:ext>
            </a:extLst>
          </p:cNvPr>
          <p:cNvSpPr txBox="1">
            <a:spLocks/>
          </p:cNvSpPr>
          <p:nvPr/>
        </p:nvSpPr>
        <p:spPr>
          <a:xfrm>
            <a:off x="838199" y="-1065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Knowledge sharing, Mass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2938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D879-947C-4D19-AF74-D4E5A376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79F40-D93F-414C-BEDF-AF3375BAC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B5AE1-0112-45F2-A6DC-7805E54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1B9D8-FD9D-4078-BB8E-70935CC534D2}"/>
              </a:ext>
            </a:extLst>
          </p:cNvPr>
          <p:cNvSpPr txBox="1"/>
          <p:nvPr/>
        </p:nvSpPr>
        <p:spPr>
          <a:xfrm>
            <a:off x="6036232" y="48379"/>
            <a:ext cx="59041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Building online communities</a:t>
            </a:r>
          </a:p>
        </p:txBody>
      </p:sp>
    </p:spTree>
    <p:extLst>
      <p:ext uri="{BB962C8B-B14F-4D97-AF65-F5344CB8AC3E}">
        <p14:creationId xmlns:p14="http://schemas.microsoft.com/office/powerpoint/2010/main" val="362717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1222-04A9-445C-90A8-E0DB2FF1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7E98A-2948-4BEB-AAB4-8FD266C6C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data visualization wikipedia">
            <a:extLst>
              <a:ext uri="{FF2B5EF4-FFF2-40B4-BE49-F238E27FC236}">
                <a16:creationId xmlns:a16="http://schemas.microsoft.com/office/drawing/2014/main" id="{D0FA559F-6611-4579-9826-68D3CD1A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13" y="4572"/>
            <a:ext cx="12239813" cy="68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2CC785-43A0-4225-A151-2FEBB2E60157}"/>
              </a:ext>
            </a:extLst>
          </p:cNvPr>
          <p:cNvSpPr txBox="1"/>
          <p:nvPr/>
        </p:nvSpPr>
        <p:spPr>
          <a:xfrm>
            <a:off x="119529" y="72075"/>
            <a:ext cx="80570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Data aggregation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92387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1B0D-5EED-483E-A2DD-BE49CA3B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2D578-6B1A-453B-96E0-6D547237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227"/>
            <a:ext cx="12264638" cy="31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7B733-EBDE-45C1-A33A-36F26E3D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26" y="304800"/>
            <a:ext cx="11449971" cy="642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21C6C-6680-47CA-A319-0B4DF31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201"/>
            <a:ext cx="10515600" cy="1325563"/>
          </a:xfrm>
        </p:spPr>
        <p:txBody>
          <a:bodyPr/>
          <a:lstStyle/>
          <a:p>
            <a:r>
              <a:rPr lang="en-US" dirty="0"/>
              <a:t>Online training and support</a:t>
            </a:r>
          </a:p>
        </p:txBody>
      </p:sp>
    </p:spTree>
    <p:extLst>
      <p:ext uri="{BB962C8B-B14F-4D97-AF65-F5344CB8AC3E}">
        <p14:creationId xmlns:p14="http://schemas.microsoft.com/office/powerpoint/2010/main" val="198614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03B07D-7482-4B37-A5A2-82E638B9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88" y="290793"/>
            <a:ext cx="11891996" cy="6725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E9129-69C3-4090-AAA7-5CB36F30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46" y="126066"/>
            <a:ext cx="10515600" cy="1325563"/>
          </a:xfrm>
        </p:spPr>
        <p:txBody>
          <a:bodyPr/>
          <a:lstStyle/>
          <a:p>
            <a:r>
              <a:rPr lang="en-US" dirty="0"/>
              <a:t>Content creation, dissemination</a:t>
            </a:r>
          </a:p>
        </p:txBody>
      </p:sp>
    </p:spTree>
    <p:extLst>
      <p:ext uri="{BB962C8B-B14F-4D97-AF65-F5344CB8AC3E}">
        <p14:creationId xmlns:p14="http://schemas.microsoft.com/office/powerpoint/2010/main" val="32372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technology effective?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technology not useful?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best practices for technology use?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plan a successful technology implementation?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36B3-F362-4F47-8E00-51FCE556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and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0B346-45AF-4498-A115-4BF797A1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72" y="1465823"/>
            <a:ext cx="9514822" cy="51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4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A15424-D0D5-4E7B-AE0B-9130C6A4D2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3A624-B4C8-4644-BEA0-E63159D5E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71" y="1872316"/>
            <a:ext cx="4572747" cy="4572747"/>
          </a:xfrm>
          <a:prstGeom prst="rect">
            <a:avLst/>
          </a:prstGeom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bg1"/>
                </a:solidFill>
                <a:sym typeface="Calibri"/>
              </a:rPr>
              <a:t>Problems technology cannot help with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AC1B-7FFF-4CD0-A142-09AFCF42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power 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83D9-AB56-4F46-A905-76808522B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power dynamics">
            <a:extLst>
              <a:ext uri="{FF2B5EF4-FFF2-40B4-BE49-F238E27FC236}">
                <a16:creationId xmlns:a16="http://schemas.microsoft.com/office/drawing/2014/main" id="{0F53F14A-1733-48F4-AF37-20FDA7D22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33113-AADD-460B-9798-1B3E4429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96" y="1422774"/>
            <a:ext cx="9635191" cy="48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974A9-FA81-48A1-ACC7-32CA561CE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840"/>
            <a:ext cx="12105569" cy="6325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52244-CB0A-4042-97D5-A56C4EC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10" y="365125"/>
            <a:ext cx="10515600" cy="1325563"/>
          </a:xfrm>
        </p:spPr>
        <p:txBody>
          <a:bodyPr/>
          <a:lstStyle/>
          <a:p>
            <a:r>
              <a:rPr lang="en-US" dirty="0"/>
              <a:t>Determining your goal</a:t>
            </a:r>
          </a:p>
        </p:txBody>
      </p:sp>
    </p:spTree>
    <p:extLst>
      <p:ext uri="{BB962C8B-B14F-4D97-AF65-F5344CB8AC3E}">
        <p14:creationId xmlns:p14="http://schemas.microsoft.com/office/powerpoint/2010/main" val="38935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3EEC3-B34C-4D84-A35E-B0BA46B4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15" y="1027906"/>
            <a:ext cx="9416490" cy="5503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C3257-3E20-40D9-A9A1-F27DF026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Trust</a:t>
            </a:r>
          </a:p>
        </p:txBody>
      </p:sp>
    </p:spTree>
    <p:extLst>
      <p:ext uri="{BB962C8B-B14F-4D97-AF65-F5344CB8AC3E}">
        <p14:creationId xmlns:p14="http://schemas.microsoft.com/office/powerpoint/2010/main" val="311373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A5C25-6B0B-4FDC-AB50-6EAA80F8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8" y="43310"/>
            <a:ext cx="10144673" cy="67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7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0EBF-8E42-419B-87D3-06B9AA42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your work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BD9AB-B9BA-402F-8528-A169C040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241"/>
            <a:ext cx="1219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a technology implementation</a:t>
            </a:r>
            <a:endParaRPr sz="1500"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and objectives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and timelines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in place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alternatives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out the process (before purchasing the IT)</a:t>
            </a:r>
            <a:endParaRPr sz="1500"/>
          </a:p>
          <a:p>
            <a:pPr marL="2413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management plan</a:t>
            </a:r>
            <a:endParaRPr sz="1500"/>
          </a:p>
          <a:p>
            <a:pPr marL="241300" marR="0" lvl="0" indent="-50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5842" y="1825625"/>
            <a:ext cx="6057960" cy="302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 descr="Image result for prototyping"/>
          <p:cNvSpPr/>
          <p:nvPr/>
        </p:nvSpPr>
        <p:spPr>
          <a:xfrm>
            <a:off x="4543424" y="3861077"/>
            <a:ext cx="394035" cy="37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Shape 275" descr="https://cdn-images-1.medium.com/max/1600/1*Qx3Gu_VW5ioUypi8ybRGdA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656"/>
            <a:ext cx="12192000" cy="686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8650199" y="434717"/>
            <a:ext cx="27458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Prototyping 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Prototyping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done with paper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Messy is good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prototype with potential users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up with a set of open-ended questions to validate prototype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existing tools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Iterate multiple times until you are satisfied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296">
            <a:extLst>
              <a:ext uri="{FF2B5EF4-FFF2-40B4-BE49-F238E27FC236}">
                <a16:creationId xmlns:a16="http://schemas.microsoft.com/office/drawing/2014/main" id="{EC3D268B-0D2C-4190-996D-F6642F4DC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410" r="10974"/>
          <a:stretch/>
        </p:blipFill>
        <p:spPr>
          <a:xfrm>
            <a:off x="7336120" y="472027"/>
            <a:ext cx="4202349" cy="270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3200"/>
            <a:ext cx="12191999" cy="580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5450" y="130625"/>
            <a:ext cx="119211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Common technology</a:t>
            </a:r>
            <a:r>
              <a:rPr lang="en-US" dirty="0">
                <a:solidFill>
                  <a:srgbClr val="274E13"/>
                </a:solidFill>
              </a:rPr>
              <a:t> i</a:t>
            </a:r>
            <a:r>
              <a:rPr lang="en-US" sz="4400" b="0" i="0" u="none" strike="noStrike" cap="none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mplementation mistakes</a:t>
            </a:r>
            <a:endParaRPr sz="1500" dirty="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773025" y="50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Team structure</a:t>
            </a: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63283" y="2006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dirty="0"/>
              <a:t>roject manager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Technical lead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Communications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Change management lead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Test and evaluation, usability 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43EF01-6B26-4D2E-9788-C4E71153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18" y="2280382"/>
            <a:ext cx="4874740" cy="27518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838200" y="49582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for choosing a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vendor partner</a:t>
            </a:r>
            <a:endParaRPr sz="1500"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38546" y="182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241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Clear language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 they use jargon to confuse you?</a:t>
            </a:r>
            <a:endParaRPr sz="1500"/>
          </a:p>
          <a:p>
            <a:pPr marL="241300" marR="0" lvl="0" indent="-2413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Personalized approach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Have they personalized their approach to your needs? Are your concerns reflected?</a:t>
            </a:r>
            <a:endParaRPr sz="1500"/>
          </a:p>
          <a:p>
            <a:pPr marL="241300" marR="0" lvl="0" indent="-2413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Appearance of the proposal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Does the proposal look good or have lots of errors?</a:t>
            </a:r>
            <a:endParaRPr sz="1500"/>
          </a:p>
          <a:p>
            <a:pPr marL="241300" marR="0" lvl="0" indent="-2413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Specifics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Did the vendor provide specific, tangible recommendations?</a:t>
            </a:r>
            <a:endParaRPr sz="1500"/>
          </a:p>
          <a:p>
            <a:pPr marL="241300" marR="0" lvl="0" indent="-2413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Does the vendor have good references of previous work?</a:t>
            </a:r>
            <a:endParaRPr sz="1500"/>
          </a:p>
          <a:p>
            <a:pPr marL="241300" marR="0" lvl="0" indent="-381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381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 descr="https://cdn-images-1.medium.com/max/1600/1*vCXmn03-HNOeNPpO7TpJ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481" y="8"/>
            <a:ext cx="3145972" cy="180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275371" y="201163"/>
            <a:ext cx="116412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with the local tech community!</a:t>
            </a:r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95189" y="1504974"/>
            <a:ext cx="10972800" cy="515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local technology and telecommunications use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One-to-many connection between technologists and civil society sectors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cities have disconnected tech “pockets”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 for social good events should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Overtly connect different communities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technologists as the stars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Bake in youth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engagement and interaction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565" y="2972018"/>
            <a:ext cx="4449950" cy="31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609600" y="983091"/>
            <a:ext cx="10972800" cy="520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Noel Dickover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Director, Innovation for Change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Counterpart International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ndickover@counterpart.org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@noeldickover </a:t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73933" y="892641"/>
            <a:ext cx="10872278" cy="13630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Shape 310" descr="http://www.counterpart.org/wp-content/uploads/2017/06/cpi_notag_2c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8184" y="5733536"/>
            <a:ext cx="2500064" cy="10973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3087" y="3260972"/>
            <a:ext cx="4919542" cy="14922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C:\Users\Noel Dickover\Downloads\3911589441_1b5566d6c7_b.jpg"/>
          <p:cNvPicPr preferRelativeResize="0"/>
          <p:nvPr/>
        </p:nvPicPr>
        <p:blipFill rotWithShape="1">
          <a:blip r:embed="rId3">
            <a:alphaModFix/>
          </a:blip>
          <a:srcRect l="3704" t="11292" r="7362" b="5700"/>
          <a:stretch/>
        </p:blipFill>
        <p:spPr>
          <a:xfrm>
            <a:off x="0" y="0"/>
            <a:ext cx="12192000" cy="687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1524000" y="6488668"/>
            <a:ext cx="58674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http://www.flickr.com/photos/kajisagook/3911589441</a:t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6419655" y="0"/>
            <a:ext cx="5772346" cy="1478281"/>
          </a:xfrm>
          <a:prstGeom prst="rect">
            <a:avLst/>
          </a:prstGeom>
          <a:solidFill>
            <a:srgbClr val="262626">
              <a:alpha val="8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  doesn’t work in your context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-10" y="-6"/>
            <a:ext cx="5583900" cy="14784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Shiny Object Syndrome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A4916-0968-496F-9219-9C31A03BD5DB}"/>
              </a:ext>
            </a:extLst>
          </p:cNvPr>
          <p:cNvSpPr/>
          <p:nvPr/>
        </p:nvSpPr>
        <p:spPr>
          <a:xfrm>
            <a:off x="0" y="0"/>
            <a:ext cx="12192000" cy="6857988"/>
          </a:xfrm>
          <a:prstGeom prst="rect">
            <a:avLst/>
          </a:prstGeom>
          <a:solidFill>
            <a:srgbClr val="EDC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53525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352585" y="2"/>
            <a:ext cx="6839415" cy="20841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 Myopia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Buying what you know,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what you need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12192000" cy="95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608090" y="-6"/>
            <a:ext cx="5583900" cy="14784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Complicated Interface,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poor usability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-10" y="-6"/>
            <a:ext cx="5583900" cy="1478400"/>
          </a:xfrm>
          <a:prstGeom prst="rect">
            <a:avLst/>
          </a:prstGeom>
          <a:solidFill>
            <a:srgbClr val="262626">
              <a:alpha val="823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Poor vendor support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t="24918"/>
          <a:stretch/>
        </p:blipFill>
        <p:spPr>
          <a:xfrm>
            <a:off x="-39328" y="-29498"/>
            <a:ext cx="12231328" cy="68874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6608190" y="-28281"/>
            <a:ext cx="5583811" cy="1478281"/>
          </a:xfrm>
          <a:prstGeom prst="rect">
            <a:avLst/>
          </a:prstGeom>
          <a:solidFill>
            <a:srgbClr val="262626">
              <a:alpha val="8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and support </a:t>
            </a:r>
            <a:b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included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357</Words>
  <Application>Microsoft Office PowerPoint</Application>
  <PresentationFormat>Widescreen</PresentationFormat>
  <Paragraphs>89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Office Theme</vt:lpstr>
      <vt:lpstr>Becoming Tech Savvy How and When to Use Technology </vt:lpstr>
      <vt:lpstr>Questions</vt:lpstr>
      <vt:lpstr>Common technology implementation mistakes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technology is good at solving</vt:lpstr>
      <vt:lpstr>Communication challenges</vt:lpstr>
      <vt:lpstr>PowerPoint Presentation</vt:lpstr>
      <vt:lpstr>PowerPoint Presentation</vt:lpstr>
      <vt:lpstr>PowerPoint Presentation</vt:lpstr>
      <vt:lpstr>Location</vt:lpstr>
      <vt:lpstr>Online training and support</vt:lpstr>
      <vt:lpstr>Content creation, dissemination</vt:lpstr>
      <vt:lpstr>Outreach and engagement</vt:lpstr>
      <vt:lpstr>Problems technology cannot help with</vt:lpstr>
      <vt:lpstr>Solving power dynamics</vt:lpstr>
      <vt:lpstr>Determining your goal</vt:lpstr>
      <vt:lpstr>Building Trust</vt:lpstr>
      <vt:lpstr>PowerPoint Presentation</vt:lpstr>
      <vt:lpstr>Determining your work process</vt:lpstr>
      <vt:lpstr>Planning a technology implementation</vt:lpstr>
      <vt:lpstr>P</vt:lpstr>
      <vt:lpstr>Prototyping</vt:lpstr>
      <vt:lpstr>Team structure</vt:lpstr>
      <vt:lpstr>Questions for choosing a  technology vendor partner</vt:lpstr>
      <vt:lpstr>Engage with the local tech community!</vt:lpstr>
      <vt:lpstr>Noel Dickover Project Director, Innovation for Change Counterpart International     ndickover@counterpart.org @noeldickover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Tech Savvy How and When to Use Technology</dc:title>
  <dc:creator>Noel Dickover</dc:creator>
  <cp:lastModifiedBy>Noel Dickover</cp:lastModifiedBy>
  <cp:revision>9</cp:revision>
  <dcterms:modified xsi:type="dcterms:W3CDTF">2018-06-14T04:20:25Z</dcterms:modified>
</cp:coreProperties>
</file>