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95" r:id="rId2"/>
    <p:sldId id="296" r:id="rId3"/>
    <p:sldId id="289" r:id="rId4"/>
    <p:sldId id="293" r:id="rId5"/>
    <p:sldId id="291" r:id="rId6"/>
    <p:sldId id="290" r:id="rId7"/>
    <p:sldId id="298" r:id="rId8"/>
    <p:sldId id="299" r:id="rId9"/>
    <p:sldId id="305" r:id="rId10"/>
    <p:sldId id="300" r:id="rId11"/>
    <p:sldId id="302" r:id="rId12"/>
    <p:sldId id="301" r:id="rId13"/>
    <p:sldId id="304" r:id="rId14"/>
    <p:sldId id="303" r:id="rId15"/>
    <p:sldId id="30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122"/>
    <p:restoredTop sz="93112"/>
  </p:normalViewPr>
  <p:slideViewPr>
    <p:cSldViewPr snapToGrid="0" snapToObjects="1">
      <p:cViewPr>
        <p:scale>
          <a:sx n="63" d="100"/>
          <a:sy n="63" d="100"/>
        </p:scale>
        <p:origin x="72"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78BCB4-C4D5-BE48-B4D7-46336698F60C}" type="datetimeFigureOut">
              <a:rPr lang="en-US" smtClean="0"/>
              <a:t>6/13/2018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A43EA8-2CED-264D-94C7-8D812D3F7526}" type="slidenum">
              <a:rPr lang="en-US" smtClean="0"/>
              <a:t>‹#›</a:t>
            </a:fld>
            <a:endParaRPr lang="en-US"/>
          </a:p>
        </p:txBody>
      </p:sp>
    </p:spTree>
    <p:extLst>
      <p:ext uri="{BB962C8B-B14F-4D97-AF65-F5344CB8AC3E}">
        <p14:creationId xmlns:p14="http://schemas.microsoft.com/office/powerpoint/2010/main" val="1004844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6679FDA-C474-244A-8A76-418420A62721}" type="datetimeFigureOut">
              <a:rPr lang="en-US" smtClean="0"/>
              <a:t>6/13/2018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764CCC-0811-3F49-B3BC-6F79A6BE5A36}" type="slidenum">
              <a:rPr lang="en-US" smtClean="0"/>
              <a:t>‹#›</a:t>
            </a:fld>
            <a:endParaRPr lang="en-US"/>
          </a:p>
        </p:txBody>
      </p:sp>
    </p:spTree>
    <p:extLst>
      <p:ext uri="{BB962C8B-B14F-4D97-AF65-F5344CB8AC3E}">
        <p14:creationId xmlns:p14="http://schemas.microsoft.com/office/powerpoint/2010/main" val="856511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679FDA-C474-244A-8A76-418420A62721}" type="datetimeFigureOut">
              <a:rPr lang="en-US" smtClean="0"/>
              <a:t>6/13/2018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764CCC-0811-3F49-B3BC-6F79A6BE5A36}" type="slidenum">
              <a:rPr lang="en-US" smtClean="0"/>
              <a:t>‹#›</a:t>
            </a:fld>
            <a:endParaRPr lang="en-US"/>
          </a:p>
        </p:txBody>
      </p:sp>
    </p:spTree>
    <p:extLst>
      <p:ext uri="{BB962C8B-B14F-4D97-AF65-F5344CB8AC3E}">
        <p14:creationId xmlns:p14="http://schemas.microsoft.com/office/powerpoint/2010/main" val="1744220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679FDA-C474-244A-8A76-418420A62721}" type="datetimeFigureOut">
              <a:rPr lang="en-US" smtClean="0"/>
              <a:t>6/13/2018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764CCC-0811-3F49-B3BC-6F79A6BE5A36}" type="slidenum">
              <a:rPr lang="en-US" smtClean="0"/>
              <a:t>‹#›</a:t>
            </a:fld>
            <a:endParaRPr lang="en-US"/>
          </a:p>
        </p:txBody>
      </p:sp>
    </p:spTree>
    <p:extLst>
      <p:ext uri="{BB962C8B-B14F-4D97-AF65-F5344CB8AC3E}">
        <p14:creationId xmlns:p14="http://schemas.microsoft.com/office/powerpoint/2010/main" val="1959876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679FDA-C474-244A-8A76-418420A62721}" type="datetimeFigureOut">
              <a:rPr lang="en-US" smtClean="0"/>
              <a:t>6/13/2018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764CCC-0811-3F49-B3BC-6F79A6BE5A36}" type="slidenum">
              <a:rPr lang="en-US" smtClean="0"/>
              <a:t>‹#›</a:t>
            </a:fld>
            <a:endParaRPr lang="en-US"/>
          </a:p>
        </p:txBody>
      </p:sp>
    </p:spTree>
    <p:extLst>
      <p:ext uri="{BB962C8B-B14F-4D97-AF65-F5344CB8AC3E}">
        <p14:creationId xmlns:p14="http://schemas.microsoft.com/office/powerpoint/2010/main" val="812953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679FDA-C474-244A-8A76-418420A62721}" type="datetimeFigureOut">
              <a:rPr lang="en-US" smtClean="0"/>
              <a:t>6/13/2018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764CCC-0811-3F49-B3BC-6F79A6BE5A36}" type="slidenum">
              <a:rPr lang="en-US" smtClean="0"/>
              <a:t>‹#›</a:t>
            </a:fld>
            <a:endParaRPr lang="en-US"/>
          </a:p>
        </p:txBody>
      </p:sp>
    </p:spTree>
    <p:extLst>
      <p:ext uri="{BB962C8B-B14F-4D97-AF65-F5344CB8AC3E}">
        <p14:creationId xmlns:p14="http://schemas.microsoft.com/office/powerpoint/2010/main" val="1020176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679FDA-C474-244A-8A76-418420A62721}" type="datetimeFigureOut">
              <a:rPr lang="en-US" smtClean="0"/>
              <a:t>6/13/2018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764CCC-0811-3F49-B3BC-6F79A6BE5A36}" type="slidenum">
              <a:rPr lang="en-US" smtClean="0"/>
              <a:t>‹#›</a:t>
            </a:fld>
            <a:endParaRPr lang="en-US"/>
          </a:p>
        </p:txBody>
      </p:sp>
    </p:spTree>
    <p:extLst>
      <p:ext uri="{BB962C8B-B14F-4D97-AF65-F5344CB8AC3E}">
        <p14:creationId xmlns:p14="http://schemas.microsoft.com/office/powerpoint/2010/main" val="591602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679FDA-C474-244A-8A76-418420A62721}" type="datetimeFigureOut">
              <a:rPr lang="en-US" smtClean="0"/>
              <a:t>6/13/2018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764CCC-0811-3F49-B3BC-6F79A6BE5A36}" type="slidenum">
              <a:rPr lang="en-US" smtClean="0"/>
              <a:t>‹#›</a:t>
            </a:fld>
            <a:endParaRPr lang="en-US"/>
          </a:p>
        </p:txBody>
      </p:sp>
    </p:spTree>
    <p:extLst>
      <p:ext uri="{BB962C8B-B14F-4D97-AF65-F5344CB8AC3E}">
        <p14:creationId xmlns:p14="http://schemas.microsoft.com/office/powerpoint/2010/main" val="219058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679FDA-C474-244A-8A76-418420A62721}" type="datetimeFigureOut">
              <a:rPr lang="en-US" smtClean="0"/>
              <a:t>6/13/2018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764CCC-0811-3F49-B3BC-6F79A6BE5A36}" type="slidenum">
              <a:rPr lang="en-US" smtClean="0"/>
              <a:t>‹#›</a:t>
            </a:fld>
            <a:endParaRPr lang="en-US"/>
          </a:p>
        </p:txBody>
      </p:sp>
    </p:spTree>
    <p:extLst>
      <p:ext uri="{BB962C8B-B14F-4D97-AF65-F5344CB8AC3E}">
        <p14:creationId xmlns:p14="http://schemas.microsoft.com/office/powerpoint/2010/main" val="921255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679FDA-C474-244A-8A76-418420A62721}" type="datetimeFigureOut">
              <a:rPr lang="en-US" smtClean="0"/>
              <a:t>6/13/2018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764CCC-0811-3F49-B3BC-6F79A6BE5A36}" type="slidenum">
              <a:rPr lang="en-US" smtClean="0"/>
              <a:t>‹#›</a:t>
            </a:fld>
            <a:endParaRPr lang="en-US"/>
          </a:p>
        </p:txBody>
      </p:sp>
    </p:spTree>
    <p:extLst>
      <p:ext uri="{BB962C8B-B14F-4D97-AF65-F5344CB8AC3E}">
        <p14:creationId xmlns:p14="http://schemas.microsoft.com/office/powerpoint/2010/main" val="179337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679FDA-C474-244A-8A76-418420A62721}" type="datetimeFigureOut">
              <a:rPr lang="en-US" smtClean="0"/>
              <a:t>6/13/2018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764CCC-0811-3F49-B3BC-6F79A6BE5A36}" type="slidenum">
              <a:rPr lang="en-US" smtClean="0"/>
              <a:t>‹#›</a:t>
            </a:fld>
            <a:endParaRPr lang="en-US"/>
          </a:p>
        </p:txBody>
      </p:sp>
    </p:spTree>
    <p:extLst>
      <p:ext uri="{BB962C8B-B14F-4D97-AF65-F5344CB8AC3E}">
        <p14:creationId xmlns:p14="http://schemas.microsoft.com/office/powerpoint/2010/main" val="1201587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679FDA-C474-244A-8A76-418420A62721}" type="datetimeFigureOut">
              <a:rPr lang="en-US" smtClean="0"/>
              <a:t>6/13/2018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764CCC-0811-3F49-B3BC-6F79A6BE5A36}" type="slidenum">
              <a:rPr lang="en-US" smtClean="0"/>
              <a:t>‹#›</a:t>
            </a:fld>
            <a:endParaRPr lang="en-US"/>
          </a:p>
        </p:txBody>
      </p:sp>
    </p:spTree>
    <p:extLst>
      <p:ext uri="{BB962C8B-B14F-4D97-AF65-F5344CB8AC3E}">
        <p14:creationId xmlns:p14="http://schemas.microsoft.com/office/powerpoint/2010/main" val="139887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679FDA-C474-244A-8A76-418420A62721}" type="datetimeFigureOut">
              <a:rPr lang="en-US" smtClean="0"/>
              <a:t>6/13/2018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764CCC-0811-3F49-B3BC-6F79A6BE5A36}" type="slidenum">
              <a:rPr lang="en-US" smtClean="0"/>
              <a:t>‹#›</a:t>
            </a:fld>
            <a:endParaRPr lang="en-US"/>
          </a:p>
        </p:txBody>
      </p:sp>
    </p:spTree>
    <p:extLst>
      <p:ext uri="{BB962C8B-B14F-4D97-AF65-F5344CB8AC3E}">
        <p14:creationId xmlns:p14="http://schemas.microsoft.com/office/powerpoint/2010/main" val="1328508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hyperlink" Target="mailto:cecily@innovationforchange.net"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143">
            <a:extLst>
              <a:ext uri="{FF2B5EF4-FFF2-40B4-BE49-F238E27FC236}">
                <a16:creationId xmlns:a16="http://schemas.microsoft.com/office/drawing/2014/main" id="{2C52ED23-CE07-4A1D-97CD-5E52C7ABB3DC}"/>
              </a:ext>
            </a:extLst>
          </p:cNvPr>
          <p:cNvPicPr preferRelativeResize="0"/>
          <p:nvPr/>
        </p:nvPicPr>
        <p:blipFill rotWithShape="1">
          <a:blip r:embed="rId4">
            <a:alphaModFix/>
          </a:blip>
          <a:srcRect/>
          <a:stretch/>
        </p:blipFill>
        <p:spPr>
          <a:xfrm>
            <a:off x="1" y="0"/>
            <a:ext cx="7126664" cy="2691219"/>
          </a:xfrm>
          <a:prstGeom prst="rect">
            <a:avLst/>
          </a:prstGeom>
          <a:noFill/>
          <a:ln>
            <a:noFill/>
          </a:ln>
        </p:spPr>
      </p:pic>
      <p:sp>
        <p:nvSpPr>
          <p:cNvPr id="2" name="Title 1">
            <a:extLst>
              <a:ext uri="{FF2B5EF4-FFF2-40B4-BE49-F238E27FC236}">
                <a16:creationId xmlns:a16="http://schemas.microsoft.com/office/drawing/2014/main" id="{837C495D-01C3-4081-995C-F6AC9BC1332D}"/>
              </a:ext>
            </a:extLst>
          </p:cNvPr>
          <p:cNvSpPr>
            <a:spLocks noGrp="1"/>
          </p:cNvSpPr>
          <p:nvPr>
            <p:ph type="title"/>
          </p:nvPr>
        </p:nvSpPr>
        <p:spPr/>
        <p:txBody>
          <a:bodyPr>
            <a:normAutofit/>
          </a:bodyPr>
          <a:lstStyle/>
          <a:p>
            <a:br>
              <a:rPr lang="en-GB" dirty="0"/>
            </a:br>
            <a:endParaRPr lang="en-GB" dirty="0"/>
          </a:p>
        </p:txBody>
      </p:sp>
      <p:sp>
        <p:nvSpPr>
          <p:cNvPr id="3" name="Content Placeholder 2">
            <a:extLst>
              <a:ext uri="{FF2B5EF4-FFF2-40B4-BE49-F238E27FC236}">
                <a16:creationId xmlns:a16="http://schemas.microsoft.com/office/drawing/2014/main" id="{E8C86DAE-B25E-4299-A6D2-BC6EDC21E0A9}"/>
              </a:ext>
            </a:extLst>
          </p:cNvPr>
          <p:cNvSpPr>
            <a:spLocks noGrp="1"/>
          </p:cNvSpPr>
          <p:nvPr>
            <p:ph idx="1"/>
          </p:nvPr>
        </p:nvSpPr>
        <p:spPr>
          <a:xfrm>
            <a:off x="286819" y="2400661"/>
            <a:ext cx="6613602" cy="1245941"/>
          </a:xfrm>
        </p:spPr>
        <p:txBody>
          <a:bodyPr>
            <a:normAutofit fontScale="70000" lnSpcReduction="20000"/>
          </a:bodyPr>
          <a:lstStyle/>
          <a:p>
            <a:pPr marL="0" indent="0">
              <a:buNone/>
            </a:pPr>
            <a:r>
              <a:rPr lang="en-GB" dirty="0"/>
              <a:t>Innovation for Change (I4C) is a global network of people and organisations who want to connect, partner and learn together to defend and strengthen civic space and overcome restrictions to our basic freedoms of assembly, association and speech.</a:t>
            </a:r>
          </a:p>
        </p:txBody>
      </p:sp>
      <p:pic>
        <p:nvPicPr>
          <p:cNvPr id="4" name="south africa team vid">
            <a:hlinkClick r:id="" action="ppaction://media"/>
            <a:extLst>
              <a:ext uri="{FF2B5EF4-FFF2-40B4-BE49-F238E27FC236}">
                <a16:creationId xmlns:a16="http://schemas.microsoft.com/office/drawing/2014/main" id="{DA407215-1BB1-430B-8839-1061179D02F5}"/>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7187239" y="469690"/>
            <a:ext cx="4511962" cy="2553941"/>
          </a:xfrm>
          <a:prstGeom prst="rect">
            <a:avLst/>
          </a:prstGeom>
          <a:ln w="38100">
            <a:solidFill>
              <a:srgbClr val="0070C0"/>
            </a:solidFill>
          </a:ln>
        </p:spPr>
      </p:pic>
      <p:sp>
        <p:nvSpPr>
          <p:cNvPr id="6" name="Content Placeholder 2">
            <a:extLst>
              <a:ext uri="{FF2B5EF4-FFF2-40B4-BE49-F238E27FC236}">
                <a16:creationId xmlns:a16="http://schemas.microsoft.com/office/drawing/2014/main" id="{479FD434-5329-4988-A736-CFC073850FDC}"/>
              </a:ext>
            </a:extLst>
          </p:cNvPr>
          <p:cNvSpPr txBox="1">
            <a:spLocks/>
          </p:cNvSpPr>
          <p:nvPr/>
        </p:nvSpPr>
        <p:spPr>
          <a:xfrm>
            <a:off x="286819" y="3646602"/>
            <a:ext cx="10715833" cy="288044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We are a community-led network inspired by ideas, methods, and technologies from across different sectors. We work together on advocacy, research, network building, education and training, fundraising, digital literacy and technology development.</a:t>
            </a:r>
            <a:br>
              <a:rPr lang="en-GB" dirty="0"/>
            </a:br>
            <a:br>
              <a:rPr lang="en-GB" dirty="0"/>
            </a:br>
            <a:r>
              <a:rPr lang="en-GB" dirty="0"/>
              <a:t>Our seven connected regional hubs are growing in both physical and online spaces across Africa, Central Asia, East Asia, the Pacific, Latin America and the Caribbean, the Middle East and North Africa and South Asia. Here, people exchange ideas and share their successes, challenges and opportunities in incubating social change and building sustainable solutions.</a:t>
            </a:r>
          </a:p>
        </p:txBody>
      </p:sp>
    </p:spTree>
    <p:extLst>
      <p:ext uri="{BB962C8B-B14F-4D97-AF65-F5344CB8AC3E}">
        <p14:creationId xmlns:p14="http://schemas.microsoft.com/office/powerpoint/2010/main" val="354544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55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repeatCount="indefinite" fill="hold" display="0">
                  <p:stCondLst>
                    <p:cond delay="indefinite"/>
                  </p:stCondLst>
                </p:cTn>
                <p:tgtEl>
                  <p:spTgt spid="4"/>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a:extLst>
              <a:ext uri="{FF2B5EF4-FFF2-40B4-BE49-F238E27FC236}">
                <a16:creationId xmlns:a16="http://schemas.microsoft.com/office/drawing/2014/main" id="{BCEB824D-D346-4091-97DD-E3B7AA6E697F}"/>
              </a:ext>
            </a:extLst>
          </p:cNvPr>
          <p:cNvPicPr>
            <a:picLocks noGrp="1" noChangeAspect="1"/>
          </p:cNvPicPr>
          <p:nvPr>
            <p:ph idx="1"/>
          </p:nvPr>
        </p:nvPicPr>
        <p:blipFill>
          <a:blip r:embed="rId2"/>
          <a:stretch>
            <a:fillRect/>
          </a:stretch>
        </p:blipFill>
        <p:spPr>
          <a:xfrm>
            <a:off x="949226" y="586369"/>
            <a:ext cx="9840694" cy="6022320"/>
          </a:xfrm>
          <a:prstGeom prst="rect">
            <a:avLst/>
          </a:prstGeom>
        </p:spPr>
      </p:pic>
      <p:sp>
        <p:nvSpPr>
          <p:cNvPr id="2" name="Title 1"/>
          <p:cNvSpPr>
            <a:spLocks noGrp="1"/>
          </p:cNvSpPr>
          <p:nvPr>
            <p:ph type="title"/>
          </p:nvPr>
        </p:nvSpPr>
        <p:spPr/>
        <p:txBody>
          <a:bodyPr>
            <a:normAutofit/>
          </a:bodyPr>
          <a:lstStyle/>
          <a:p>
            <a:pPr algn="r"/>
            <a:r>
              <a:rPr lang="en-US" sz="3200" dirty="0">
                <a:latin typeface="Arial" panose="020B0604020202020204" pitchFamily="34" charset="0"/>
                <a:cs typeface="Arial" panose="020B0604020202020204" pitchFamily="34" charset="0"/>
              </a:rPr>
              <a:t>Problem Diagram</a:t>
            </a:r>
            <a:endParaRPr lang="en-GB" sz="32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0" y="0"/>
            <a:ext cx="5072784" cy="1979447"/>
          </a:xfrm>
          <a:prstGeom prst="rect">
            <a:avLst/>
          </a:prstGeom>
        </p:spPr>
      </p:pic>
    </p:spTree>
    <p:extLst>
      <p:ext uri="{BB962C8B-B14F-4D97-AF65-F5344CB8AC3E}">
        <p14:creationId xmlns:p14="http://schemas.microsoft.com/office/powerpoint/2010/main" val="1086610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endParaRPr lang="en-GB" sz="3200" dirty="0">
              <a:latin typeface="Arial" panose="020B0604020202020204" pitchFamily="34" charset="0"/>
              <a:cs typeface="Arial" panose="020B0604020202020204" pitchFamily="34" charset="0"/>
            </a:endParaRPr>
          </a:p>
        </p:txBody>
      </p:sp>
      <p:pic>
        <p:nvPicPr>
          <p:cNvPr id="6" name="Content Placeholder 5">
            <a:extLst>
              <a:ext uri="{FF2B5EF4-FFF2-40B4-BE49-F238E27FC236}">
                <a16:creationId xmlns:a16="http://schemas.microsoft.com/office/drawing/2014/main" id="{1F32D2A1-2CE2-4859-B2CB-84308487867B}"/>
              </a:ext>
            </a:extLst>
          </p:cNvPr>
          <p:cNvPicPr>
            <a:picLocks noGrp="1" noChangeAspect="1"/>
          </p:cNvPicPr>
          <p:nvPr>
            <p:ph idx="1"/>
          </p:nvPr>
        </p:nvPicPr>
        <p:blipFill>
          <a:blip r:embed="rId2"/>
          <a:stretch>
            <a:fillRect/>
          </a:stretch>
        </p:blipFill>
        <p:spPr>
          <a:xfrm>
            <a:off x="1826270" y="365125"/>
            <a:ext cx="8539460" cy="5884642"/>
          </a:xfrm>
          <a:prstGeom prst="rect">
            <a:avLst/>
          </a:prstGeom>
        </p:spPr>
      </p:pic>
    </p:spTree>
    <p:extLst>
      <p:ext uri="{BB962C8B-B14F-4D97-AF65-F5344CB8AC3E}">
        <p14:creationId xmlns:p14="http://schemas.microsoft.com/office/powerpoint/2010/main" val="2428989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0034B1FE-B6A2-45AA-8D6C-317238EF1D52}"/>
              </a:ext>
            </a:extLst>
          </p:cNvPr>
          <p:cNvPicPr>
            <a:picLocks noGrp="1" noChangeAspect="1"/>
          </p:cNvPicPr>
          <p:nvPr>
            <p:ph idx="1"/>
          </p:nvPr>
        </p:nvPicPr>
        <p:blipFill>
          <a:blip r:embed="rId2"/>
          <a:stretch>
            <a:fillRect/>
          </a:stretch>
        </p:blipFill>
        <p:spPr>
          <a:xfrm>
            <a:off x="2328162" y="1412150"/>
            <a:ext cx="7913118" cy="5344425"/>
          </a:xfrm>
          <a:prstGeom prst="rect">
            <a:avLst/>
          </a:prstGeom>
        </p:spPr>
      </p:pic>
      <p:sp>
        <p:nvSpPr>
          <p:cNvPr id="2" name="Title 1"/>
          <p:cNvSpPr>
            <a:spLocks noGrp="1"/>
          </p:cNvSpPr>
          <p:nvPr>
            <p:ph type="title"/>
          </p:nvPr>
        </p:nvSpPr>
        <p:spPr/>
        <p:txBody>
          <a:bodyPr>
            <a:normAutofit/>
          </a:bodyPr>
          <a:lstStyle/>
          <a:p>
            <a:pPr algn="r"/>
            <a:r>
              <a:rPr lang="en-US" sz="3200" dirty="0">
                <a:latin typeface="Arial" panose="020B0604020202020204" pitchFamily="34" charset="0"/>
                <a:cs typeface="Arial" panose="020B0604020202020204" pitchFamily="34" charset="0"/>
              </a:rPr>
              <a:t>Context Map</a:t>
            </a:r>
            <a:endParaRPr lang="en-GB" sz="32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0" y="0"/>
            <a:ext cx="5072784" cy="1979447"/>
          </a:xfrm>
          <a:prstGeom prst="rect">
            <a:avLst/>
          </a:prstGeom>
        </p:spPr>
      </p:pic>
    </p:spTree>
    <p:extLst>
      <p:ext uri="{BB962C8B-B14F-4D97-AF65-F5344CB8AC3E}">
        <p14:creationId xmlns:p14="http://schemas.microsoft.com/office/powerpoint/2010/main" val="4220979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3200" dirty="0">
                <a:latin typeface="Arial" panose="020B0604020202020204" pitchFamily="34" charset="0"/>
                <a:cs typeface="Arial" panose="020B0604020202020204" pitchFamily="34" charset="0"/>
              </a:rPr>
              <a:t>Persona</a:t>
            </a:r>
            <a:endParaRPr lang="en-GB" sz="32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0" y="0"/>
            <a:ext cx="5072784" cy="1979447"/>
          </a:xfrm>
          <a:prstGeom prst="rect">
            <a:avLst/>
          </a:prstGeom>
        </p:spPr>
      </p:pic>
      <p:graphicFrame>
        <p:nvGraphicFramePr>
          <p:cNvPr id="3" name="Content Placeholder 2">
            <a:extLst>
              <a:ext uri="{FF2B5EF4-FFF2-40B4-BE49-F238E27FC236}">
                <a16:creationId xmlns:a16="http://schemas.microsoft.com/office/drawing/2014/main" id="{504AB255-9E17-46FF-A340-B6ABF7E4343A}"/>
              </a:ext>
            </a:extLst>
          </p:cNvPr>
          <p:cNvGraphicFramePr>
            <a:graphicFrameLocks noGrp="1"/>
          </p:cNvGraphicFramePr>
          <p:nvPr>
            <p:ph idx="1"/>
            <p:extLst>
              <p:ext uri="{D42A27DB-BD31-4B8C-83A1-F6EECF244321}">
                <p14:modId xmlns:p14="http://schemas.microsoft.com/office/powerpoint/2010/main" val="2535800981"/>
              </p:ext>
            </p:extLst>
          </p:nvPr>
        </p:nvGraphicFramePr>
        <p:xfrm>
          <a:off x="838200" y="1825624"/>
          <a:ext cx="10515600" cy="4453256"/>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3938461757"/>
                    </a:ext>
                  </a:extLst>
                </a:gridCol>
                <a:gridCol w="3505200">
                  <a:extLst>
                    <a:ext uri="{9D8B030D-6E8A-4147-A177-3AD203B41FA5}">
                      <a16:colId xmlns:a16="http://schemas.microsoft.com/office/drawing/2014/main" val="4251960167"/>
                    </a:ext>
                  </a:extLst>
                </a:gridCol>
                <a:gridCol w="3505200">
                  <a:extLst>
                    <a:ext uri="{9D8B030D-6E8A-4147-A177-3AD203B41FA5}">
                      <a16:colId xmlns:a16="http://schemas.microsoft.com/office/drawing/2014/main" val="3293885794"/>
                    </a:ext>
                  </a:extLst>
                </a:gridCol>
              </a:tblGrid>
              <a:tr h="2226628">
                <a:tc>
                  <a:txBody>
                    <a:bodyPr/>
                    <a:lstStyle/>
                    <a:p>
                      <a:r>
                        <a:rPr lang="en-GB" dirty="0"/>
                        <a:t>Persona</a:t>
                      </a:r>
                    </a:p>
                  </a:txBody>
                  <a:tcPr/>
                </a:tc>
                <a:tc>
                  <a:txBody>
                    <a:bodyPr/>
                    <a:lstStyle/>
                    <a:p>
                      <a:r>
                        <a:rPr lang="en-GB" dirty="0"/>
                        <a:t>Behaviour</a:t>
                      </a:r>
                    </a:p>
                  </a:txBody>
                  <a:tcPr/>
                </a:tc>
                <a:tc>
                  <a:txBody>
                    <a:bodyPr/>
                    <a:lstStyle/>
                    <a:p>
                      <a:r>
                        <a:rPr lang="en-GB" dirty="0"/>
                        <a:t>Attitude</a:t>
                      </a:r>
                    </a:p>
                  </a:txBody>
                  <a:tcPr/>
                </a:tc>
                <a:extLst>
                  <a:ext uri="{0D108BD9-81ED-4DB2-BD59-A6C34878D82A}">
                    <a16:rowId xmlns:a16="http://schemas.microsoft.com/office/drawing/2014/main" val="3646669340"/>
                  </a:ext>
                </a:extLst>
              </a:tr>
              <a:tr h="2226628">
                <a:tc>
                  <a:txBody>
                    <a:bodyPr/>
                    <a:lstStyle/>
                    <a:p>
                      <a:r>
                        <a:rPr lang="en-GB" dirty="0"/>
                        <a:t>Identity</a:t>
                      </a:r>
                    </a:p>
                  </a:txBody>
                  <a:tcPr/>
                </a:tc>
                <a:tc>
                  <a:txBody>
                    <a:bodyPr/>
                    <a:lstStyle/>
                    <a:p>
                      <a:r>
                        <a:rPr lang="en-GB" dirty="0"/>
                        <a:t>Goals</a:t>
                      </a:r>
                    </a:p>
                  </a:txBody>
                  <a:tcPr/>
                </a:tc>
                <a:tc>
                  <a:txBody>
                    <a:bodyPr/>
                    <a:lstStyle/>
                    <a:p>
                      <a:r>
                        <a:rPr lang="en-GB" dirty="0"/>
                        <a:t>Quotes</a:t>
                      </a:r>
                    </a:p>
                  </a:txBody>
                  <a:tcPr/>
                </a:tc>
                <a:extLst>
                  <a:ext uri="{0D108BD9-81ED-4DB2-BD59-A6C34878D82A}">
                    <a16:rowId xmlns:a16="http://schemas.microsoft.com/office/drawing/2014/main" val="1992897160"/>
                  </a:ext>
                </a:extLst>
              </a:tr>
            </a:tbl>
          </a:graphicData>
        </a:graphic>
      </p:graphicFrame>
      <p:pic>
        <p:nvPicPr>
          <p:cNvPr id="7" name="Graphic 6" descr="User">
            <a:extLst>
              <a:ext uri="{FF2B5EF4-FFF2-40B4-BE49-F238E27FC236}">
                <a16:creationId xmlns:a16="http://schemas.microsoft.com/office/drawing/2014/main" id="{ED88A8BB-128C-45CC-8DC0-91A9D99DECE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10232" y="1979447"/>
            <a:ext cx="2052320" cy="2052320"/>
          </a:xfrm>
          <a:prstGeom prst="rect">
            <a:avLst/>
          </a:prstGeom>
        </p:spPr>
      </p:pic>
    </p:spTree>
    <p:extLst>
      <p:ext uri="{BB962C8B-B14F-4D97-AF65-F5344CB8AC3E}">
        <p14:creationId xmlns:p14="http://schemas.microsoft.com/office/powerpoint/2010/main" val="3111730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3200" dirty="0">
                <a:latin typeface="Arial" panose="020B0604020202020204" pitchFamily="34" charset="0"/>
                <a:cs typeface="Arial" panose="020B0604020202020204" pitchFamily="34" charset="0"/>
              </a:rPr>
              <a:t>Customer Journey</a:t>
            </a:r>
            <a:endParaRPr lang="en-GB" sz="32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0" y="0"/>
            <a:ext cx="5072784" cy="1979447"/>
          </a:xfrm>
          <a:prstGeom prst="rect">
            <a:avLst/>
          </a:prstGeom>
        </p:spPr>
      </p:pic>
      <p:graphicFrame>
        <p:nvGraphicFramePr>
          <p:cNvPr id="6" name="Content Placeholder 5">
            <a:extLst>
              <a:ext uri="{FF2B5EF4-FFF2-40B4-BE49-F238E27FC236}">
                <a16:creationId xmlns:a16="http://schemas.microsoft.com/office/drawing/2014/main" id="{8251C5A0-1B78-4328-9E3E-ADEB9DBD27AD}"/>
              </a:ext>
            </a:extLst>
          </p:cNvPr>
          <p:cNvGraphicFramePr>
            <a:graphicFrameLocks noGrp="1"/>
          </p:cNvGraphicFramePr>
          <p:nvPr>
            <p:ph idx="1"/>
            <p:extLst>
              <p:ext uri="{D42A27DB-BD31-4B8C-83A1-F6EECF244321}">
                <p14:modId xmlns:p14="http://schemas.microsoft.com/office/powerpoint/2010/main" val="1292995826"/>
              </p:ext>
            </p:extLst>
          </p:nvPr>
        </p:nvGraphicFramePr>
        <p:xfrm>
          <a:off x="447040" y="2171065"/>
          <a:ext cx="11059160" cy="3977640"/>
        </p:xfrm>
        <a:graphic>
          <a:graphicData uri="http://schemas.openxmlformats.org/drawingml/2006/table">
            <a:tbl>
              <a:tblPr firstRow="1" bandRow="1">
                <a:tableStyleId>{3B4B98B0-60AC-42C2-AFA5-B58CD77FA1E5}</a:tableStyleId>
              </a:tblPr>
              <a:tblGrid>
                <a:gridCol w="2003552">
                  <a:extLst>
                    <a:ext uri="{9D8B030D-6E8A-4147-A177-3AD203B41FA5}">
                      <a16:colId xmlns:a16="http://schemas.microsoft.com/office/drawing/2014/main" val="4244407091"/>
                    </a:ext>
                  </a:extLst>
                </a:gridCol>
                <a:gridCol w="208280">
                  <a:extLst>
                    <a:ext uri="{9D8B030D-6E8A-4147-A177-3AD203B41FA5}">
                      <a16:colId xmlns:a16="http://schemas.microsoft.com/office/drawing/2014/main" val="4250007582"/>
                    </a:ext>
                  </a:extLst>
                </a:gridCol>
                <a:gridCol w="1105916">
                  <a:extLst>
                    <a:ext uri="{9D8B030D-6E8A-4147-A177-3AD203B41FA5}">
                      <a16:colId xmlns:a16="http://schemas.microsoft.com/office/drawing/2014/main" val="2736447256"/>
                    </a:ext>
                  </a:extLst>
                </a:gridCol>
                <a:gridCol w="1105916">
                  <a:extLst>
                    <a:ext uri="{9D8B030D-6E8A-4147-A177-3AD203B41FA5}">
                      <a16:colId xmlns:a16="http://schemas.microsoft.com/office/drawing/2014/main" val="344477141"/>
                    </a:ext>
                  </a:extLst>
                </a:gridCol>
                <a:gridCol w="1105916">
                  <a:extLst>
                    <a:ext uri="{9D8B030D-6E8A-4147-A177-3AD203B41FA5}">
                      <a16:colId xmlns:a16="http://schemas.microsoft.com/office/drawing/2014/main" val="1560322786"/>
                    </a:ext>
                  </a:extLst>
                </a:gridCol>
                <a:gridCol w="1105916">
                  <a:extLst>
                    <a:ext uri="{9D8B030D-6E8A-4147-A177-3AD203B41FA5}">
                      <a16:colId xmlns:a16="http://schemas.microsoft.com/office/drawing/2014/main" val="1974791455"/>
                    </a:ext>
                  </a:extLst>
                </a:gridCol>
                <a:gridCol w="1105916">
                  <a:extLst>
                    <a:ext uri="{9D8B030D-6E8A-4147-A177-3AD203B41FA5}">
                      <a16:colId xmlns:a16="http://schemas.microsoft.com/office/drawing/2014/main" val="2591588313"/>
                    </a:ext>
                  </a:extLst>
                </a:gridCol>
                <a:gridCol w="1105916">
                  <a:extLst>
                    <a:ext uri="{9D8B030D-6E8A-4147-A177-3AD203B41FA5}">
                      <a16:colId xmlns:a16="http://schemas.microsoft.com/office/drawing/2014/main" val="1937606667"/>
                    </a:ext>
                  </a:extLst>
                </a:gridCol>
                <a:gridCol w="1105916">
                  <a:extLst>
                    <a:ext uri="{9D8B030D-6E8A-4147-A177-3AD203B41FA5}">
                      <a16:colId xmlns:a16="http://schemas.microsoft.com/office/drawing/2014/main" val="803700207"/>
                    </a:ext>
                  </a:extLst>
                </a:gridCol>
                <a:gridCol w="1105916">
                  <a:extLst>
                    <a:ext uri="{9D8B030D-6E8A-4147-A177-3AD203B41FA5}">
                      <a16:colId xmlns:a16="http://schemas.microsoft.com/office/drawing/2014/main" val="1189051460"/>
                    </a:ext>
                  </a:extLst>
                </a:gridCol>
              </a:tblGrid>
              <a:tr h="37084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r>
                        <a:rPr lang="en-GB" dirty="0"/>
                        <a:t>Time</a:t>
                      </a:r>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874335861"/>
                  </a:ext>
                </a:extLst>
              </a:tr>
              <a:tr h="370840">
                <a:tc>
                  <a:txBody>
                    <a:bodyPr/>
                    <a:lstStyle/>
                    <a:p>
                      <a:r>
                        <a:rPr lang="en-US" dirty="0"/>
                        <a:t>Context</a:t>
                      </a:r>
                      <a:endParaRPr lang="en-GB" dirty="0"/>
                    </a:p>
                  </a:txBody>
                  <a:tcPr/>
                </a:tc>
                <a:tc>
                  <a:txBody>
                    <a:bodyPr/>
                    <a:lstStyle/>
                    <a:p>
                      <a:endParaRPr lang="en-GB" dirty="0"/>
                    </a:p>
                  </a:txBody>
                  <a:tcPr/>
                </a:tc>
                <a:tc>
                  <a:txBody>
                    <a:bodyPr/>
                    <a:lstStyle/>
                    <a:p>
                      <a:endParaRPr lang="en-GB"/>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571002968"/>
                  </a:ext>
                </a:extLst>
              </a:tr>
              <a:tr h="370840">
                <a:tc>
                  <a:txBody>
                    <a:bodyPr/>
                    <a:lstStyle/>
                    <a:p>
                      <a:r>
                        <a:rPr lang="en-US" dirty="0" err="1"/>
                        <a:t>Behaviour</a:t>
                      </a:r>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153445711"/>
                  </a:ext>
                </a:extLst>
              </a:tr>
              <a:tr h="370840">
                <a:tc>
                  <a:txBody>
                    <a:bodyPr/>
                    <a:lstStyle/>
                    <a:p>
                      <a:r>
                        <a:rPr lang="en-US" dirty="0"/>
                        <a:t>Emotions</a:t>
                      </a:r>
                    </a:p>
                    <a:p>
                      <a:r>
                        <a:rPr lang="en-US" dirty="0"/>
                        <a:t>Quote</a:t>
                      </a:r>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894914313"/>
                  </a:ext>
                </a:extLst>
              </a:tr>
              <a:tr h="370840">
                <a:tc>
                  <a:txBody>
                    <a:bodyPr/>
                    <a:lstStyle/>
                    <a:p>
                      <a:r>
                        <a:rPr lang="en-US" dirty="0"/>
                        <a:t>Job/Activity</a:t>
                      </a:r>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604529573"/>
                  </a:ext>
                </a:extLst>
              </a:tr>
              <a:tr h="370840">
                <a:tc>
                  <a:txBody>
                    <a:bodyPr/>
                    <a:lstStyle/>
                    <a:p>
                      <a:r>
                        <a:rPr lang="en-US" dirty="0"/>
                        <a:t>Journey Stage</a:t>
                      </a:r>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841527108"/>
                  </a:ext>
                </a:extLst>
              </a:tr>
              <a:tr h="370840">
                <a:tc>
                  <a:txBody>
                    <a:bodyPr/>
                    <a:lstStyle/>
                    <a:p>
                      <a:r>
                        <a:rPr lang="en-US" dirty="0"/>
                        <a:t>Touch points</a:t>
                      </a:r>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918351413"/>
                  </a:ext>
                </a:extLst>
              </a:tr>
              <a:tr h="370840">
                <a:tc>
                  <a:txBody>
                    <a:bodyPr/>
                    <a:lstStyle/>
                    <a:p>
                      <a:r>
                        <a:rPr lang="en-US" dirty="0"/>
                        <a:t>Opportunities</a:t>
                      </a:r>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742842512"/>
                  </a:ext>
                </a:extLst>
              </a:tr>
              <a:tr h="370840">
                <a:tc>
                  <a:txBody>
                    <a:bodyPr/>
                    <a:lstStyle/>
                    <a:p>
                      <a:r>
                        <a:rPr lang="en-US" dirty="0"/>
                        <a:t>Needs</a:t>
                      </a:r>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936188560"/>
                  </a:ext>
                </a:extLst>
              </a:tr>
              <a:tr h="370840">
                <a:tc>
                  <a:txBody>
                    <a:bodyPr/>
                    <a:lstStyle/>
                    <a:p>
                      <a:r>
                        <a:rPr lang="en-US" dirty="0"/>
                        <a:t>Barriers</a:t>
                      </a:r>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4031113943"/>
                  </a:ext>
                </a:extLst>
              </a:tr>
            </a:tbl>
          </a:graphicData>
        </a:graphic>
      </p:graphicFrame>
    </p:spTree>
    <p:extLst>
      <p:ext uri="{BB962C8B-B14F-4D97-AF65-F5344CB8AC3E}">
        <p14:creationId xmlns:p14="http://schemas.microsoft.com/office/powerpoint/2010/main" val="283056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143">
            <a:extLst>
              <a:ext uri="{FF2B5EF4-FFF2-40B4-BE49-F238E27FC236}">
                <a16:creationId xmlns:a16="http://schemas.microsoft.com/office/drawing/2014/main" id="{2C52ED23-CE07-4A1D-97CD-5E52C7ABB3DC}"/>
              </a:ext>
            </a:extLst>
          </p:cNvPr>
          <p:cNvPicPr preferRelativeResize="0"/>
          <p:nvPr/>
        </p:nvPicPr>
        <p:blipFill rotWithShape="1">
          <a:blip r:embed="rId2">
            <a:alphaModFix/>
          </a:blip>
          <a:srcRect/>
          <a:stretch/>
        </p:blipFill>
        <p:spPr>
          <a:xfrm>
            <a:off x="1" y="0"/>
            <a:ext cx="8421223" cy="3180079"/>
          </a:xfrm>
          <a:prstGeom prst="rect">
            <a:avLst/>
          </a:prstGeom>
          <a:noFill/>
          <a:ln>
            <a:noFill/>
          </a:ln>
        </p:spPr>
      </p:pic>
      <p:sp>
        <p:nvSpPr>
          <p:cNvPr id="2" name="Title 1">
            <a:extLst>
              <a:ext uri="{FF2B5EF4-FFF2-40B4-BE49-F238E27FC236}">
                <a16:creationId xmlns:a16="http://schemas.microsoft.com/office/drawing/2014/main" id="{837C495D-01C3-4081-995C-F6AC9BC1332D}"/>
              </a:ext>
            </a:extLst>
          </p:cNvPr>
          <p:cNvSpPr>
            <a:spLocks noGrp="1"/>
          </p:cNvSpPr>
          <p:nvPr>
            <p:ph type="title"/>
          </p:nvPr>
        </p:nvSpPr>
        <p:spPr/>
        <p:txBody>
          <a:bodyPr>
            <a:normAutofit/>
          </a:bodyPr>
          <a:lstStyle/>
          <a:p>
            <a:br>
              <a:rPr lang="en-GB" dirty="0"/>
            </a:br>
            <a:endParaRPr lang="en-GB" dirty="0"/>
          </a:p>
        </p:txBody>
      </p:sp>
      <p:pic>
        <p:nvPicPr>
          <p:cNvPr id="8" name="Content Placeholder 7">
            <a:extLst>
              <a:ext uri="{FF2B5EF4-FFF2-40B4-BE49-F238E27FC236}">
                <a16:creationId xmlns:a16="http://schemas.microsoft.com/office/drawing/2014/main" id="{18AB1E31-268F-4568-AD2E-255F16C87557}"/>
              </a:ext>
            </a:extLst>
          </p:cNvPr>
          <p:cNvPicPr>
            <a:picLocks noGrp="1" noChangeAspect="1"/>
          </p:cNvPicPr>
          <p:nvPr>
            <p:ph idx="1"/>
          </p:nvPr>
        </p:nvPicPr>
        <p:blipFill>
          <a:blip r:embed="rId3"/>
          <a:stretch>
            <a:fillRect/>
          </a:stretch>
        </p:blipFill>
        <p:spPr>
          <a:xfrm>
            <a:off x="9055734" y="365125"/>
            <a:ext cx="2643218" cy="3455683"/>
          </a:xfrm>
        </p:spPr>
      </p:pic>
      <p:sp>
        <p:nvSpPr>
          <p:cNvPr id="6" name="Content Placeholder 2">
            <a:extLst>
              <a:ext uri="{FF2B5EF4-FFF2-40B4-BE49-F238E27FC236}">
                <a16:creationId xmlns:a16="http://schemas.microsoft.com/office/drawing/2014/main" id="{479FD434-5329-4988-A736-CFC073850FDC}"/>
              </a:ext>
            </a:extLst>
          </p:cNvPr>
          <p:cNvSpPr txBox="1">
            <a:spLocks/>
          </p:cNvSpPr>
          <p:nvPr/>
        </p:nvSpPr>
        <p:spPr>
          <a:xfrm>
            <a:off x="286819" y="3646602"/>
            <a:ext cx="10715833" cy="28804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GB" sz="3600" dirty="0"/>
          </a:p>
          <a:p>
            <a:pPr marL="0" indent="0" algn="ctr">
              <a:buFont typeface="Arial" panose="020B0604020202020204" pitchFamily="34" charset="0"/>
              <a:buNone/>
            </a:pPr>
            <a:r>
              <a:rPr lang="en-GB" sz="3600" dirty="0"/>
              <a:t>Any questions? Resources?</a:t>
            </a:r>
          </a:p>
          <a:p>
            <a:pPr marL="0" indent="0" algn="ctr">
              <a:buFont typeface="Arial" panose="020B0604020202020204" pitchFamily="34" charset="0"/>
              <a:buNone/>
            </a:pPr>
            <a:r>
              <a:rPr lang="en-GB" sz="3600" dirty="0"/>
              <a:t>Email: </a:t>
            </a:r>
            <a:r>
              <a:rPr lang="en-GB" sz="3600" dirty="0" err="1">
                <a:hlinkClick r:id="rId4"/>
              </a:rPr>
              <a:t>cecily</a:t>
            </a:r>
            <a:r>
              <a:rPr lang="en-US" sz="3600" dirty="0">
                <a:hlinkClick r:id="rId4"/>
              </a:rPr>
              <a:t>@innovationforchange.net</a:t>
            </a:r>
            <a:r>
              <a:rPr lang="en-US" sz="3600" dirty="0"/>
              <a:t> </a:t>
            </a:r>
            <a:endParaRPr lang="en-GB" sz="3600" dirty="0"/>
          </a:p>
        </p:txBody>
      </p:sp>
    </p:spTree>
    <p:extLst>
      <p:ext uri="{BB962C8B-B14F-4D97-AF65-F5344CB8AC3E}">
        <p14:creationId xmlns:p14="http://schemas.microsoft.com/office/powerpoint/2010/main" val="2560656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t>Innovation</a:t>
            </a:r>
            <a:endParaRPr lang="en-GB" dirty="0"/>
          </a:p>
        </p:txBody>
      </p:sp>
      <p:pic>
        <p:nvPicPr>
          <p:cNvPr id="5" name="Picture 4"/>
          <p:cNvPicPr>
            <a:picLocks noChangeAspect="1"/>
          </p:cNvPicPr>
          <p:nvPr/>
        </p:nvPicPr>
        <p:blipFill>
          <a:blip r:embed="rId2"/>
          <a:stretch>
            <a:fillRect/>
          </a:stretch>
        </p:blipFill>
        <p:spPr>
          <a:xfrm>
            <a:off x="0" y="0"/>
            <a:ext cx="5072784" cy="1979447"/>
          </a:xfrm>
          <a:prstGeom prst="rect">
            <a:avLst/>
          </a:prstGeom>
        </p:spPr>
      </p:pic>
      <p:sp>
        <p:nvSpPr>
          <p:cNvPr id="3" name="Content Placeholder 2"/>
          <p:cNvSpPr>
            <a:spLocks noGrp="1"/>
          </p:cNvSpPr>
          <p:nvPr>
            <p:ph idx="1"/>
          </p:nvPr>
        </p:nvSpPr>
        <p:spPr/>
        <p:txBody>
          <a:bodyPr/>
          <a:lstStyle/>
          <a:p>
            <a:pPr marL="0" indent="0" algn="ctr">
              <a:buNone/>
            </a:pPr>
            <a:endParaRPr lang="en-US" dirty="0">
              <a:latin typeface="Arial" panose="020B0604020202020204" pitchFamily="34" charset="0"/>
              <a:cs typeface="Arial" panose="020B0604020202020204" pitchFamily="34" charset="0"/>
            </a:endParaRPr>
          </a:p>
          <a:p>
            <a:pPr marL="0" indent="0" algn="ctr">
              <a:buNone/>
            </a:pPr>
            <a:r>
              <a:rPr lang="en-US" dirty="0">
                <a:latin typeface="Arial" panose="020B0604020202020204" pitchFamily="34" charset="0"/>
                <a:cs typeface="Arial" panose="020B0604020202020204" pitchFamily="34" charset="0"/>
              </a:rPr>
              <a:t>What is Innovation?</a:t>
            </a:r>
          </a:p>
          <a:p>
            <a:pPr marL="0" indent="0">
              <a:buNone/>
            </a:pPr>
            <a:endParaRPr lang="en-US"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nvPr>
        </p:nvGraphicFramePr>
        <p:xfrm>
          <a:off x="2032000" y="2953831"/>
          <a:ext cx="8128000" cy="210312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217261020"/>
                    </a:ext>
                  </a:extLst>
                </a:gridCol>
                <a:gridCol w="4064000">
                  <a:extLst>
                    <a:ext uri="{9D8B030D-6E8A-4147-A177-3AD203B41FA5}">
                      <a16:colId xmlns:a16="http://schemas.microsoft.com/office/drawing/2014/main" val="2674969681"/>
                    </a:ext>
                  </a:extLst>
                </a:gridCol>
              </a:tblGrid>
              <a:tr h="370840">
                <a:tc>
                  <a:txBody>
                    <a:bodyPr/>
                    <a:lstStyle/>
                    <a:p>
                      <a:r>
                        <a:rPr lang="en-GB" sz="1800" kern="1200" dirty="0">
                          <a:effectLst/>
                          <a:latin typeface="Arial" panose="020B0604020202020204" pitchFamily="34" charset="0"/>
                          <a:cs typeface="Arial" panose="020B0604020202020204" pitchFamily="34" charset="0"/>
                        </a:rPr>
                        <a:t>NEW SOLUTION IN A NEW CONTEXT</a:t>
                      </a:r>
                    </a:p>
                    <a:p>
                      <a:endParaRPr lang="en-GB"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effectLst/>
                          <a:latin typeface="Arial" panose="020B0604020202020204" pitchFamily="34" charset="0"/>
                          <a:cs typeface="Arial" panose="020B0604020202020204" pitchFamily="34" charset="0"/>
                        </a:rPr>
                        <a:t>ESTABLISHED SOLUTION IN A NEW CONTEXT</a:t>
                      </a:r>
                    </a:p>
                    <a:p>
                      <a:endParaRPr lang="en-GB"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8249084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effectLst/>
                          <a:latin typeface="Arial" panose="020B0604020202020204" pitchFamily="34" charset="0"/>
                          <a:cs typeface="Arial" panose="020B0604020202020204" pitchFamily="34" charset="0"/>
                        </a:rPr>
                        <a:t>NEW SOLUTION IN ESTABLISHED CONTEXT</a:t>
                      </a:r>
                    </a:p>
                    <a:p>
                      <a:endParaRPr lang="en-GB"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effectLst/>
                          <a:latin typeface="Arial" panose="020B0604020202020204" pitchFamily="34" charset="0"/>
                          <a:cs typeface="Arial" panose="020B0604020202020204" pitchFamily="34" charset="0"/>
                        </a:rPr>
                        <a:t>ESTABLISHED SOLUTION(S) RECOMBINE TO SERVE AN OBJECTIVE</a:t>
                      </a:r>
                    </a:p>
                    <a:p>
                      <a:endParaRPr lang="en-GB"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24817193"/>
                  </a:ext>
                </a:extLst>
              </a:tr>
            </a:tbl>
          </a:graphicData>
        </a:graphic>
      </p:graphicFrame>
    </p:spTree>
    <p:extLst>
      <p:ext uri="{BB962C8B-B14F-4D97-AF65-F5344CB8AC3E}">
        <p14:creationId xmlns:p14="http://schemas.microsoft.com/office/powerpoint/2010/main" val="564508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15E41-71E4-4D67-A10F-3B197AC4A6C9}"/>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DBA66D96-F632-4E9B-8D06-A8B4E696499B}"/>
              </a:ext>
            </a:extLst>
          </p:cNvPr>
          <p:cNvPicPr>
            <a:picLocks noGrp="1" noChangeAspect="1"/>
          </p:cNvPicPr>
          <p:nvPr>
            <p:ph idx="1"/>
          </p:nvPr>
        </p:nvPicPr>
        <p:blipFill>
          <a:blip r:embed="rId2"/>
          <a:stretch>
            <a:fillRect/>
          </a:stretch>
        </p:blipFill>
        <p:spPr>
          <a:xfrm>
            <a:off x="79876" y="522514"/>
            <a:ext cx="12112124" cy="5585957"/>
          </a:xfrm>
        </p:spPr>
      </p:pic>
    </p:spTree>
    <p:extLst>
      <p:ext uri="{BB962C8B-B14F-4D97-AF65-F5344CB8AC3E}">
        <p14:creationId xmlns:p14="http://schemas.microsoft.com/office/powerpoint/2010/main" val="2859623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438B1-B11D-428E-871D-69A11B6A55C5}"/>
              </a:ext>
            </a:extLst>
          </p:cNvPr>
          <p:cNvSpPr>
            <a:spLocks noGrp="1"/>
          </p:cNvSpPr>
          <p:nvPr>
            <p:ph type="title"/>
          </p:nvPr>
        </p:nvSpPr>
        <p:spPr/>
        <p:txBody>
          <a:bodyPr/>
          <a:lstStyle/>
          <a:p>
            <a:r>
              <a:rPr lang="en-GB" b="1" dirty="0">
                <a:latin typeface="Franklin Gothic Book" panose="020B0503020102020204" pitchFamily="34" charset="0"/>
              </a:rPr>
              <a:t>DESIGN THINKING</a:t>
            </a:r>
          </a:p>
        </p:txBody>
      </p:sp>
      <p:sp>
        <p:nvSpPr>
          <p:cNvPr id="3" name="Content Placeholder 2">
            <a:extLst>
              <a:ext uri="{FF2B5EF4-FFF2-40B4-BE49-F238E27FC236}">
                <a16:creationId xmlns:a16="http://schemas.microsoft.com/office/drawing/2014/main" id="{0E306D67-CAE2-4AA0-B7D9-870A2FFFBA86}"/>
              </a:ext>
            </a:extLst>
          </p:cNvPr>
          <p:cNvSpPr>
            <a:spLocks noGrp="1"/>
          </p:cNvSpPr>
          <p:nvPr>
            <p:ph idx="1"/>
          </p:nvPr>
        </p:nvSpPr>
        <p:spPr>
          <a:xfrm>
            <a:off x="1564640" y="1825625"/>
            <a:ext cx="7691120" cy="4351338"/>
          </a:xfrm>
        </p:spPr>
        <p:txBody>
          <a:bodyPr/>
          <a:lstStyle/>
          <a:p>
            <a:pPr marL="0" indent="0">
              <a:buNone/>
            </a:pPr>
            <a:r>
              <a:rPr lang="en-GB" dirty="0">
                <a:latin typeface="Franklin Gothic Book" panose="020B0503020102020204" pitchFamily="34" charset="0"/>
              </a:rPr>
              <a:t>“Design thinking is a human-</a:t>
            </a:r>
            <a:r>
              <a:rPr lang="en-GB" dirty="0" err="1">
                <a:latin typeface="Franklin Gothic Book" panose="020B0503020102020204" pitchFamily="34" charset="0"/>
              </a:rPr>
              <a:t>centered</a:t>
            </a:r>
            <a:r>
              <a:rPr lang="en-GB" dirty="0">
                <a:latin typeface="Franklin Gothic Book" panose="020B0503020102020204" pitchFamily="34" charset="0"/>
              </a:rPr>
              <a:t> approach to innovation that draws from the designer's toolkit to integrate the needs of people, the possibilities of technology, and the requirements for success.”</a:t>
            </a:r>
          </a:p>
          <a:p>
            <a:endParaRPr lang="en-GB" dirty="0">
              <a:latin typeface="Franklin Gothic Book" panose="020B0503020102020204" pitchFamily="34" charset="0"/>
            </a:endParaRPr>
          </a:p>
        </p:txBody>
      </p:sp>
    </p:spTree>
    <p:extLst>
      <p:ext uri="{BB962C8B-B14F-4D97-AF65-F5344CB8AC3E}">
        <p14:creationId xmlns:p14="http://schemas.microsoft.com/office/powerpoint/2010/main" val="1116980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4A84D-C3EC-4C72-B152-C2F95D5AB4BC}"/>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A22AB42F-58F1-4233-BD86-AAAD584E2C72}"/>
              </a:ext>
            </a:extLst>
          </p:cNvPr>
          <p:cNvPicPr>
            <a:picLocks noGrp="1" noChangeAspect="1"/>
          </p:cNvPicPr>
          <p:nvPr>
            <p:ph idx="1"/>
          </p:nvPr>
        </p:nvPicPr>
        <p:blipFill>
          <a:blip r:embed="rId2"/>
          <a:stretch>
            <a:fillRect/>
          </a:stretch>
        </p:blipFill>
        <p:spPr>
          <a:xfrm>
            <a:off x="-188709" y="1409337"/>
            <a:ext cx="13021709" cy="4151216"/>
          </a:xfrm>
        </p:spPr>
      </p:pic>
    </p:spTree>
    <p:extLst>
      <p:ext uri="{BB962C8B-B14F-4D97-AF65-F5344CB8AC3E}">
        <p14:creationId xmlns:p14="http://schemas.microsoft.com/office/powerpoint/2010/main" val="1679489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D98D5-C54C-430F-9F5E-D3490EF0F5EE}"/>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35281CC8-B7A1-4D40-B4D0-3195B8DAA17E}"/>
              </a:ext>
            </a:extLst>
          </p:cNvPr>
          <p:cNvPicPr>
            <a:picLocks noGrp="1" noChangeAspect="1"/>
          </p:cNvPicPr>
          <p:nvPr>
            <p:ph idx="1"/>
          </p:nvPr>
        </p:nvPicPr>
        <p:blipFill>
          <a:blip r:embed="rId2"/>
          <a:stretch>
            <a:fillRect/>
          </a:stretch>
        </p:blipFill>
        <p:spPr>
          <a:xfrm>
            <a:off x="838200" y="672267"/>
            <a:ext cx="10445627" cy="5996226"/>
          </a:xfrm>
        </p:spPr>
      </p:pic>
    </p:spTree>
    <p:extLst>
      <p:ext uri="{BB962C8B-B14F-4D97-AF65-F5344CB8AC3E}">
        <p14:creationId xmlns:p14="http://schemas.microsoft.com/office/powerpoint/2010/main" val="2237820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49A4B-EF86-4FBA-8005-AA4D4A8F7935}"/>
              </a:ext>
            </a:extLst>
          </p:cNvPr>
          <p:cNvSpPr>
            <a:spLocks noGrp="1"/>
          </p:cNvSpPr>
          <p:nvPr>
            <p:ph type="title"/>
          </p:nvPr>
        </p:nvSpPr>
        <p:spPr/>
        <p:txBody>
          <a:bodyPr/>
          <a:lstStyle/>
          <a:p>
            <a:endParaRPr lang="en-GB"/>
          </a:p>
        </p:txBody>
      </p:sp>
      <p:pic>
        <p:nvPicPr>
          <p:cNvPr id="1026" name="Picture 2" descr="Download the Campaign Accelerator Toolkit Introduction pdf">
            <a:extLst>
              <a:ext uri="{FF2B5EF4-FFF2-40B4-BE49-F238E27FC236}">
                <a16:creationId xmlns:a16="http://schemas.microsoft.com/office/drawing/2014/main" id="{53691C9D-5C28-4750-8C48-C7F8D60D19EA}"/>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55488"/>
          <a:stretch/>
        </p:blipFill>
        <p:spPr bwMode="auto">
          <a:xfrm>
            <a:off x="0" y="2037806"/>
            <a:ext cx="12070080" cy="2442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318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3200" dirty="0">
                <a:latin typeface="Arial" panose="020B0604020202020204" pitchFamily="34" charset="0"/>
                <a:cs typeface="Arial" panose="020B0604020202020204" pitchFamily="34" charset="0"/>
              </a:rPr>
              <a:t>Design Thinking Exercises</a:t>
            </a:r>
            <a:endParaRPr lang="en-GB"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724025"/>
            <a:ext cx="10515600" cy="4351338"/>
          </a:xfrm>
        </p:spPr>
        <p:txBody>
          <a:bodyPr/>
          <a:lstStyle/>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0" y="0"/>
            <a:ext cx="5072784" cy="1979447"/>
          </a:xfrm>
          <a:prstGeom prst="rect">
            <a:avLst/>
          </a:prstGeom>
        </p:spPr>
      </p:pic>
      <p:sp>
        <p:nvSpPr>
          <p:cNvPr id="4" name="TextBox 3">
            <a:extLst>
              <a:ext uri="{FF2B5EF4-FFF2-40B4-BE49-F238E27FC236}">
                <a16:creationId xmlns:a16="http://schemas.microsoft.com/office/drawing/2014/main" id="{9E27FD78-F100-45F4-BA0A-52A385A9300B}"/>
              </a:ext>
            </a:extLst>
          </p:cNvPr>
          <p:cNvSpPr txBox="1"/>
          <p:nvPr/>
        </p:nvSpPr>
        <p:spPr>
          <a:xfrm>
            <a:off x="1107440" y="1969287"/>
            <a:ext cx="8625840" cy="5509200"/>
          </a:xfrm>
          <a:prstGeom prst="rect">
            <a:avLst/>
          </a:prstGeom>
          <a:noFill/>
        </p:spPr>
        <p:txBody>
          <a:bodyPr wrap="square" rtlCol="0">
            <a:spAutoFit/>
          </a:bodyPr>
          <a:lstStyle/>
          <a:p>
            <a:pPr marL="285750" indent="-285750">
              <a:buFontTx/>
              <a:buChar char="-"/>
            </a:pPr>
            <a:r>
              <a:rPr lang="en-GB" sz="3200" dirty="0"/>
              <a:t>Defining a vision</a:t>
            </a:r>
          </a:p>
          <a:p>
            <a:pPr marL="285750" indent="-285750">
              <a:buFontTx/>
              <a:buChar char="-"/>
            </a:pPr>
            <a:r>
              <a:rPr lang="en-GB" sz="3200" dirty="0"/>
              <a:t>Framing</a:t>
            </a:r>
          </a:p>
          <a:p>
            <a:pPr marL="285750" indent="-285750">
              <a:buFontTx/>
              <a:buChar char="-"/>
            </a:pPr>
            <a:r>
              <a:rPr lang="en-GB" sz="3200" dirty="0"/>
              <a:t>Problem diagram</a:t>
            </a:r>
          </a:p>
          <a:p>
            <a:pPr marL="285750" indent="-285750">
              <a:buFontTx/>
              <a:buChar char="-"/>
            </a:pPr>
            <a:r>
              <a:rPr lang="en-GB" sz="3200" dirty="0"/>
              <a:t>Context map</a:t>
            </a:r>
          </a:p>
          <a:p>
            <a:pPr marL="285750" indent="-285750">
              <a:buFontTx/>
              <a:buChar char="-"/>
            </a:pPr>
            <a:r>
              <a:rPr lang="en-GB" sz="3200" dirty="0"/>
              <a:t>Persona</a:t>
            </a:r>
          </a:p>
          <a:p>
            <a:pPr marL="285750" indent="-285750">
              <a:buFontTx/>
              <a:buChar char="-"/>
            </a:pPr>
            <a:r>
              <a:rPr lang="en-GB" sz="3200" dirty="0"/>
              <a:t>Customer journey</a:t>
            </a:r>
          </a:p>
          <a:p>
            <a:pPr marL="285750" indent="-285750">
              <a:buFontTx/>
              <a:buChar char="-"/>
            </a:pPr>
            <a:r>
              <a:rPr lang="en-GB" sz="3200" dirty="0"/>
              <a:t>Empty your brain</a:t>
            </a:r>
          </a:p>
          <a:p>
            <a:pPr marL="285750" indent="-285750">
              <a:buFontTx/>
              <a:buChar char="-"/>
            </a:pPr>
            <a:r>
              <a:rPr lang="en-GB" sz="3200" dirty="0"/>
              <a:t>Idea prioritisation</a:t>
            </a:r>
          </a:p>
          <a:p>
            <a:pPr marL="285750" indent="-285750">
              <a:buFontTx/>
              <a:buChar char="-"/>
            </a:pPr>
            <a:r>
              <a:rPr lang="en-GB" sz="3200" dirty="0" err="1"/>
              <a:t>Protoyping</a:t>
            </a:r>
            <a:r>
              <a:rPr lang="en-GB" sz="3200" dirty="0"/>
              <a:t> &amp; testing</a:t>
            </a:r>
          </a:p>
          <a:p>
            <a:pPr marL="285750" indent="-285750">
              <a:buFontTx/>
              <a:buChar char="-"/>
            </a:pPr>
            <a:endParaRPr lang="en-GB" sz="3200" dirty="0"/>
          </a:p>
          <a:p>
            <a:pPr marL="285750" indent="-285750">
              <a:buFontTx/>
              <a:buChar char="-"/>
            </a:pPr>
            <a:endParaRPr lang="en-GB" sz="3200" dirty="0"/>
          </a:p>
        </p:txBody>
      </p:sp>
    </p:spTree>
    <p:extLst>
      <p:ext uri="{BB962C8B-B14F-4D97-AF65-F5344CB8AC3E}">
        <p14:creationId xmlns:p14="http://schemas.microsoft.com/office/powerpoint/2010/main" val="3612079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3200" dirty="0">
                <a:latin typeface="Arial" panose="020B0604020202020204" pitchFamily="34" charset="0"/>
                <a:cs typeface="Arial" panose="020B0604020202020204" pitchFamily="34" charset="0"/>
              </a:rPr>
              <a:t>Framing</a:t>
            </a:r>
            <a:endParaRPr lang="en-GB"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0" y="0"/>
            <a:ext cx="5072784" cy="1979447"/>
          </a:xfrm>
          <a:prstGeom prst="rect">
            <a:avLst/>
          </a:prstGeom>
        </p:spPr>
      </p:pic>
      <p:pic>
        <p:nvPicPr>
          <p:cNvPr id="6" name="Picture 5">
            <a:extLst>
              <a:ext uri="{FF2B5EF4-FFF2-40B4-BE49-F238E27FC236}">
                <a16:creationId xmlns:a16="http://schemas.microsoft.com/office/drawing/2014/main" id="{FF449C72-8BBF-49A6-AF3E-72E97BDE393F}"/>
              </a:ext>
            </a:extLst>
          </p:cNvPr>
          <p:cNvPicPr>
            <a:picLocks noChangeAspect="1"/>
          </p:cNvPicPr>
          <p:nvPr/>
        </p:nvPicPr>
        <p:blipFill>
          <a:blip r:embed="rId3"/>
          <a:stretch>
            <a:fillRect/>
          </a:stretch>
        </p:blipFill>
        <p:spPr>
          <a:xfrm>
            <a:off x="1438586" y="1825625"/>
            <a:ext cx="9314828" cy="4682460"/>
          </a:xfrm>
          <a:prstGeom prst="rect">
            <a:avLst/>
          </a:prstGeom>
        </p:spPr>
      </p:pic>
    </p:spTree>
    <p:extLst>
      <p:ext uri="{BB962C8B-B14F-4D97-AF65-F5344CB8AC3E}">
        <p14:creationId xmlns:p14="http://schemas.microsoft.com/office/powerpoint/2010/main" val="212004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9795</TotalTime>
  <Words>214</Words>
  <Application>Microsoft Office PowerPoint</Application>
  <PresentationFormat>Widescreen</PresentationFormat>
  <Paragraphs>50</Paragraphs>
  <Slides>15</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Franklin Gothic Book</vt:lpstr>
      <vt:lpstr>Office Theme</vt:lpstr>
      <vt:lpstr> </vt:lpstr>
      <vt:lpstr>Innovation</vt:lpstr>
      <vt:lpstr>PowerPoint Presentation</vt:lpstr>
      <vt:lpstr>DESIGN THINKING</vt:lpstr>
      <vt:lpstr>PowerPoint Presentation</vt:lpstr>
      <vt:lpstr>PowerPoint Presentation</vt:lpstr>
      <vt:lpstr>PowerPoint Presentation</vt:lpstr>
      <vt:lpstr>Design Thinking Exercises</vt:lpstr>
      <vt:lpstr>Framing</vt:lpstr>
      <vt:lpstr>Problem Diagram</vt:lpstr>
      <vt:lpstr>PowerPoint Presentation</vt:lpstr>
      <vt:lpstr>Context Map</vt:lpstr>
      <vt:lpstr>Persona</vt:lpstr>
      <vt:lpstr>Customer Journey</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Sardar</dc:creator>
  <cp:lastModifiedBy>Cecily Rawlinson</cp:lastModifiedBy>
  <cp:revision>62</cp:revision>
  <dcterms:created xsi:type="dcterms:W3CDTF">2016-12-05T11:11:34Z</dcterms:created>
  <dcterms:modified xsi:type="dcterms:W3CDTF">2018-06-14T04:29:26Z</dcterms:modified>
</cp:coreProperties>
</file>