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9" r:id="rId3"/>
    <p:sldId id="265" r:id="rId4"/>
    <p:sldId id="283" r:id="rId5"/>
    <p:sldId id="284" r:id="rId6"/>
    <p:sldId id="289" r:id="rId7"/>
    <p:sldId id="290" r:id="rId8"/>
    <p:sldId id="264" r:id="rId9"/>
    <p:sldId id="278" r:id="rId10"/>
    <p:sldId id="286" r:id="rId11"/>
    <p:sldId id="263" r:id="rId12"/>
    <p:sldId id="281" r:id="rId13"/>
    <p:sldId id="282" r:id="rId14"/>
    <p:sldId id="26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141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ван Печищев" userId="514499d5ae3a34d8" providerId="LiveId" clId="{AAF3D384-5A0B-4604-8665-10BF801A22CC}"/>
    <pc:docChg chg="modSld">
      <pc:chgData name="Иван Печищев" userId="514499d5ae3a34d8" providerId="LiveId" clId="{AAF3D384-5A0B-4604-8665-10BF801A22CC}" dt="2017-05-19T01:19:13.293" v="53" actId="20577"/>
      <pc:docMkLst>
        <pc:docMk/>
      </pc:docMkLst>
      <pc:sldChg chg="modSp">
        <pc:chgData name="Иван Печищев" userId="514499d5ae3a34d8" providerId="LiveId" clId="{AAF3D384-5A0B-4604-8665-10BF801A22CC}" dt="2017-05-19T01:19:03.725" v="51" actId="20577"/>
        <pc:sldMkLst>
          <pc:docMk/>
          <pc:sldMk cId="3354163182" sldId="257"/>
        </pc:sldMkLst>
        <pc:spChg chg="mod">
          <ac:chgData name="Иван Печищев" userId="514499d5ae3a34d8" providerId="LiveId" clId="{AAF3D384-5A0B-4604-8665-10BF801A22CC}" dt="2017-05-19T01:19:03.725" v="51" actId="20577"/>
          <ac:spMkLst>
            <pc:docMk/>
            <pc:sldMk cId="3354163182" sldId="257"/>
            <ac:spMk id="5" creationId="{00000000-0000-0000-0000-000000000000}"/>
          </ac:spMkLst>
        </pc:spChg>
      </pc:sldChg>
      <pc:sldChg chg="modSp">
        <pc:chgData name="Иван Печищев" userId="514499d5ae3a34d8" providerId="LiveId" clId="{AAF3D384-5A0B-4604-8665-10BF801A22CC}" dt="2017-05-19T01:17:31.380" v="48" actId="20577"/>
        <pc:sldMkLst>
          <pc:docMk/>
          <pc:sldMk cId="4169694264" sldId="261"/>
        </pc:sldMkLst>
        <pc:spChg chg="mod">
          <ac:chgData name="Иван Печищев" userId="514499d5ae3a34d8" providerId="LiveId" clId="{AAF3D384-5A0B-4604-8665-10BF801A22CC}" dt="2017-05-19T01:17:31.380" v="48" actId="20577"/>
          <ac:spMkLst>
            <pc:docMk/>
            <pc:sldMk cId="4169694264" sldId="261"/>
            <ac:spMk id="5" creationId="{00000000-0000-0000-0000-000000000000}"/>
          </ac:spMkLst>
        </pc:spChg>
      </pc:sldChg>
      <pc:sldChg chg="modSp">
        <pc:chgData name="Иван Печищев" userId="514499d5ae3a34d8" providerId="LiveId" clId="{AAF3D384-5A0B-4604-8665-10BF801A22CC}" dt="2017-05-19T01:17:35.909" v="49" actId="20577"/>
        <pc:sldMkLst>
          <pc:docMk/>
          <pc:sldMk cId="3022402789" sldId="262"/>
        </pc:sldMkLst>
        <pc:spChg chg="mod">
          <ac:chgData name="Иван Печищев" userId="514499d5ae3a34d8" providerId="LiveId" clId="{AAF3D384-5A0B-4604-8665-10BF801A22CC}" dt="2017-05-19T01:17:35.909" v="49" actId="20577"/>
          <ac:spMkLst>
            <pc:docMk/>
            <pc:sldMk cId="3022402789" sldId="262"/>
            <ac:spMk id="2" creationId="{00000000-0000-0000-0000-000000000000}"/>
          </ac:spMkLst>
        </pc:spChg>
      </pc:sldChg>
      <pc:sldChg chg="modSp">
        <pc:chgData name="Иван Печищев" userId="514499d5ae3a34d8" providerId="LiveId" clId="{AAF3D384-5A0B-4604-8665-10BF801A22CC}" dt="2017-05-19T01:19:13.293" v="53" actId="20577"/>
        <pc:sldMkLst>
          <pc:docMk/>
          <pc:sldMk cId="3345176049" sldId="263"/>
        </pc:sldMkLst>
        <pc:spChg chg="mod">
          <ac:chgData name="Иван Печищев" userId="514499d5ae3a34d8" providerId="LiveId" clId="{AAF3D384-5A0B-4604-8665-10BF801A22CC}" dt="2017-05-19T01:19:13.293" v="53" actId="20577"/>
          <ac:spMkLst>
            <pc:docMk/>
            <pc:sldMk cId="3345176049" sldId="263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4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0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8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8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3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8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5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7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6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5629-B7D3-436D-87D0-0584863140C8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A675-7C25-4AF4-B18D-F99DBC80C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9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u/0/viewer?ll=42.49109245027008,78.3940675746968&amp;z=17&amp;mid=1yL93GhtOMwR9ZZ2e5BLFNmf67U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958" y="1378425"/>
            <a:ext cx="7886700" cy="3548418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/>
              <a:t>Сохраним историческое наследие Каракола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34663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246667"/>
            <a:ext cx="8161361" cy="5715830"/>
          </a:xfrm>
        </p:spPr>
      </p:pic>
      <p:sp>
        <p:nvSpPr>
          <p:cNvPr id="5" name="Прямоугольник 4"/>
          <p:cNvSpPr/>
          <p:nvPr/>
        </p:nvSpPr>
        <p:spPr>
          <a:xfrm>
            <a:off x="498143" y="5924772"/>
            <a:ext cx="8222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www.google.com/maps/d/u/0/viewer?ll=42.49109245027008%2C78.3940675746968&amp;z=17&amp;mid=1yL93GhtOMwR9ZZ2e5BLFNmf67UE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8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28650" y="1146412"/>
            <a:ext cx="7792183" cy="47665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4400" dirty="0" smtClean="0"/>
              <a:t>1. Горожане (владельцы  </a:t>
            </a:r>
            <a:r>
              <a:rPr lang="ru-RU" sz="4400" dirty="0"/>
              <a:t>домов с историко-архитектурным обликом и </a:t>
            </a:r>
            <a:r>
              <a:rPr lang="ru-RU" sz="4400" dirty="0" smtClean="0"/>
              <a:t>наследием) </a:t>
            </a:r>
            <a:endParaRPr lang="ru-RU" sz="4400" dirty="0"/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2. Местные власти</a:t>
            </a:r>
          </a:p>
          <a:p>
            <a:pPr marL="0" indent="0">
              <a:buNone/>
            </a:pPr>
            <a:endParaRPr lang="ru-RU" sz="2100" dirty="0" smtClean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28650" y="425356"/>
            <a:ext cx="7792183" cy="14170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Аудитория:</a:t>
            </a:r>
          </a:p>
        </p:txBody>
      </p:sp>
    </p:spTree>
    <p:extLst>
      <p:ext uri="{BB962C8B-B14F-4D97-AF65-F5344CB8AC3E}">
        <p14:creationId xmlns:p14="http://schemas.microsoft.com/office/powerpoint/2010/main" val="33451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Партнеры: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96537"/>
            <a:ext cx="7886700" cy="4880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1. Областной архив, архитектура, мэрия</a:t>
            </a:r>
            <a:r>
              <a:rPr lang="ru-RU" sz="4400" dirty="0"/>
              <a:t>;</a:t>
            </a:r>
          </a:p>
          <a:p>
            <a:pPr marL="0" indent="0">
              <a:buNone/>
            </a:pPr>
            <a:r>
              <a:rPr lang="ru-RU" sz="4400" dirty="0" smtClean="0"/>
              <a:t>2. Туристические объединения;</a:t>
            </a:r>
          </a:p>
          <a:p>
            <a:pPr marL="0" indent="0">
              <a:buNone/>
            </a:pPr>
            <a:r>
              <a:rPr lang="ru-RU" sz="4400" dirty="0" smtClean="0"/>
              <a:t>3. Сообщества </a:t>
            </a:r>
            <a:r>
              <a:rPr lang="ru-RU" sz="4400" dirty="0"/>
              <a:t>КР а</a:t>
            </a:r>
            <a:r>
              <a:rPr lang="ru-RU" sz="4400" dirty="0" smtClean="0"/>
              <a:t>ссоциации: архитекторов, антропологов и краеведов и гражданских активистов.</a:t>
            </a:r>
            <a:endParaRPr lang="ru-RU" sz="4400" dirty="0"/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174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Медиа партнеры: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8" y="2263501"/>
            <a:ext cx="1672346" cy="1415921"/>
          </a:xfrm>
        </p:spPr>
      </p:pic>
      <p:pic>
        <p:nvPicPr>
          <p:cNvPr id="2053" name="Picture 5" descr="D:\организационная работа МВО Лидерство\jashtarcamp\лого на банер\17554225_1694648870828236_148404719697011685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8" y="3971498"/>
            <a:ext cx="1665596" cy="16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турмуш л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69" y="2370610"/>
            <a:ext cx="2328317" cy="11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511669" y="4095750"/>
            <a:ext cx="3984293" cy="14170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Газеты: «Вести Иссык-Куля»</a:t>
            </a:r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4443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28650" y="272956"/>
            <a:ext cx="8019631" cy="53499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/>
              <a:t>Сбор средств (</a:t>
            </a:r>
            <a:r>
              <a:rPr lang="ru-RU" sz="2200" dirty="0" err="1" smtClean="0"/>
              <a:t>фардрейзин</a:t>
            </a:r>
            <a:r>
              <a:rPr lang="ru-RU" sz="2200" dirty="0" smtClean="0"/>
              <a:t> и </a:t>
            </a:r>
            <a:r>
              <a:rPr lang="ru-RU" sz="2200" dirty="0" err="1" smtClean="0"/>
              <a:t>крауд</a:t>
            </a:r>
            <a:r>
              <a:rPr lang="ru-RU" sz="2200" dirty="0" smtClean="0"/>
              <a:t> </a:t>
            </a:r>
            <a:r>
              <a:rPr lang="ru-RU" sz="2200" dirty="0" err="1" smtClean="0"/>
              <a:t>фандинг</a:t>
            </a:r>
            <a:r>
              <a:rPr lang="ru-RU" sz="2200" dirty="0" smtClean="0"/>
              <a:t>):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ru-RU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ru-RU" sz="2100" dirty="0"/>
          </a:p>
        </p:txBody>
      </p:sp>
      <p:pic>
        <p:nvPicPr>
          <p:cNvPr id="2050" name="Picture 2" descr="E:\Downloads\WhatsApp Image 2018-02-19 at 18.32.57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1" y="788726"/>
            <a:ext cx="6956378" cy="5217284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ownloads\WhatsApp Image 2018-02-19 at 18.32.56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03" y="3282854"/>
            <a:ext cx="4595315" cy="3446486"/>
          </a:xfrm>
          <a:prstGeom prst="round2DiagRect">
            <a:avLst>
              <a:gd name="adj1" fmla="val 16667"/>
              <a:gd name="adj2" fmla="val 2432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68740"/>
            <a:ext cx="7886700" cy="5508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Устойчивость проекта:</a:t>
            </a:r>
            <a:endParaRPr lang="ru-RU" sz="2200" dirty="0"/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Утверждение обновленного реестра </a:t>
            </a:r>
            <a:r>
              <a:rPr lang="ru-RU" dirty="0"/>
              <a:t>архитектурных и культурных </a:t>
            </a:r>
            <a:r>
              <a:rPr lang="ru-RU" dirty="0" smtClean="0"/>
              <a:t>достопримечательностей;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Работа общественного экспертного совета;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Выделение ресурсов местными властями на поддержку состояния архитектурных сооружений конца</a:t>
            </a:r>
            <a:r>
              <a:rPr lang="en-US" dirty="0"/>
              <a:t> XIX </a:t>
            </a:r>
            <a:r>
              <a:rPr lang="ru-RU" dirty="0" smtClean="0"/>
              <a:t>начала </a:t>
            </a:r>
            <a:r>
              <a:rPr lang="en-US" dirty="0" smtClean="0"/>
              <a:t>XX </a:t>
            </a:r>
            <a:r>
              <a:rPr lang="ru-RU" dirty="0" smtClean="0"/>
              <a:t>веков;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Поощрение владельцев домов за сохранение облика и состояния;</a:t>
            </a:r>
          </a:p>
          <a:p>
            <a:pPr marL="0" indent="0">
              <a:buNone/>
            </a:pPr>
            <a:r>
              <a:rPr lang="ru-RU" b="1" dirty="0" smtClean="0"/>
              <a:t>Ежегодно сохраняются и реставрируются архитектурные объекты!!!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6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1" cy="6858000"/>
          </a:xfrm>
        </p:spPr>
      </p:pic>
    </p:spTree>
    <p:extLst>
      <p:ext uri="{BB962C8B-B14F-4D97-AF65-F5344CB8AC3E}">
        <p14:creationId xmlns:p14="http://schemas.microsoft.com/office/powerpoint/2010/main" val="29720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23834"/>
            <a:ext cx="7886700" cy="48531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600" dirty="0" smtClean="0"/>
              <a:t>1. Уникальное </a:t>
            </a:r>
            <a:r>
              <a:rPr lang="ru-RU" sz="3600" dirty="0"/>
              <a:t>напоминание о прошлом под </a:t>
            </a:r>
            <a:r>
              <a:rPr lang="ru-RU" sz="3600" dirty="0" smtClean="0"/>
              <a:t>угрозой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/>
              <a:t>2. Теряется архитектурный облик город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/>
              <a:t>3.Разрушается историко-архитектурное </a:t>
            </a:r>
            <a:r>
              <a:rPr lang="ru-RU" sz="3600" dirty="0"/>
              <a:t>наследие </a:t>
            </a:r>
            <a:r>
              <a:rPr lang="ru-RU" sz="3600" dirty="0" smtClean="0"/>
              <a:t>города</a:t>
            </a:r>
            <a:endParaRPr lang="ru-RU" sz="3600" dirty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78776" y="327548"/>
            <a:ext cx="7886700" cy="144666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Актуальность проблемы: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80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0"/>
            <a:ext cx="918837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32437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Здание </a:t>
            </a:r>
            <a:r>
              <a:rPr lang="ru-RU" dirty="0">
                <a:solidFill>
                  <a:schemeClr val="bg1"/>
                </a:solidFill>
              </a:rPr>
              <a:t>конца </a:t>
            </a:r>
            <a:r>
              <a:rPr lang="en-US" dirty="0">
                <a:solidFill>
                  <a:schemeClr val="bg1"/>
                </a:solidFill>
              </a:rPr>
              <a:t>XIX</a:t>
            </a:r>
            <a:r>
              <a:rPr lang="ru-RU" dirty="0" smtClean="0">
                <a:solidFill>
                  <a:schemeClr val="bg1"/>
                </a:solidFill>
              </a:rPr>
              <a:t> века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2219" cy="6858000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92823" y="474308"/>
            <a:ext cx="7014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     Здание </a:t>
            </a:r>
            <a:r>
              <a:rPr lang="ru-RU" dirty="0">
                <a:solidFill>
                  <a:schemeClr val="bg1"/>
                </a:solidFill>
              </a:rPr>
              <a:t>конца </a:t>
            </a:r>
            <a:r>
              <a:rPr lang="en-US" dirty="0">
                <a:solidFill>
                  <a:schemeClr val="bg1"/>
                </a:solidFill>
              </a:rPr>
              <a:t>XIX</a:t>
            </a:r>
            <a:r>
              <a:rPr lang="ru-RU" dirty="0" smtClean="0">
                <a:solidFill>
                  <a:schemeClr val="bg1"/>
                </a:solidFill>
              </a:rPr>
              <a:t> века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" y="109182"/>
            <a:ext cx="9101672" cy="6748818"/>
          </a:xfrm>
        </p:spPr>
      </p:pic>
      <p:sp>
        <p:nvSpPr>
          <p:cNvPr id="2" name="Прямоугольник 1"/>
          <p:cNvSpPr/>
          <p:nvPr/>
        </p:nvSpPr>
        <p:spPr>
          <a:xfrm>
            <a:off x="286603" y="619920"/>
            <a:ext cx="9594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Теряя здания мы теряем историю!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2934268" y="4626591"/>
            <a:ext cx="1733265" cy="15967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1606" y="6073259"/>
            <a:ext cx="8117291" cy="1520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Мы хотим, чтоб было так!!!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41346"/>
          </a:xfrm>
        </p:spPr>
        <p:txBody>
          <a:bodyPr>
            <a:noAutofit/>
          </a:bodyPr>
          <a:lstStyle/>
          <a:p>
            <a:r>
              <a:rPr lang="ru-RU" sz="2000" dirty="0" smtClean="0"/>
              <a:t>Цель городской инициативы: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411" y="1392071"/>
            <a:ext cx="7886700" cy="437545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4000" dirty="0" smtClean="0"/>
              <a:t>1. Сохранить  архитектурное наследие города;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4000" dirty="0" smtClean="0"/>
              <a:t>2. Развить интерес к истории у местных жителей;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4000" dirty="0" smtClean="0"/>
              <a:t>3. Развить гражданский </a:t>
            </a:r>
            <a:r>
              <a:rPr lang="ru-RU" sz="4000" dirty="0" err="1" smtClean="0"/>
              <a:t>активизм</a:t>
            </a:r>
            <a:r>
              <a:rPr lang="ru-RU" sz="4000" dirty="0" smtClean="0"/>
              <a:t>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4000" dirty="0" smtClean="0"/>
              <a:t>4. Информировать горожан через  медиа-кампания.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836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800" dirty="0" smtClean="0"/>
              <a:t>1. Мультимедийные истории;</a:t>
            </a:r>
          </a:p>
          <a:p>
            <a:pPr marL="0" indent="0">
              <a:buNone/>
            </a:pPr>
            <a:r>
              <a:rPr lang="ru-RU" sz="4800" dirty="0" smtClean="0"/>
              <a:t>2. Цикл радио и </a:t>
            </a:r>
            <a:r>
              <a:rPr lang="ru-RU" sz="4800" dirty="0" err="1" smtClean="0"/>
              <a:t>тв</a:t>
            </a:r>
            <a:r>
              <a:rPr lang="ru-RU" sz="4800" dirty="0" smtClean="0"/>
              <a:t> передач;</a:t>
            </a:r>
          </a:p>
          <a:p>
            <a:pPr marL="0" indent="0">
              <a:buNone/>
            </a:pPr>
            <a:r>
              <a:rPr lang="ru-RU" sz="4800" dirty="0" smtClean="0"/>
              <a:t>3. Просвещение жителей, через тематические встречи;</a:t>
            </a:r>
          </a:p>
          <a:p>
            <a:pPr marL="0" indent="0">
              <a:buNone/>
            </a:pPr>
            <a:r>
              <a:rPr lang="ru-RU" sz="4800" dirty="0" smtClean="0"/>
              <a:t>4. Утверждение норм сохранения и бережного отношения к зданиям конца </a:t>
            </a:r>
            <a:r>
              <a:rPr lang="ru-RU" sz="4800" dirty="0" err="1"/>
              <a:t>конца</a:t>
            </a:r>
            <a:r>
              <a:rPr lang="en-US" sz="4800" dirty="0"/>
              <a:t> XIX </a:t>
            </a:r>
            <a:r>
              <a:rPr lang="ru-RU" sz="4800" dirty="0"/>
              <a:t>начала </a:t>
            </a:r>
            <a:r>
              <a:rPr lang="en-US" sz="4800" dirty="0"/>
              <a:t>XX </a:t>
            </a:r>
            <a:r>
              <a:rPr lang="ru-RU" sz="4800" dirty="0"/>
              <a:t>веков.</a:t>
            </a:r>
            <a:endParaRPr lang="ru-RU" sz="4800" dirty="0" smtClean="0"/>
          </a:p>
          <a:p>
            <a:pPr marL="0" indent="0">
              <a:buNone/>
            </a:pPr>
            <a:endParaRPr lang="ru-RU" sz="4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3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</TotalTime>
  <Words>238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Сохраним историческое наследие Каракола</vt:lpstr>
      <vt:lpstr>Презентация PowerPoint</vt:lpstr>
      <vt:lpstr>Актуальность проблемы:</vt:lpstr>
      <vt:lpstr>Здание конца XIX века</vt:lpstr>
      <vt:lpstr>Презентация PowerPoint</vt:lpstr>
      <vt:lpstr>Презентация PowerPoint</vt:lpstr>
      <vt:lpstr>Презентация PowerPoint</vt:lpstr>
      <vt:lpstr>Цель городской инициативы: </vt:lpstr>
      <vt:lpstr>КАК???</vt:lpstr>
      <vt:lpstr>Презентация PowerPoint</vt:lpstr>
      <vt:lpstr>Презентация PowerPoint</vt:lpstr>
      <vt:lpstr>Партнеры:</vt:lpstr>
      <vt:lpstr>Медиа партнеры: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Иван Печищев</dc:creator>
  <cp:lastModifiedBy>Vol2</cp:lastModifiedBy>
  <cp:revision>50</cp:revision>
  <dcterms:created xsi:type="dcterms:W3CDTF">2016-05-16T05:26:18Z</dcterms:created>
  <dcterms:modified xsi:type="dcterms:W3CDTF">2018-06-13T05:21:03Z</dcterms:modified>
</cp:coreProperties>
</file>