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7" r:id="rId26"/>
    <p:sldId id="282" r:id="rId27"/>
    <p:sldId id="283" r:id="rId28"/>
    <p:sldId id="284" r:id="rId29"/>
    <p:sldId id="285" r:id="rId30"/>
    <p:sldId id="288" r:id="rId31"/>
    <p:sldId id="289" r:id="rId32"/>
    <p:sldId id="290" r:id="rId33"/>
    <p:sldId id="291" r:id="rId34"/>
    <p:sldId id="292" r:id="rId35"/>
    <p:sldId id="286" r:id="rId36"/>
    <p:sldId id="277" r:id="rId37"/>
    <p:sldId id="27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1F5C-5AA7-482C-B015-CE896793875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7D9-F592-43C5-A098-6F566E097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1F5C-5AA7-482C-B015-CE896793875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7D9-F592-43C5-A098-6F566E097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1F5C-5AA7-482C-B015-CE896793875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7D9-F592-43C5-A098-6F566E097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1F5C-5AA7-482C-B015-CE896793875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7D9-F592-43C5-A098-6F566E097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1F5C-5AA7-482C-B015-CE896793875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7D9-F592-43C5-A098-6F566E097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1F5C-5AA7-482C-B015-CE896793875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7D9-F592-43C5-A098-6F566E097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1F5C-5AA7-482C-B015-CE896793875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7D9-F592-43C5-A098-6F566E097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1F5C-5AA7-482C-B015-CE896793875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7D9-F592-43C5-A098-6F566E097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1F5C-5AA7-482C-B015-CE896793875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7D9-F592-43C5-A098-6F566E097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1F5C-5AA7-482C-B015-CE896793875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7D9-F592-43C5-A098-6F566E097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1F5C-5AA7-482C-B015-CE896793875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7D9-F592-43C5-A098-6F566E097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71F5C-5AA7-482C-B015-CE896793875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77D9-F592-43C5-A098-6F566E097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resident.uz/ru" TargetMode="External"/><Relationship Id="rId2" Type="http://schemas.openxmlformats.org/officeDocument/2006/relationships/hyperlink" Target="https://pm.gov.uz/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ingfikrim.uz/ru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Оценка социального эффекта: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новые подходы и инструменты.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Новые условия для функционирования институтов гражданского общества в Узбекистане.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Оценка социального эффекта помогает: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заниматься </a:t>
            </a:r>
            <a:r>
              <a:rPr lang="ru-RU" dirty="0"/>
              <a:t>управлением проекта, ориентируясь на результаты для общества; </a:t>
            </a:r>
          </a:p>
          <a:p>
            <a:pPr lvl="0"/>
            <a:r>
              <a:rPr lang="ru-RU" dirty="0"/>
              <a:t>взаимодействовать с государственными органами (для институтов гражданского </a:t>
            </a:r>
            <a:r>
              <a:rPr lang="ru-RU" dirty="0" smtClean="0"/>
              <a:t>общества и бизнеса) </a:t>
            </a:r>
            <a:r>
              <a:rPr lang="ru-RU" dirty="0"/>
              <a:t>и с некоммерческими структурами (для </a:t>
            </a:r>
            <a:r>
              <a:rPr lang="ru-RU" dirty="0" smtClean="0"/>
              <a:t>государственного сектора и коммерческих </a:t>
            </a:r>
            <a:r>
              <a:rPr lang="ru-RU" dirty="0"/>
              <a:t>компаний</a:t>
            </a:r>
            <a:r>
              <a:rPr lang="ru-RU" dirty="0" smtClean="0"/>
              <a:t>).</a:t>
            </a:r>
          </a:p>
          <a:p>
            <a:pPr lvl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Управление и взаимодействие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43" name="Picture 3" descr="D:\Profiles\Регина Сафарова\Documents\ARGO\Июнь 2018\Картинки\re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201069"/>
            <a:ext cx="476250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Разработка показателей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2290" name="Picture 2" descr="D:\Profiles\Регина Сафарова\Documents\ARGO\Июнь 2018\Картинки\36093003-businessman-find-a-solution-to-increase-prof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Показатели для усиления СМИ (1)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Сравнительный анализ количества статей, рубрик, передач, роликов, акций, </a:t>
            </a:r>
          </a:p>
          <a:p>
            <a:pPr lvl="0"/>
            <a:r>
              <a:rPr lang="ru-RU" dirty="0"/>
              <a:t>Описание качественных характеристик продукции, </a:t>
            </a:r>
          </a:p>
          <a:p>
            <a:pPr lvl="0"/>
            <a:r>
              <a:rPr lang="ru-RU" dirty="0"/>
              <a:t>Рейтинг СМИ, </a:t>
            </a:r>
          </a:p>
          <a:p>
            <a:pPr lvl="0"/>
            <a:r>
              <a:rPr lang="ru-RU" dirty="0"/>
              <a:t>Использование продукции после гранта.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Показатели для усиления СМИ (2)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3314" name="Picture 2" descr="D:\Profiles\Регина Сафарова\Documents\ARGO\Июнь 2018\Картинки\studen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34356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Укрепление духовных ценностей (1)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Количество распространённых материалов (брошюр, книг, буклетов) по тематике, </a:t>
            </a:r>
          </a:p>
          <a:p>
            <a:pPr lvl="0"/>
            <a:r>
              <a:rPr lang="ru-RU" dirty="0" smtClean="0"/>
              <a:t>Количественный, возрастной и </a:t>
            </a:r>
            <a:r>
              <a:rPr lang="ru-RU" dirty="0" err="1" smtClean="0"/>
              <a:t>гендерный</a:t>
            </a:r>
            <a:r>
              <a:rPr lang="ru-RU" dirty="0" smtClean="0"/>
              <a:t> состав </a:t>
            </a:r>
            <a:r>
              <a:rPr lang="ru-RU" dirty="0" err="1" smtClean="0"/>
              <a:t>благополучателей</a:t>
            </a:r>
            <a:r>
              <a:rPr lang="ru-RU" dirty="0" smtClean="0"/>
              <a:t>, </a:t>
            </a:r>
          </a:p>
          <a:p>
            <a:pPr lvl="0"/>
            <a:r>
              <a:rPr lang="ru-RU" dirty="0" smtClean="0"/>
              <a:t>Наличие совместных действий с органами государственной власти и управления в этой сфере, </a:t>
            </a:r>
          </a:p>
          <a:p>
            <a:pPr lvl="0"/>
            <a:r>
              <a:rPr lang="ru-RU" dirty="0" smtClean="0"/>
              <a:t>Анкетирование группы </a:t>
            </a:r>
            <a:r>
              <a:rPr lang="ru-RU" dirty="0" err="1" smtClean="0"/>
              <a:t>благополучателей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Укрепление духовных ценностей (2)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D:\Profiles\Регина Сафарова\Documents\ARGO\Июнь 2018\Картинки\0004-003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310606"/>
            <a:ext cx="619125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Общественный контроль (1)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Сравнительный анализ количества обращений (жалоб) со стороны граждан для решения проблем, </a:t>
            </a:r>
          </a:p>
          <a:p>
            <a:pPr lvl="0"/>
            <a:r>
              <a:rPr lang="ru-RU" dirty="0" smtClean="0"/>
              <a:t>Удовлетворённость граждан решением по обращению (жалобе), </a:t>
            </a:r>
          </a:p>
          <a:p>
            <a:pPr lvl="0"/>
            <a:r>
              <a:rPr lang="ru-RU" dirty="0" smtClean="0"/>
              <a:t>Уменьшение количества повторных обращений граждан по одним и тем же вопросам; </a:t>
            </a:r>
          </a:p>
          <a:p>
            <a:pPr lvl="0"/>
            <a:r>
              <a:rPr lang="ru-RU" dirty="0" smtClean="0"/>
              <a:t>Уменьшение времени на рассмотрение проблемных вопросов в органах, ответственных за решение.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Общественный контроль (2)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D:\Profiles\Регина Сафарова\Documents\ARGO\Июнь 2018\Картинки\94b2cdc904d91a1577774aa6de0a612cd4bc4cc6af1f534916f438e5db0de3e6_ 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Проекты инновационные – подходы нестандартные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D:\Profiles\Регина Сафарова\Documents\ARGO\Июнь 2018\Картинки\7e58113966c67085953dd45e2ed189c9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92030"/>
            <a:ext cx="8229600" cy="3742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показатели социального эффекта</a:t>
            </a:r>
            <a:endParaRPr lang="ru-RU" b="1" dirty="0"/>
          </a:p>
        </p:txBody>
      </p:sp>
      <p:pic>
        <p:nvPicPr>
          <p:cNvPr id="1027" name="Picture 3" descr="D:\Profiles\Регина Сафарова\Documents\ARGO\Июнь 2018\Картинки\insurance-1991213_1280-e14983935135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375" y="1600200"/>
            <a:ext cx="650925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 сдерживания ННО в Узбекистане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Слабая материально-техническая база, </a:t>
            </a:r>
          </a:p>
          <a:p>
            <a:pPr lvl="0"/>
            <a:r>
              <a:rPr lang="ru-RU" dirty="0"/>
              <a:t>Неучастие в решении социально-экономических задач; </a:t>
            </a:r>
          </a:p>
          <a:p>
            <a:pPr lvl="0"/>
            <a:r>
              <a:rPr lang="ru-RU" dirty="0"/>
              <a:t>Низкий уровень правовых знаний, </a:t>
            </a:r>
          </a:p>
          <a:p>
            <a:pPr lvl="0"/>
            <a:r>
              <a:rPr lang="ru-RU" dirty="0"/>
              <a:t>Низкая осведомлённость населения, </a:t>
            </a:r>
          </a:p>
          <a:p>
            <a:pPr lvl="0"/>
            <a:r>
              <a:rPr lang="ru-RU" dirty="0" err="1"/>
              <a:t>Самоцензура</a:t>
            </a:r>
            <a:r>
              <a:rPr lang="ru-RU" dirty="0"/>
              <a:t> в СМИ, </a:t>
            </a:r>
          </a:p>
          <a:p>
            <a:pPr lvl="0"/>
            <a:r>
              <a:rPr lang="ru-RU" dirty="0"/>
              <a:t>Небольшое количество </a:t>
            </a:r>
            <a:r>
              <a:rPr lang="ru-RU" b="1" dirty="0"/>
              <a:t>действующих</a:t>
            </a:r>
            <a:r>
              <a:rPr lang="ru-RU" dirty="0"/>
              <a:t> организаций, </a:t>
            </a:r>
          </a:p>
          <a:p>
            <a:pPr lvl="0"/>
            <a:r>
              <a:rPr lang="ru-RU" dirty="0"/>
              <a:t>Слабая правоприменительная практика.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НИМФОГО</a:t>
            </a:r>
            <a:endParaRPr lang="ru-RU" dirty="0"/>
          </a:p>
        </p:txBody>
      </p:sp>
      <p:pic>
        <p:nvPicPr>
          <p:cNvPr id="17410" name="Picture 2" descr="D:\Profiles\Регина Сафарова\Documents\ARGO\Июнь 2018\Картинки\87456369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62906"/>
            <a:ext cx="609600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Повышение роли институтов гражданского общества</a:t>
            </a:r>
            <a:endParaRPr lang="ru-RU" b="1" dirty="0"/>
          </a:p>
        </p:txBody>
      </p:sp>
      <p:pic>
        <p:nvPicPr>
          <p:cNvPr id="18436" name="Picture 4" descr="D:\Profiles\Регина Сафарова\Documents\ARGO\Июнь 2018\Картинки\podderzhka-malogo-biznesa-e14633408305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Создание Консультативного совета</a:t>
            </a:r>
            <a:endParaRPr lang="ru-RU" b="1" dirty="0"/>
          </a:p>
        </p:txBody>
      </p:sp>
      <p:pic>
        <p:nvPicPr>
          <p:cNvPr id="19460" name="Picture 4" descr="D:\Profiles\Регина Сафарова\Documents\ARGO\Июнь 2018\Картинки\s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Вместо согласования – уведомление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6" name="Picture 6" descr="D:\Profiles\Регина Сафарова\Documents\ARGO\Июнь 2018\Картинки\Использованные картинки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39181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Поступление </a:t>
            </a:r>
            <a:r>
              <a:rPr lang="ru-RU" b="1" dirty="0" err="1" smtClean="0"/>
              <a:t>грантовых</a:t>
            </a:r>
            <a:r>
              <a:rPr lang="ru-RU" b="1" dirty="0" smtClean="0"/>
              <a:t> средств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2533" name="Picture 5" descr="D:\Profiles\Регина Сафарова\Documents\ARGO\Июнь 2018\Картинки\Использованные картинки\Investor 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21497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Разработать и внедрить электронную систему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государственной </a:t>
            </a:r>
            <a:r>
              <a:rPr lang="ru-RU" dirty="0"/>
              <a:t>регистрации, перерегистрации </a:t>
            </a:r>
            <a:r>
              <a:rPr lang="ru-RU" dirty="0" smtClean="0"/>
              <a:t>и символики</a:t>
            </a:r>
            <a:r>
              <a:rPr lang="ru-RU" dirty="0"/>
              <a:t>;</a:t>
            </a:r>
          </a:p>
          <a:p>
            <a:r>
              <a:rPr lang="ru-RU" dirty="0"/>
              <a:t>уведомлению о проведении планируемых </a:t>
            </a:r>
            <a:r>
              <a:rPr lang="ru-RU" dirty="0" smtClean="0"/>
              <a:t>мероприятий;</a:t>
            </a:r>
            <a:endParaRPr lang="ru-RU" dirty="0"/>
          </a:p>
          <a:p>
            <a:r>
              <a:rPr lang="ru-RU" dirty="0"/>
              <a:t>ежегодным отчетам </a:t>
            </a:r>
            <a:r>
              <a:rPr lang="ru-RU" dirty="0" smtClean="0"/>
              <a:t>о </a:t>
            </a:r>
            <a:r>
              <a:rPr lang="ru-RU" dirty="0"/>
              <a:t>своей деятельности;</a:t>
            </a:r>
          </a:p>
          <a:p>
            <a:r>
              <a:rPr lang="ru-RU" dirty="0" smtClean="0"/>
              <a:t>Согласованию получения </a:t>
            </a:r>
            <a:r>
              <a:rPr lang="ru-RU" dirty="0"/>
              <a:t>денежных средств и имущества от иностранных государств, международных и иностранных организаций, граждан иностранных государств либо по их поручению от других лиц.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Упрощение форм отчётности</a:t>
            </a:r>
            <a:endParaRPr lang="ru-RU" b="1" dirty="0"/>
          </a:p>
        </p:txBody>
      </p:sp>
      <p:pic>
        <p:nvPicPr>
          <p:cNvPr id="26625" name="Picture 1" descr="D:\Profiles\Регина Сафарова\Documents\ARGO\Июнь 2018\Картинки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Обязательное согласование с </a:t>
            </a:r>
            <a:r>
              <a:rPr lang="ru-RU" b="1" dirty="0" err="1" smtClean="0"/>
              <a:t>НАННОУз</a:t>
            </a:r>
            <a:endParaRPr lang="ru-RU" b="1" dirty="0"/>
          </a:p>
        </p:txBody>
      </p:sp>
      <p:pic>
        <p:nvPicPr>
          <p:cNvPr id="25603" name="Picture 3" descr="D:\Profiles\Регина Сафарова\Documents\ARGO\Июнь 2018\Картинки\logo-uz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500726" cy="2963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Создать «Дома негосударственных некоммерческих организаций»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7" name="Picture 1" descr="D:\Profiles\Регина Сафарова\Documents\ARGO\Июнь 2018\Картинки\1729001_stock-photo-library-masco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357430"/>
            <a:ext cx="457203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Недобросовестно оказываемая услуга (1)</a:t>
            </a:r>
            <a:endParaRPr lang="ru-RU" b="1" dirty="0"/>
          </a:p>
        </p:txBody>
      </p:sp>
      <p:pic>
        <p:nvPicPr>
          <p:cNvPr id="2050" name="Picture 2" descr="D:\Profiles\Регина Сафарова\Documents\ARGO\Июнь 2018\Картинки\1266124_12785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50" y="2062956"/>
            <a:ext cx="55245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Сократить взыскания за нарушение законодательства</a:t>
            </a:r>
            <a:endParaRPr lang="ru-RU" b="1" dirty="0"/>
          </a:p>
        </p:txBody>
      </p:sp>
      <p:pic>
        <p:nvPicPr>
          <p:cNvPr id="47106" name="Picture 2" descr="D:\Profiles\Регина Сафарова\Documents\ARGO\Июнь 2018\Картинки\1418140022_zakon3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20106"/>
            <a:ext cx="5029200" cy="34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Отчётность государственной власти на местах за ННО</a:t>
            </a:r>
            <a:endParaRPr lang="ru-RU" b="1" dirty="0"/>
          </a:p>
        </p:txBody>
      </p:sp>
      <p:pic>
        <p:nvPicPr>
          <p:cNvPr id="48130" name="Picture 2" descr="D:\Profiles\Регина Сафарова\Documents\ARGO\Июнь 2018\Картинки\прозрачность-чиновн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Премия для ННО</a:t>
            </a:r>
            <a:endParaRPr lang="ru-RU" b="1" dirty="0"/>
          </a:p>
        </p:txBody>
      </p:sp>
      <p:pic>
        <p:nvPicPr>
          <p:cNvPr id="49154" name="Picture 2" descr="D:\Profiles\Регина Сафарова\Documents\ARGO\Июнь 2018\Картинки\e14ef3a3347ce002c32046dcbf0232d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95014"/>
            <a:ext cx="8229600" cy="3136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Освещение в СМИ</a:t>
            </a:r>
            <a:endParaRPr lang="ru-RU" b="1" dirty="0"/>
          </a:p>
        </p:txBody>
      </p:sp>
      <p:pic>
        <p:nvPicPr>
          <p:cNvPr id="50178" name="Picture 2" descr="D:\Profiles\Регина Сафарова\Documents\ARGO\Июнь 2018\Картинки\pp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39181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Официальные сайты и социальные сети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https://pm.gov.uz/ru#/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http://president.uz/ru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https://meningfikrim.uz/ru</a:t>
            </a:r>
            <a:endParaRPr lang="ru-RU" dirty="0" smtClean="0"/>
          </a:p>
          <a:p>
            <a:r>
              <a:rPr lang="en-US" dirty="0" err="1" smtClean="0"/>
              <a:t>t.me</a:t>
            </a:r>
            <a:r>
              <a:rPr lang="en-US" dirty="0" smtClean="0"/>
              <a:t>/</a:t>
            </a:r>
            <a:r>
              <a:rPr lang="en-US" dirty="0" err="1" smtClean="0"/>
              <a:t>shmirziyoyev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fb.com/</a:t>
            </a:r>
            <a:r>
              <a:rPr lang="en-US" dirty="0" err="1" smtClean="0"/>
              <a:t>Mirziyoyev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mirziyoyev_sh.PREZIDENTUZ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Новые проекты – новые подходы</a:t>
            </a:r>
            <a:endParaRPr lang="ru-RU" b="1" dirty="0"/>
          </a:p>
        </p:txBody>
      </p:sp>
      <p:pic>
        <p:nvPicPr>
          <p:cNvPr id="23553" name="Picture 1" descr="D:\Profiles\Регина Сафарова\Documents\ARGO\Июнь 2018\Картинки\shutterstock_1929984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6850" y="1958181"/>
            <a:ext cx="62103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Стратегия Развития</a:t>
            </a:r>
            <a:endParaRPr lang="ru-RU" b="1" dirty="0"/>
          </a:p>
        </p:txBody>
      </p:sp>
      <p:pic>
        <p:nvPicPr>
          <p:cNvPr id="29697" name="Picture 1" descr="D:\Profiles\Регина Сафарова\Documents\ARGO\Июнь 2018\Картинки\DTJ9X5TXcAADRL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9060" y="1600200"/>
            <a:ext cx="574588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Хороший социальный эффект</a:t>
            </a:r>
            <a:endParaRPr lang="ru-RU" b="1" dirty="0"/>
          </a:p>
        </p:txBody>
      </p:sp>
      <p:pic>
        <p:nvPicPr>
          <p:cNvPr id="28673" name="Picture 1" descr="D:\Profiles\Регина Сафарова\Documents\ARGO\Июнь 2018\Картинки\4516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3861" y="1600200"/>
            <a:ext cx="47362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Недобросовестно оказываемая услуга (2)</a:t>
            </a:r>
            <a:endParaRPr lang="ru-RU" b="1" dirty="0"/>
          </a:p>
        </p:txBody>
      </p:sp>
      <p:pic>
        <p:nvPicPr>
          <p:cNvPr id="3074" name="Picture 2" descr="D:\Profiles\Регина Сафарова\Documents\ARGO\Июнь 2018\Картинки\индийский-автобус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929606"/>
            <a:ext cx="476250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Социально-ориентированная услуга (1)</a:t>
            </a:r>
            <a:endParaRPr lang="ru-RU" b="1" dirty="0"/>
          </a:p>
        </p:txBody>
      </p:sp>
      <p:pic>
        <p:nvPicPr>
          <p:cNvPr id="4098" name="Picture 2" descr="D:\Profiles\Регина Сафарова\Documents\ARGO\Июнь 2018\Картинки\5d63822b-42ee-4d56-aeb4-52542aced6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02911"/>
            <a:ext cx="8229600" cy="432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Социально-ориентированная услуга (2)</a:t>
            </a:r>
            <a:endParaRPr lang="ru-RU" b="1" dirty="0"/>
          </a:p>
        </p:txBody>
      </p:sp>
      <p:pic>
        <p:nvPicPr>
          <p:cNvPr id="5122" name="Picture 2" descr="D:\Profiles\Регина Сафарова\Documents\ARGO\Июнь 2018\Картинки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Недобросовестно оказываемая услуга</a:t>
            </a:r>
            <a:br>
              <a:rPr lang="ru-RU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D:\Profiles\Регина Сафарова\Documents\ARGO\Июнь 2018\Картинки\lestnica_pandos_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950" y="1600200"/>
            <a:ext cx="678409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Социально-ориентированная услуга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D:\Profiles\Регина Сафарова\Documents\ARGO\Июнь 2018\Картинки\318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Ничего не вижу, ничего не слышу, ничего никому не скажу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D:\Profiles\Регина Сафарова\Documents\ARGO\Июнь 2018\Картинки\2e8c851049d29ab0572c3d14038de35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412</Words>
  <Application>Microsoft Office PowerPoint</Application>
  <PresentationFormat>Экран (4:3)</PresentationFormat>
  <Paragraphs>70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Оценка социального эффекта:  новые подходы и инструменты.  </vt:lpstr>
      <vt:lpstr>Основные показатели социального эффекта</vt:lpstr>
      <vt:lpstr>Недобросовестно оказываемая услуга (1)</vt:lpstr>
      <vt:lpstr>Недобросовестно оказываемая услуга (2)</vt:lpstr>
      <vt:lpstr>Социально-ориентированная услуга (1)</vt:lpstr>
      <vt:lpstr>Социально-ориентированная услуга (2)</vt:lpstr>
      <vt:lpstr>Недобросовестно оказываемая услуга  </vt:lpstr>
      <vt:lpstr>Социально-ориентированная услуга </vt:lpstr>
      <vt:lpstr>Ничего не вижу, ничего не слышу, ничего никому не скажу </vt:lpstr>
      <vt:lpstr>Оценка социального эффекта помогает:  </vt:lpstr>
      <vt:lpstr>Управление и взаимодействие </vt:lpstr>
      <vt:lpstr>Разработка показателей </vt:lpstr>
      <vt:lpstr>Показатели для усиления СМИ (1) </vt:lpstr>
      <vt:lpstr>Показатели для усиления СМИ (2) </vt:lpstr>
      <vt:lpstr>Укрепление духовных ценностей (1) </vt:lpstr>
      <vt:lpstr>Укрепление духовных ценностей (2)  </vt:lpstr>
      <vt:lpstr>Общественный контроль (1) </vt:lpstr>
      <vt:lpstr>Общественный контроль (2)  </vt:lpstr>
      <vt:lpstr>Проекты инновационные – подходы нестандартные  </vt:lpstr>
      <vt:lpstr>Факторы сдерживания ННО в Узбекистане </vt:lpstr>
      <vt:lpstr>НИМФОГО</vt:lpstr>
      <vt:lpstr>Повышение роли институтов гражданского общества</vt:lpstr>
      <vt:lpstr>Создание Консультативного совета</vt:lpstr>
      <vt:lpstr>Вместо согласования – уведомление </vt:lpstr>
      <vt:lpstr>Поступление грантовых средств </vt:lpstr>
      <vt:lpstr>Разработать и внедрить электронную систему</vt:lpstr>
      <vt:lpstr>Упрощение форм отчётности</vt:lpstr>
      <vt:lpstr>Обязательное согласование с НАННОУз</vt:lpstr>
      <vt:lpstr>  Создать «Дома негосударственных некоммерческих организаций» </vt:lpstr>
      <vt:lpstr>Сократить взыскания за нарушение законодательства</vt:lpstr>
      <vt:lpstr>Отчётность государственной власти на местах за ННО</vt:lpstr>
      <vt:lpstr>Премия для ННО</vt:lpstr>
      <vt:lpstr>Освещение в СМИ</vt:lpstr>
      <vt:lpstr>Официальные сайты и социальные сети</vt:lpstr>
      <vt:lpstr>Новые проекты – новые подходы</vt:lpstr>
      <vt:lpstr>Центр Стратегия Развития</vt:lpstr>
      <vt:lpstr>Хороший социальный эффект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социального эффекта:  новые подходы и инструменты.</dc:title>
  <dc:creator>Регина Сафарова</dc:creator>
  <cp:lastModifiedBy>Регина Сафарова</cp:lastModifiedBy>
  <cp:revision>35</cp:revision>
  <dcterms:created xsi:type="dcterms:W3CDTF">2018-06-09T16:53:34Z</dcterms:created>
  <dcterms:modified xsi:type="dcterms:W3CDTF">2018-06-11T13:49:17Z</dcterms:modified>
</cp:coreProperties>
</file>