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5" r:id="rId2"/>
    <p:sldId id="268" r:id="rId3"/>
    <p:sldId id="267" r:id="rId4"/>
    <p:sldId id="270" r:id="rId5"/>
    <p:sldId id="273" r:id="rId6"/>
    <p:sldId id="275" r:id="rId7"/>
    <p:sldId id="278" r:id="rId8"/>
    <p:sldId id="277" r:id="rId9"/>
    <p:sldId id="276" r:id="rId10"/>
    <p:sldId id="279" r:id="rId11"/>
    <p:sldId id="280" r:id="rId12"/>
    <p:sldId id="284" r:id="rId13"/>
    <p:sldId id="282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AC5"/>
    <a:srgbClr val="238099"/>
    <a:srgbClr val="4A7EBB"/>
    <a:srgbClr val="3C8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6" y="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D0FFC-98A8-4BD4-A13A-E5E9951BE23F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9BF53-4467-4BEA-9A68-F411EEBECA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88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BF53-4467-4BEA-9A68-F411EEBECAC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31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BF53-4467-4BEA-9A68-F411EEBECAC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603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microsoft.com/office/2007/relationships/hdphoto" Target="../media/hdphoto1.wdp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1.jpeg"/><Relationship Id="rId16" Type="http://schemas.openxmlformats.org/officeDocument/2006/relationships/image" Target="../media/image4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jpeg"/><Relationship Id="rId10" Type="http://schemas.openxmlformats.org/officeDocument/2006/relationships/image" Target="../media/image34.png"/><Relationship Id="rId4" Type="http://schemas.openxmlformats.org/officeDocument/2006/relationships/image" Target="../media/image28.jpeg"/><Relationship Id="rId9" Type="http://schemas.openxmlformats.org/officeDocument/2006/relationships/image" Target="../media/image33.png"/><Relationship Id="rId14" Type="http://schemas.openxmlformats.org/officeDocument/2006/relationships/image" Target="../media/image38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uteshev@cisc.k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4.png"/><Relationship Id="rId3" Type="http://schemas.microsoft.com/office/2007/relationships/hdphoto" Target="../media/hdphoto1.wdp"/><Relationship Id="rId7" Type="http://schemas.openxmlformats.org/officeDocument/2006/relationships/image" Target="../media/image10.png"/><Relationship Id="rId12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microsoft.com/office/2007/relationships/hdphoto" Target="../media/hdphoto4.wdp"/><Relationship Id="rId5" Type="http://schemas.microsoft.com/office/2007/relationships/hdphoto" Target="../media/hdphoto2.wdp"/><Relationship Id="rId10" Type="http://schemas.openxmlformats.org/officeDocument/2006/relationships/image" Target="../media/image12.png"/><Relationship Id="rId4" Type="http://schemas.openxmlformats.org/officeDocument/2006/relationships/image" Target="../media/image8.png"/><Relationship Id="rId9" Type="http://schemas.microsoft.com/office/2007/relationships/hdphoto" Target="../media/hdphoto3.wdp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microsoft.com/office/2007/relationships/hdphoto" Target="../media/hdphoto1.wdp"/><Relationship Id="rId7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.jpe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microsoft.com/office/2007/relationships/hdphoto" Target="../media/hdphoto1.wdp"/><Relationship Id="rId9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18"/>
            <a:ext cx="9144000" cy="68853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972616" y="746701"/>
            <a:ext cx="52427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</a:rPr>
              <a:t>Баста</a:t>
            </a:r>
            <a:r>
              <a:rPr lang="kk-KZ" sz="2800" b="1" dirty="0">
                <a:solidFill>
                  <a:schemeClr val="tx2"/>
                </a:solidFill>
              </a:rPr>
              <a:t>ңыз! 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algn="ctr"/>
            <a:r>
              <a:rPr lang="kk-KZ" sz="2800" b="1" dirty="0" smtClean="0">
                <a:solidFill>
                  <a:schemeClr val="tx2"/>
                </a:solidFill>
              </a:rPr>
              <a:t>Біз қолдаймыз</a:t>
            </a:r>
            <a:r>
              <a:rPr lang="en-US" sz="2800" b="1" dirty="0" smtClean="0">
                <a:solidFill>
                  <a:schemeClr val="tx2"/>
                </a:solidFill>
              </a:rPr>
              <a:t>!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92080" y="4293096"/>
            <a:ext cx="39951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Начните</a:t>
            </a:r>
            <a:r>
              <a:rPr lang="ru-RU" sz="2800" b="1" dirty="0">
                <a:solidFill>
                  <a:schemeClr val="tx2"/>
                </a:solidFill>
              </a:rPr>
              <a:t>! 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Мы поддержим</a:t>
            </a:r>
            <a:r>
              <a:rPr lang="en-US" sz="2800" b="1" dirty="0" smtClean="0">
                <a:solidFill>
                  <a:schemeClr val="tx2"/>
                </a:solidFill>
              </a:rPr>
              <a:t>!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627784" y="2402885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</a:rPr>
              <a:t>Start! 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We </a:t>
            </a:r>
            <a:r>
              <a:rPr lang="en-US" sz="2800" b="1" dirty="0">
                <a:solidFill>
                  <a:schemeClr val="tx2"/>
                </a:solidFill>
              </a:rPr>
              <a:t>support!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69" name="Picture 743"/>
          <p:cNvPicPr/>
          <p:nvPr/>
        </p:nvPicPr>
        <p:blipFill>
          <a:blip r:embed="rId4"/>
          <a:stretch>
            <a:fillRect/>
          </a:stretch>
        </p:blipFill>
        <p:spPr>
          <a:xfrm>
            <a:off x="7530612" y="332656"/>
            <a:ext cx="1433876" cy="5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8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4" y="-27384"/>
            <a:ext cx="9144000" cy="68853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95936" y="332656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«</a:t>
            </a:r>
            <a:r>
              <a:rPr lang="kk-KZ" sz="2800" b="1" dirty="0" smtClean="0">
                <a:solidFill>
                  <a:schemeClr val="tx2"/>
                </a:solidFill>
              </a:rPr>
              <a:t>Карта социальных инициатив</a:t>
            </a:r>
            <a:r>
              <a:rPr lang="ru-RU" sz="2800" b="1" dirty="0" smtClean="0">
                <a:solidFill>
                  <a:schemeClr val="tx2"/>
                </a:solidFill>
              </a:rPr>
              <a:t>»</a:t>
            </a:r>
            <a:endParaRPr lang="ru-RU" sz="2800" b="1" dirty="0">
              <a:solidFill>
                <a:schemeClr val="tx2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3995936" y="764704"/>
            <a:ext cx="51845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323528" y="1700808"/>
            <a:ext cx="8640960" cy="3820492"/>
            <a:chOff x="323528" y="1700808"/>
            <a:chExt cx="8640960" cy="3820492"/>
          </a:xfrm>
        </p:grpSpPr>
        <p:sp>
          <p:nvSpPr>
            <p:cNvPr id="2" name="TextBox 1"/>
            <p:cNvSpPr txBox="1"/>
            <p:nvPr/>
          </p:nvSpPr>
          <p:spPr>
            <a:xfrm>
              <a:off x="2699792" y="1700808"/>
              <a:ext cx="39604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chemeClr val="tx2"/>
                  </a:solidFill>
                </a:rPr>
                <a:t>ПРОЕКТ  СОСТОИТ  ИЗ  2  ЭТАПОВ</a:t>
              </a:r>
              <a:endParaRPr lang="ru-RU" sz="2000" b="1" dirty="0">
                <a:solidFill>
                  <a:schemeClr val="tx2"/>
                </a:solidFill>
              </a:endParaRPr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1259632" y="2492896"/>
              <a:ext cx="2304256" cy="576064"/>
              <a:chOff x="899592" y="2492896"/>
              <a:chExt cx="2304256" cy="576064"/>
            </a:xfrm>
          </p:grpSpPr>
          <p:sp>
            <p:nvSpPr>
              <p:cNvPr id="16" name="Прямоугольник с двумя скругленными противолежащими углами 15"/>
              <p:cNvSpPr/>
              <p:nvPr/>
            </p:nvSpPr>
            <p:spPr>
              <a:xfrm>
                <a:off x="899592" y="2492896"/>
                <a:ext cx="2304256" cy="576064"/>
              </a:xfrm>
              <a:prstGeom prst="round2DiagRect">
                <a:avLst/>
              </a:prstGeom>
              <a:solidFill>
                <a:srgbClr val="238099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547664" y="2584068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chemeClr val="tx2"/>
                    </a:solidFill>
                  </a:rPr>
                  <a:t>1 ЭТАП</a:t>
                </a:r>
                <a:endParaRPr lang="ru-RU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5796136" y="2492896"/>
              <a:ext cx="2304256" cy="576064"/>
              <a:chOff x="6084168" y="2492896"/>
              <a:chExt cx="2304256" cy="576064"/>
            </a:xfrm>
          </p:grpSpPr>
          <p:sp>
            <p:nvSpPr>
              <p:cNvPr id="19" name="Прямоугольник с двумя скругленными противолежащими углами 18"/>
              <p:cNvSpPr/>
              <p:nvPr/>
            </p:nvSpPr>
            <p:spPr>
              <a:xfrm>
                <a:off x="6084168" y="2492896"/>
                <a:ext cx="2304256" cy="576064"/>
              </a:xfrm>
              <a:prstGeom prst="round2DiagRect">
                <a:avLst/>
              </a:prstGeom>
              <a:solidFill>
                <a:srgbClr val="238099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732240" y="2564904"/>
                <a:ext cx="1080120" cy="380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tx2"/>
                    </a:solidFill>
                  </a:rPr>
                  <a:t>2 ЭТАП</a:t>
                </a:r>
                <a:endParaRPr lang="ru-RU" b="1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323528" y="3212976"/>
              <a:ext cx="4032448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tx2"/>
                  </a:solidFill>
                </a:rPr>
                <a:t>Создание интерактивной площадки для объединения ресурсов, которая позволит реализовывать социальные инициативы; </a:t>
              </a:r>
            </a:p>
            <a:p>
              <a:pPr algn="ctr"/>
              <a:r>
                <a:rPr lang="ru-RU" dirty="0" smtClean="0">
                  <a:solidFill>
                    <a:schemeClr val="tx2"/>
                  </a:solidFill>
                </a:rPr>
                <a:t>Создание мобильного приложения;</a:t>
              </a:r>
            </a:p>
            <a:p>
              <a:pPr algn="ctr"/>
              <a:r>
                <a:rPr lang="ru-RU" dirty="0" smtClean="0">
                  <a:solidFill>
                    <a:schemeClr val="tx2"/>
                  </a:solidFill>
                </a:rPr>
                <a:t>Информационное продвижение проекта «Карта социальных инициатив» 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32040" y="3212976"/>
              <a:ext cx="4032448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tx2"/>
                  </a:solidFill>
                </a:rPr>
                <a:t>Внедрение системы </a:t>
              </a:r>
              <a:r>
                <a:rPr lang="ru-RU" dirty="0" err="1" smtClean="0">
                  <a:solidFill>
                    <a:schemeClr val="tx2"/>
                  </a:solidFill>
                </a:rPr>
                <a:t>краудфандинга</a:t>
              </a:r>
              <a:r>
                <a:rPr lang="ru-RU" dirty="0" smtClean="0">
                  <a:solidFill>
                    <a:schemeClr val="tx2"/>
                  </a:solidFill>
                </a:rPr>
                <a:t> в платформу;</a:t>
              </a:r>
            </a:p>
            <a:p>
              <a:pPr algn="ctr"/>
              <a:r>
                <a:rPr lang="ru-RU" dirty="0" smtClean="0">
                  <a:solidFill>
                    <a:schemeClr val="tx2"/>
                  </a:solidFill>
                </a:rPr>
                <a:t>Интеграция электронных кошельков/систем оплаты </a:t>
              </a:r>
              <a:r>
                <a:rPr lang="ru-RU" smtClean="0">
                  <a:solidFill>
                    <a:schemeClr val="tx2"/>
                  </a:solidFill>
                </a:rPr>
                <a:t>с возможностью </a:t>
              </a:r>
              <a:r>
                <a:rPr lang="ru-RU" dirty="0" smtClean="0">
                  <a:solidFill>
                    <a:schemeClr val="tx2"/>
                  </a:solidFill>
                </a:rPr>
                <a:t>аутентификации при помощи ЭЦП/</a:t>
              </a:r>
              <a:r>
                <a:rPr lang="ru-RU" dirty="0" err="1" smtClean="0">
                  <a:solidFill>
                    <a:schemeClr val="tx2"/>
                  </a:solidFill>
                </a:rPr>
                <a:t>токенов</a:t>
              </a:r>
              <a:r>
                <a:rPr lang="ru-RU" dirty="0" smtClean="0">
                  <a:solidFill>
                    <a:schemeClr val="tx2"/>
                  </a:solidFill>
                </a:rPr>
                <a:t>/ удостоверяющих ключей и/или  других инструментов</a:t>
              </a:r>
              <a:endParaRPr lang="ru-RU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465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4" y="-27384"/>
            <a:ext cx="9144000" cy="68853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67944" y="332656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«</a:t>
            </a:r>
            <a:r>
              <a:rPr lang="kk-KZ" sz="2800" b="1" dirty="0" smtClean="0">
                <a:solidFill>
                  <a:schemeClr val="tx2"/>
                </a:solidFill>
              </a:rPr>
              <a:t>Карта социальных инициатив</a:t>
            </a:r>
            <a:r>
              <a:rPr lang="ru-RU" sz="2800" b="1" dirty="0" smtClean="0">
                <a:solidFill>
                  <a:schemeClr val="tx2"/>
                </a:solidFill>
              </a:rPr>
              <a:t>»</a:t>
            </a:r>
            <a:endParaRPr lang="ru-RU" sz="2800" b="1" dirty="0">
              <a:solidFill>
                <a:schemeClr val="tx2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4139952" y="764704"/>
            <a:ext cx="50405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2915816" y="1112545"/>
            <a:ext cx="2952328" cy="720080"/>
            <a:chOff x="2555776" y="1412776"/>
            <a:chExt cx="2952328" cy="720080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5776" y="1412776"/>
              <a:ext cx="720080" cy="72008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563888" y="1527175"/>
              <a:ext cx="19442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solidFill>
                    <a:schemeClr val="tx2"/>
                  </a:solidFill>
                </a:rPr>
                <a:t>Участники</a:t>
              </a:r>
              <a:endParaRPr lang="ru-RU" sz="2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07504" y="2209507"/>
            <a:ext cx="9001000" cy="1723549"/>
            <a:chOff x="107504" y="2060848"/>
            <a:chExt cx="9001000" cy="1723549"/>
          </a:xfrm>
        </p:grpSpPr>
        <p:sp>
          <p:nvSpPr>
            <p:cNvPr id="9" name="TextBox 8"/>
            <p:cNvSpPr txBox="1"/>
            <p:nvPr/>
          </p:nvSpPr>
          <p:spPr>
            <a:xfrm>
              <a:off x="107504" y="2060848"/>
              <a:ext cx="2448272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/>
                  </a:solidFill>
                </a:rPr>
                <a:t>ИНИЦИАТОР</a:t>
              </a:r>
            </a:p>
            <a:p>
              <a:pPr algn="ctr"/>
              <a:endParaRPr lang="ru-RU" dirty="0">
                <a:solidFill>
                  <a:schemeClr val="tx2"/>
                </a:solidFill>
              </a:endParaRP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</a:rPr>
                <a:t>Лицо или организация, заявляющая о социальной проблеме/возможности и предлагающее свое видение по ее решению.</a:t>
              </a:r>
              <a:endParaRPr lang="ru-RU" sz="1400" dirty="0">
                <a:solidFill>
                  <a:schemeClr val="tx2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99792" y="2060848"/>
              <a:ext cx="3528392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/>
                  </a:solidFill>
                </a:rPr>
                <a:t>ВЛАДЕЛЕЦ РЕСУРСОВ</a:t>
              </a:r>
            </a:p>
            <a:p>
              <a:pPr algn="ctr"/>
              <a:endParaRPr lang="ru-RU" dirty="0">
                <a:solidFill>
                  <a:schemeClr val="tx2"/>
                </a:solidFill>
              </a:endParaRP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</a:rPr>
                <a:t>(бизнесмены, меценаты, волонтеры и т.п.)</a:t>
              </a: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</a:rPr>
                <a:t>Человек/организация готовая предоставить различные ресурсы: финансовые, человеческие, административные, материальные, интеллектуальные.</a:t>
              </a:r>
              <a:endParaRPr lang="ru-RU" sz="1400" dirty="0">
                <a:solidFill>
                  <a:schemeClr val="tx2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372200" y="2060848"/>
              <a:ext cx="2736304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/>
                  </a:solidFill>
                </a:rPr>
                <a:t>ГОСУДАРСТВЕННЫЙ ОРГАН</a:t>
              </a: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</a:rPr>
                <a:t>Организация, предоставляющая ответ на запросы инициатора, касающиеся социальной проблемы/возможности в их сфере деятельности.</a:t>
              </a:r>
              <a:endParaRPr lang="ru-RU" sz="1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51520" y="4297739"/>
            <a:ext cx="8712968" cy="1723549"/>
            <a:chOff x="323528" y="4149080"/>
            <a:chExt cx="8712968" cy="1723549"/>
          </a:xfrm>
        </p:grpSpPr>
        <p:sp>
          <p:nvSpPr>
            <p:cNvPr id="11" name="TextBox 10"/>
            <p:cNvSpPr txBox="1"/>
            <p:nvPr/>
          </p:nvSpPr>
          <p:spPr>
            <a:xfrm>
              <a:off x="323528" y="4149080"/>
              <a:ext cx="2292848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/>
                  </a:solidFill>
                </a:rPr>
                <a:t>МОДЕРАТОР</a:t>
              </a:r>
            </a:p>
            <a:p>
              <a:pPr algn="ctr"/>
              <a:endParaRPr lang="ru-RU" dirty="0">
                <a:solidFill>
                  <a:schemeClr val="tx2"/>
                </a:solidFill>
              </a:endParaRP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</a:rPr>
                <a:t>Лицо, рассматривающее неполные и/или не классифицируемые заявки направляющее их далее по алгоритму.</a:t>
              </a:r>
              <a:endParaRPr lang="ru-RU" sz="1400" dirty="0">
                <a:solidFill>
                  <a:schemeClr val="tx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59272" y="4149080"/>
              <a:ext cx="2292848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/>
                  </a:solidFill>
                </a:rPr>
                <a:t>АДМИНИСТРАТОР</a:t>
              </a:r>
            </a:p>
            <a:p>
              <a:pPr algn="ctr"/>
              <a:endParaRPr lang="ru-RU" dirty="0">
                <a:solidFill>
                  <a:schemeClr val="tx2"/>
                </a:solidFill>
              </a:endParaRP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</a:rPr>
                <a:t>Лицо, ответственное за правильную техническую функциональность платформы и приложения.</a:t>
              </a:r>
              <a:endParaRPr lang="ru-RU" sz="1400" dirty="0">
                <a:solidFill>
                  <a:schemeClr val="tx2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43648" y="4149080"/>
              <a:ext cx="2292848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/>
                  </a:solidFill>
                </a:rPr>
                <a:t>КОНТЕНТ МЕНЕДЖЕР</a:t>
              </a:r>
            </a:p>
            <a:p>
              <a:pPr algn="ctr"/>
              <a:endParaRPr lang="ru-RU" dirty="0">
                <a:solidFill>
                  <a:schemeClr val="tx2"/>
                </a:solidFill>
              </a:endParaRP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</a:rPr>
                <a:t>Лицо, ответственное за наполнение платформы: новости о проектах, фотогалерея и отчеты о завершенных проектах.</a:t>
              </a:r>
              <a:endParaRPr lang="ru-RU" sz="14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183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4" y="-27384"/>
            <a:ext cx="9144000" cy="68853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-36512" y="818418"/>
            <a:ext cx="9234215" cy="5922950"/>
            <a:chOff x="-36512" y="548680"/>
            <a:chExt cx="9234215" cy="5922950"/>
          </a:xfrm>
        </p:grpSpPr>
        <p:pic>
          <p:nvPicPr>
            <p:cNvPr id="1026" name="Picture 2" descr="C:\Users\Админ\Desktop\d7af08166ff889357fc90a9357e45a47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402" y="2924944"/>
              <a:ext cx="576286" cy="5771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Прямая со стрелкой 4"/>
            <p:cNvCxnSpPr/>
            <p:nvPr/>
          </p:nvCxnSpPr>
          <p:spPr>
            <a:xfrm flipV="1">
              <a:off x="683568" y="3212422"/>
              <a:ext cx="288032" cy="55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2852936"/>
              <a:ext cx="504056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0" name="Прямая со стрелкой 9"/>
            <p:cNvCxnSpPr/>
            <p:nvPr/>
          </p:nvCxnSpPr>
          <p:spPr>
            <a:xfrm>
              <a:off x="1619672" y="3140968"/>
              <a:ext cx="288032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2924944"/>
              <a:ext cx="432048" cy="4320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-36512" y="3356992"/>
              <a:ext cx="10441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2"/>
                  </a:solidFill>
                </a:rPr>
                <a:t>Инициатор</a:t>
              </a:r>
              <a:endParaRPr lang="ru-RU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5575" y="3327375"/>
              <a:ext cx="12241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Инициатива/</a:t>
              </a:r>
            </a:p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проект</a:t>
              </a:r>
              <a:endParaRPr lang="ru-RU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75656" y="2463279"/>
              <a:ext cx="1224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Заполнение формы</a:t>
              </a:r>
              <a:endParaRPr lang="ru-RU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2339752" y="3140968"/>
              <a:ext cx="252029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2510012"/>
              <a:ext cx="414932" cy="414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2447765" y="2924944"/>
              <a:ext cx="10441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Алгоритм </a:t>
              </a:r>
            </a:p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обработки</a:t>
              </a:r>
              <a:endParaRPr lang="ru-RU" sz="1200" b="1" dirty="0">
                <a:solidFill>
                  <a:schemeClr val="tx2"/>
                </a:solidFill>
              </a:endParaRPr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3405545"/>
              <a:ext cx="422835" cy="422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9" name="Прямая со стрелкой 18"/>
            <p:cNvCxnSpPr/>
            <p:nvPr/>
          </p:nvCxnSpPr>
          <p:spPr>
            <a:xfrm flipV="1">
              <a:off x="2915816" y="2200013"/>
              <a:ext cx="0" cy="22087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6072" y="1506149"/>
              <a:ext cx="899488" cy="836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2267744" y="1054477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Страница </a:t>
              </a:r>
            </a:p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инициативы/</a:t>
              </a:r>
            </a:p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проекта</a:t>
              </a:r>
              <a:endParaRPr lang="ru-RU" sz="1200" b="1" dirty="0">
                <a:solidFill>
                  <a:schemeClr val="tx2"/>
                </a:solidFill>
              </a:endParaRPr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6730" y="4149080"/>
              <a:ext cx="661134" cy="602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1691680" y="4653136"/>
              <a:ext cx="24842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На обработку модератору </a:t>
              </a:r>
            </a:p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при некорректном/</a:t>
              </a:r>
            </a:p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не классифицируемом заполнении формы</a:t>
              </a:r>
              <a:endParaRPr lang="ru-RU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>
              <a:off x="2987824" y="5445224"/>
              <a:ext cx="0" cy="25202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2987824" y="3895517"/>
              <a:ext cx="3557" cy="25356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475656" y="5661248"/>
              <a:ext cx="30603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Модератор обрабатывает </a:t>
              </a:r>
            </a:p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заявку и предлагает дальнейший </a:t>
              </a:r>
            </a:p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путь инициативы</a:t>
              </a:r>
              <a:endParaRPr lang="ru-RU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37" name="Прямая со стрелкой 36"/>
            <p:cNvCxnSpPr/>
            <p:nvPr/>
          </p:nvCxnSpPr>
          <p:spPr>
            <a:xfrm flipH="1">
              <a:off x="1547664" y="5877272"/>
              <a:ext cx="252028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51520" y="5661248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Инициатива/</a:t>
              </a:r>
            </a:p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проект отклонен</a:t>
              </a:r>
              <a:endParaRPr lang="ru-RU" sz="1200" b="1" dirty="0">
                <a:solidFill>
                  <a:schemeClr val="tx2"/>
                </a:solidFill>
              </a:endParaRPr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3707904" y="1268760"/>
              <a:ext cx="216024" cy="4513524"/>
              <a:chOff x="4283968" y="1363748"/>
              <a:chExt cx="216024" cy="4513524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 flipV="1">
                <a:off x="4499992" y="1363748"/>
                <a:ext cx="0" cy="4513524"/>
              </a:xfrm>
              <a:prstGeom prst="line">
                <a:avLst/>
              </a:prstGeom>
              <a:ln w="19050">
                <a:prstDash val="sysDash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 стрелкой 45"/>
              <p:cNvCxnSpPr/>
              <p:nvPr/>
            </p:nvCxnSpPr>
            <p:spPr>
              <a:xfrm flipH="1">
                <a:off x="4283968" y="1363748"/>
                <a:ext cx="216024" cy="0"/>
              </a:xfrm>
              <a:prstGeom prst="straightConnector1">
                <a:avLst/>
              </a:prstGeom>
              <a:ln w="19050">
                <a:prstDash val="sysDash"/>
                <a:tailEnd type="arrow"/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cxnSp>
          <p:nvCxnSpPr>
            <p:cNvPr id="57" name="Прямая со стрелкой 56"/>
            <p:cNvCxnSpPr/>
            <p:nvPr/>
          </p:nvCxnSpPr>
          <p:spPr>
            <a:xfrm>
              <a:off x="3347864" y="3140968"/>
              <a:ext cx="36004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851920" y="2924944"/>
              <a:ext cx="127409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 smtClean="0">
                  <a:solidFill>
                    <a:schemeClr val="tx2"/>
                  </a:solidFill>
                </a:rPr>
                <a:t>ОБРАТНАЯ СВЯЗЬ</a:t>
              </a:r>
            </a:p>
            <a:p>
              <a:r>
                <a:rPr lang="ru-RU" sz="1100" b="1" dirty="0" smtClean="0">
                  <a:solidFill>
                    <a:schemeClr val="tx2"/>
                  </a:solidFill>
                </a:rPr>
                <a:t>ВЫБОР СТАТУСА</a:t>
              </a:r>
              <a:endParaRPr lang="ru-RU" sz="1100" b="1" dirty="0">
                <a:solidFill>
                  <a:schemeClr val="tx2"/>
                </a:solidFill>
              </a:endParaRPr>
            </a:p>
          </p:txBody>
        </p:sp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319972" y="2600908"/>
              <a:ext cx="324036" cy="324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0" name="Прямая соединительная линия 49"/>
            <p:cNvCxnSpPr/>
            <p:nvPr/>
          </p:nvCxnSpPr>
          <p:spPr>
            <a:xfrm>
              <a:off x="5022070" y="764704"/>
              <a:ext cx="0" cy="5472608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flipV="1">
              <a:off x="5022070" y="759187"/>
              <a:ext cx="143997" cy="5517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39" name="Скругленный прямоугольник 38"/>
            <p:cNvSpPr/>
            <p:nvPr/>
          </p:nvSpPr>
          <p:spPr>
            <a:xfrm>
              <a:off x="5184068" y="1973449"/>
              <a:ext cx="1404156" cy="447439"/>
            </a:xfrm>
            <a:prstGeom prst="roundRect">
              <a:avLst/>
            </a:prstGeom>
            <a:solidFill>
              <a:srgbClr val="4CADC7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1" name="Группа 60"/>
            <p:cNvGrpSpPr/>
            <p:nvPr/>
          </p:nvGrpSpPr>
          <p:grpSpPr>
            <a:xfrm>
              <a:off x="5148064" y="548680"/>
              <a:ext cx="1404156" cy="447439"/>
              <a:chOff x="5310102" y="548680"/>
              <a:chExt cx="1404156" cy="447439"/>
            </a:xfrm>
          </p:grpSpPr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5310102" y="548680"/>
                <a:ext cx="1404156" cy="447439"/>
              </a:xfrm>
              <a:prstGeom prst="roundRect">
                <a:avLst/>
              </a:prstGeom>
              <a:solidFill>
                <a:srgbClr val="4CADC7"/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5431096" y="620688"/>
                <a:ext cx="122413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tx2"/>
                    </a:solidFill>
                  </a:rPr>
                  <a:t>В РАЗРАБОТКЕ</a:t>
                </a:r>
                <a:endParaRPr lang="ru-RU" sz="1200" b="1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65" name="Группа 64"/>
            <p:cNvGrpSpPr/>
            <p:nvPr/>
          </p:nvGrpSpPr>
          <p:grpSpPr>
            <a:xfrm>
              <a:off x="5121673" y="1245312"/>
              <a:ext cx="1512168" cy="447439"/>
              <a:chOff x="5274098" y="1253369"/>
              <a:chExt cx="1512168" cy="447439"/>
            </a:xfrm>
          </p:grpSpPr>
          <p:sp>
            <p:nvSpPr>
              <p:cNvPr id="43" name="Скругленный прямоугольник 42"/>
              <p:cNvSpPr/>
              <p:nvPr/>
            </p:nvSpPr>
            <p:spPr>
              <a:xfrm>
                <a:off x="5310102" y="1253369"/>
                <a:ext cx="1404156" cy="447439"/>
              </a:xfrm>
              <a:prstGeom prst="roundRect">
                <a:avLst/>
              </a:prstGeom>
              <a:solidFill>
                <a:srgbClr val="4CADC7"/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5274098" y="1356232"/>
                <a:ext cx="15121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solidFill>
                      <a:schemeClr val="tx2"/>
                    </a:solidFill>
                  </a:rPr>
                  <a:t>НА РАССМОТРЕНИИ</a:t>
                </a:r>
                <a:endParaRPr lang="ru-RU" sz="1200" b="1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148063" y="1973449"/>
              <a:ext cx="15121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ДОПОЛНИТЕЛЬНОЕ</a:t>
              </a:r>
            </a:p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РАССМОТРЕНИЕ</a:t>
              </a:r>
              <a:endParaRPr lang="ru-RU" sz="1200" b="1" dirty="0">
                <a:solidFill>
                  <a:schemeClr val="tx2"/>
                </a:solidFill>
              </a:endParaRPr>
            </a:p>
          </p:txBody>
        </p:sp>
        <p:grpSp>
          <p:nvGrpSpPr>
            <p:cNvPr id="58" name="Группа 57"/>
            <p:cNvGrpSpPr/>
            <p:nvPr/>
          </p:nvGrpSpPr>
          <p:grpSpPr>
            <a:xfrm>
              <a:off x="5022051" y="6024191"/>
              <a:ext cx="1584176" cy="447439"/>
              <a:chOff x="5436096" y="2852936"/>
              <a:chExt cx="1584176" cy="447439"/>
            </a:xfrm>
          </p:grpSpPr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5724128" y="2852936"/>
                <a:ext cx="1296144" cy="447439"/>
              </a:xfrm>
              <a:prstGeom prst="roundRect">
                <a:avLst/>
              </a:prstGeom>
              <a:solidFill>
                <a:srgbClr val="4CADC7"/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5436096" y="3068960"/>
                <a:ext cx="288032" cy="0"/>
              </a:xfrm>
              <a:prstGeom prst="line">
                <a:avLst/>
              </a:prstGeom>
              <a:ln w="19050"/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55" name="Скругленный прямоугольник 54"/>
            <p:cNvSpPr/>
            <p:nvPr/>
          </p:nvSpPr>
          <p:spPr>
            <a:xfrm>
              <a:off x="5148064" y="3212976"/>
              <a:ext cx="1296144" cy="447439"/>
            </a:xfrm>
            <a:prstGeom prst="roundRect">
              <a:avLst/>
            </a:prstGeom>
            <a:solidFill>
              <a:srgbClr val="4CADC7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06466" y="3290068"/>
              <a:ext cx="1296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2"/>
                  </a:solidFill>
                </a:rPr>
                <a:t>ОПУБЛИКОВАН </a:t>
              </a:r>
              <a:endParaRPr lang="ru-RU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31096" y="6104329"/>
              <a:ext cx="11031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2"/>
                  </a:solidFill>
                </a:rPr>
                <a:t>РЕАЛИЗОВАН </a:t>
              </a:r>
              <a:endParaRPr lang="ru-RU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6516216" y="764704"/>
              <a:ext cx="126352" cy="0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12" cstate="print">
              <a:duotone>
                <a:prstClr val="black"/>
                <a:srgbClr val="00B0F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4969" y="548680"/>
              <a:ext cx="345303" cy="432048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7092280" y="631721"/>
              <a:ext cx="1638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2"/>
                  </a:solidFill>
                </a:rPr>
                <a:t>Ожидает публикации</a:t>
              </a:r>
              <a:endParaRPr lang="ru-RU" sz="1200" b="1" dirty="0">
                <a:solidFill>
                  <a:schemeClr val="tx2"/>
                </a:solidFill>
              </a:endParaRPr>
            </a:p>
          </p:txBody>
        </p: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1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7001" y="1276492"/>
              <a:ext cx="451234" cy="344576"/>
            </a:xfrm>
            <a:prstGeom prst="rect">
              <a:avLst/>
            </a:prstGeom>
          </p:spPr>
        </p:pic>
        <p:sp>
          <p:nvSpPr>
            <p:cNvPr id="68" name="TextBox 67"/>
            <p:cNvSpPr txBox="1"/>
            <p:nvPr/>
          </p:nvSpPr>
          <p:spPr>
            <a:xfrm>
              <a:off x="7092280" y="1262226"/>
              <a:ext cx="1881189" cy="438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2"/>
                  </a:solidFill>
                </a:rPr>
                <a:t>Привлечение гос. органа</a:t>
              </a:r>
            </a:p>
            <a:p>
              <a:r>
                <a:rPr lang="ru-RU" sz="1050" dirty="0" smtClean="0">
                  <a:solidFill>
                    <a:schemeClr val="tx2"/>
                  </a:solidFill>
                </a:rPr>
                <a:t>*при необходимости</a:t>
              </a:r>
              <a:endParaRPr lang="ru-RU" sz="1050" dirty="0">
                <a:solidFill>
                  <a:schemeClr val="tx2"/>
                </a:solidFill>
              </a:endParaRPr>
            </a:p>
          </p:txBody>
        </p:sp>
        <p:sp>
          <p:nvSpPr>
            <p:cNvPr id="41" name="Знак запрета 40"/>
            <p:cNvSpPr/>
            <p:nvPr/>
          </p:nvSpPr>
          <p:spPr>
            <a:xfrm>
              <a:off x="6732240" y="1988840"/>
              <a:ext cx="378062" cy="360263"/>
            </a:xfrm>
            <a:prstGeom prst="noSmoking">
              <a:avLst/>
            </a:prstGeom>
            <a:solidFill>
              <a:srgbClr val="228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1" name="Знак запрета 70"/>
            <p:cNvSpPr/>
            <p:nvPr/>
          </p:nvSpPr>
          <p:spPr>
            <a:xfrm>
              <a:off x="694160" y="5168225"/>
              <a:ext cx="427048" cy="432048"/>
            </a:xfrm>
            <a:prstGeom prst="noSmoking">
              <a:avLst/>
            </a:prstGeom>
            <a:solidFill>
              <a:srgbClr val="2280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92280" y="2030471"/>
              <a:ext cx="18507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2"/>
                  </a:solidFill>
                </a:rPr>
                <a:t>Нет ответа от гос. органа</a:t>
              </a:r>
            </a:p>
          </p:txBody>
        </p:sp>
        <p:cxnSp>
          <p:nvCxnSpPr>
            <p:cNvPr id="74" name="Прямая соединительная линия 73"/>
            <p:cNvCxnSpPr/>
            <p:nvPr/>
          </p:nvCxnSpPr>
          <p:spPr>
            <a:xfrm>
              <a:off x="6570222" y="6237312"/>
              <a:ext cx="180020" cy="0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6419257" y="3437018"/>
              <a:ext cx="180020" cy="0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>
              <a:off x="6588224" y="2747554"/>
              <a:ext cx="0" cy="2852719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pic>
          <p:nvPicPr>
            <p:cNvPr id="49" name="Рисунок 48"/>
            <p:cNvPicPr>
              <a:picLocks noChangeAspect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2240" y="2551309"/>
              <a:ext cx="445643" cy="445643"/>
            </a:xfrm>
            <a:prstGeom prst="rect">
              <a:avLst/>
            </a:prstGeom>
          </p:spPr>
        </p:pic>
        <p:sp>
          <p:nvSpPr>
            <p:cNvPr id="80" name="TextBox 79"/>
            <p:cNvSpPr txBox="1"/>
            <p:nvPr/>
          </p:nvSpPr>
          <p:spPr>
            <a:xfrm>
              <a:off x="7164288" y="2492896"/>
              <a:ext cx="18507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2"/>
                  </a:solidFill>
                </a:rPr>
                <a:t>Подбор команды для</a:t>
              </a:r>
            </a:p>
            <a:p>
              <a:r>
                <a:rPr lang="ru-RU" sz="1200" b="1" dirty="0" smtClean="0">
                  <a:solidFill>
                    <a:schemeClr val="tx2"/>
                  </a:solidFill>
                </a:rPr>
                <a:t>реализации инициативы</a:t>
              </a:r>
            </a:p>
          </p:txBody>
        </p:sp>
        <p:cxnSp>
          <p:nvCxnSpPr>
            <p:cNvPr id="91" name="Прямая соединительная линия 90"/>
            <p:cNvCxnSpPr/>
            <p:nvPr/>
          </p:nvCxnSpPr>
          <p:spPr>
            <a:xfrm flipV="1">
              <a:off x="5013058" y="1478685"/>
              <a:ext cx="143997" cy="5517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>
              <a:off x="6533880" y="1484784"/>
              <a:ext cx="126352" cy="0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 flipV="1">
              <a:off x="5012896" y="2197168"/>
              <a:ext cx="279185" cy="1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flipV="1">
              <a:off x="6605888" y="2204281"/>
              <a:ext cx="126710" cy="583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5022051" y="3423483"/>
              <a:ext cx="125994" cy="1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>
              <a:off x="6588224" y="3356992"/>
              <a:ext cx="125994" cy="1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660232" y="3212976"/>
              <a:ext cx="756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2"/>
                  </a:solidFill>
                </a:rPr>
                <a:t>поиск</a:t>
              </a:r>
              <a:endParaRPr lang="ru-RU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94" name="Прямая со стрелкой 93"/>
            <p:cNvCxnSpPr/>
            <p:nvPr/>
          </p:nvCxnSpPr>
          <p:spPr>
            <a:xfrm flipV="1">
              <a:off x="7155122" y="3219149"/>
              <a:ext cx="153182" cy="1418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97" name="TextBox 96"/>
            <p:cNvSpPr txBox="1"/>
            <p:nvPr/>
          </p:nvSpPr>
          <p:spPr>
            <a:xfrm>
              <a:off x="7101446" y="2996952"/>
              <a:ext cx="7109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>
                  <a:solidFill>
                    <a:schemeClr val="tx2"/>
                  </a:solidFill>
                </a:rPr>
                <a:t>средств</a:t>
              </a:r>
              <a:endParaRPr lang="ru-RU" sz="1100" dirty="0">
                <a:solidFill>
                  <a:schemeClr val="tx2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717489" y="2999599"/>
              <a:ext cx="5556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>
                  <a:solidFill>
                    <a:schemeClr val="tx2"/>
                  </a:solidFill>
                </a:rPr>
                <a:t>сбор</a:t>
              </a:r>
              <a:endParaRPr lang="ru-RU" sz="1100" dirty="0">
                <a:solidFill>
                  <a:schemeClr val="tx2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146344" y="2996952"/>
              <a:ext cx="9534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>
                  <a:solidFill>
                    <a:schemeClr val="tx2"/>
                  </a:solidFill>
                </a:rPr>
                <a:t>реализуется</a:t>
              </a:r>
              <a:endParaRPr lang="ru-RU" sz="1100" dirty="0">
                <a:solidFill>
                  <a:schemeClr val="tx2"/>
                </a:solidFill>
              </a:endParaRPr>
            </a:p>
          </p:txBody>
        </p:sp>
        <p:cxnSp>
          <p:nvCxnSpPr>
            <p:cNvPr id="99" name="Прямая со стрелкой 98"/>
            <p:cNvCxnSpPr/>
            <p:nvPr/>
          </p:nvCxnSpPr>
          <p:spPr>
            <a:xfrm>
              <a:off x="7668344" y="3140968"/>
              <a:ext cx="13113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Прямая со стрелкой 115"/>
            <p:cNvCxnSpPr/>
            <p:nvPr/>
          </p:nvCxnSpPr>
          <p:spPr>
            <a:xfrm>
              <a:off x="8095901" y="3140387"/>
              <a:ext cx="13113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Прямая со стрелкой 117"/>
            <p:cNvCxnSpPr/>
            <p:nvPr/>
          </p:nvCxnSpPr>
          <p:spPr>
            <a:xfrm>
              <a:off x="7155122" y="3417089"/>
              <a:ext cx="128231" cy="1411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7121399" y="3472691"/>
              <a:ext cx="8365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>
                  <a:solidFill>
                    <a:schemeClr val="tx2"/>
                  </a:solidFill>
                </a:rPr>
                <a:t>ресурсов</a:t>
              </a:r>
              <a:endParaRPr lang="ru-RU" sz="1100" dirty="0">
                <a:solidFill>
                  <a:schemeClr val="tx2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815368" y="3461336"/>
              <a:ext cx="5556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>
                  <a:solidFill>
                    <a:schemeClr val="tx2"/>
                  </a:solidFill>
                </a:rPr>
                <a:t>сбор</a:t>
              </a:r>
              <a:endParaRPr lang="ru-RU" sz="1100" dirty="0">
                <a:solidFill>
                  <a:schemeClr val="tx2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8244223" y="3458689"/>
              <a:ext cx="9534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>
                  <a:solidFill>
                    <a:schemeClr val="tx2"/>
                  </a:solidFill>
                </a:rPr>
                <a:t>реализуется</a:t>
              </a:r>
              <a:endParaRPr lang="ru-RU" sz="1100" dirty="0">
                <a:solidFill>
                  <a:schemeClr val="tx2"/>
                </a:solidFill>
              </a:endParaRPr>
            </a:p>
          </p:txBody>
        </p:sp>
        <p:cxnSp>
          <p:nvCxnSpPr>
            <p:cNvPr id="126" name="Прямая со стрелкой 125"/>
            <p:cNvCxnSpPr/>
            <p:nvPr/>
          </p:nvCxnSpPr>
          <p:spPr>
            <a:xfrm>
              <a:off x="7766223" y="3602705"/>
              <a:ext cx="13113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7" name="Прямая со стрелкой 126"/>
            <p:cNvCxnSpPr/>
            <p:nvPr/>
          </p:nvCxnSpPr>
          <p:spPr>
            <a:xfrm>
              <a:off x="8193780" y="3602124"/>
              <a:ext cx="13113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>
              <a:off x="6590668" y="2752036"/>
              <a:ext cx="125994" cy="1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9" name="Прямая соединительная линия 128"/>
            <p:cNvCxnSpPr/>
            <p:nvPr/>
          </p:nvCxnSpPr>
          <p:spPr>
            <a:xfrm>
              <a:off x="6588224" y="4293095"/>
              <a:ext cx="125994" cy="1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pic>
          <p:nvPicPr>
            <p:cNvPr id="112" name="Рисунок 111"/>
            <p:cNvPicPr>
              <a:picLocks noChangeAspect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6732241" y="4071953"/>
              <a:ext cx="437166" cy="437166"/>
            </a:xfrm>
            <a:prstGeom prst="rect">
              <a:avLst/>
            </a:prstGeom>
          </p:spPr>
        </p:pic>
        <p:sp>
          <p:nvSpPr>
            <p:cNvPr id="113" name="TextBox 112"/>
            <p:cNvSpPr txBox="1"/>
            <p:nvPr/>
          </p:nvSpPr>
          <p:spPr>
            <a:xfrm>
              <a:off x="7092280" y="3861048"/>
              <a:ext cx="200881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/>
                  </a:solidFill>
                </a:rPr>
                <a:t>ПРИВЛЕЧЕНИЕ СРЕДСТВ</a:t>
              </a:r>
            </a:p>
            <a:p>
              <a:pPr algn="ctr"/>
              <a:r>
                <a:rPr lang="ru-RU" sz="1100" dirty="0" smtClean="0">
                  <a:solidFill>
                    <a:schemeClr val="tx2"/>
                  </a:solidFill>
                </a:rPr>
                <a:t>(</a:t>
              </a:r>
              <a:r>
                <a:rPr lang="ru-RU" sz="1100" dirty="0" err="1" smtClean="0">
                  <a:solidFill>
                    <a:schemeClr val="tx2"/>
                  </a:solidFill>
                </a:rPr>
                <a:t>Краудфандинг</a:t>
              </a:r>
              <a:r>
                <a:rPr lang="ru-RU" sz="1100" dirty="0" smtClean="0">
                  <a:solidFill>
                    <a:schemeClr val="tx2"/>
                  </a:solidFill>
                </a:rPr>
                <a:t>. Внедрение в </a:t>
              </a:r>
            </a:p>
            <a:p>
              <a:pPr algn="ctr"/>
              <a:r>
                <a:rPr lang="ru-RU" sz="1100" dirty="0" smtClean="0">
                  <a:solidFill>
                    <a:schemeClr val="tx2"/>
                  </a:solidFill>
                </a:rPr>
                <a:t>платформу кошельков/</a:t>
              </a:r>
            </a:p>
            <a:p>
              <a:pPr algn="ctr"/>
              <a:r>
                <a:rPr lang="ru-RU" sz="1100" dirty="0" smtClean="0">
                  <a:solidFill>
                    <a:schemeClr val="tx2"/>
                  </a:solidFill>
                </a:rPr>
                <a:t>системы оплат)</a:t>
              </a:r>
              <a:endParaRPr lang="ru-RU" sz="1100" dirty="0">
                <a:solidFill>
                  <a:schemeClr val="tx2"/>
                </a:solidFill>
              </a:endParaRPr>
            </a:p>
          </p:txBody>
        </p:sp>
        <p:pic>
          <p:nvPicPr>
            <p:cNvPr id="132" name="Рисунок 131"/>
            <p:cNvPicPr>
              <a:picLocks noChangeAspect="1"/>
            </p:cNvPicPr>
            <p:nvPr/>
          </p:nvPicPr>
          <p:blipFill>
            <a:blip r:embed="rId1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3054" y="4725144"/>
              <a:ext cx="451234" cy="344576"/>
            </a:xfrm>
            <a:prstGeom prst="rect">
              <a:avLst/>
            </a:prstGeom>
          </p:spPr>
        </p:pic>
        <p:sp>
          <p:nvSpPr>
            <p:cNvPr id="133" name="TextBox 132"/>
            <p:cNvSpPr txBox="1"/>
            <p:nvPr/>
          </p:nvSpPr>
          <p:spPr>
            <a:xfrm>
              <a:off x="7164288" y="4736177"/>
              <a:ext cx="18811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2"/>
                  </a:solidFill>
                </a:rPr>
                <a:t>Привлечение гос. органа</a:t>
              </a:r>
            </a:p>
          </p:txBody>
        </p:sp>
        <p:cxnSp>
          <p:nvCxnSpPr>
            <p:cNvPr id="134" name="Прямая соединительная линия 133"/>
            <p:cNvCxnSpPr/>
            <p:nvPr/>
          </p:nvCxnSpPr>
          <p:spPr>
            <a:xfrm>
              <a:off x="6588224" y="4941168"/>
              <a:ext cx="125994" cy="1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>
            <a:xfrm>
              <a:off x="6588224" y="5589240"/>
              <a:ext cx="125994" cy="1"/>
            </a:xfrm>
            <a:prstGeom prst="line">
              <a:avLst/>
            </a:prstGeom>
            <a:ln w="19050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pic>
          <p:nvPicPr>
            <p:cNvPr id="115" name="Рисунок 114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0576" y="5410528"/>
              <a:ext cx="466744" cy="466744"/>
            </a:xfrm>
            <a:prstGeom prst="rect">
              <a:avLst/>
            </a:prstGeom>
          </p:spPr>
        </p:pic>
        <p:sp>
          <p:nvSpPr>
            <p:cNvPr id="138" name="TextBox 137"/>
            <p:cNvSpPr txBox="1"/>
            <p:nvPr/>
          </p:nvSpPr>
          <p:spPr>
            <a:xfrm>
              <a:off x="7164288" y="5456257"/>
              <a:ext cx="18811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2"/>
                  </a:solidFill>
                </a:rPr>
                <a:t>Реализация проекта</a:t>
              </a:r>
            </a:p>
          </p:txBody>
        </p:sp>
        <p:pic>
          <p:nvPicPr>
            <p:cNvPr id="117" name="Рисунок 116"/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4248" y="6093296"/>
              <a:ext cx="333987" cy="333987"/>
            </a:xfrm>
            <a:prstGeom prst="rect">
              <a:avLst/>
            </a:prstGeom>
          </p:spPr>
        </p:pic>
        <p:sp>
          <p:nvSpPr>
            <p:cNvPr id="140" name="TextBox 139"/>
            <p:cNvSpPr txBox="1"/>
            <p:nvPr/>
          </p:nvSpPr>
          <p:spPr>
            <a:xfrm>
              <a:off x="7156090" y="6117717"/>
              <a:ext cx="18811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2"/>
                  </a:solidFill>
                </a:rPr>
                <a:t>Закрытие проекта</a:t>
              </a:r>
            </a:p>
          </p:txBody>
        </p:sp>
      </p:grpSp>
      <p:cxnSp>
        <p:nvCxnSpPr>
          <p:cNvPr id="95" name="Прямая соединительная линия 94"/>
          <p:cNvCxnSpPr/>
          <p:nvPr/>
        </p:nvCxnSpPr>
        <p:spPr>
          <a:xfrm flipH="1">
            <a:off x="4067944" y="626079"/>
            <a:ext cx="50760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950576" y="188640"/>
            <a:ext cx="5229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«</a:t>
            </a:r>
            <a:r>
              <a:rPr lang="kk-KZ" sz="2800" b="1" dirty="0" smtClean="0">
                <a:solidFill>
                  <a:schemeClr val="tx2"/>
                </a:solidFill>
              </a:rPr>
              <a:t>Карта социальных инициатив</a:t>
            </a:r>
            <a:r>
              <a:rPr lang="ru-RU" sz="2800" b="1" dirty="0" smtClean="0">
                <a:solidFill>
                  <a:schemeClr val="tx2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427280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4" y="-27384"/>
            <a:ext cx="9144000" cy="68853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902590" y="1268760"/>
            <a:ext cx="3829650" cy="789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u="sng" dirty="0" smtClean="0">
                <a:solidFill>
                  <a:schemeClr val="tx2"/>
                </a:solidFill>
                <a:latin typeface="+mn-lt"/>
              </a:rPr>
              <a:t>Спасибо за внимание</a:t>
            </a:r>
            <a:br>
              <a:rPr lang="ru-RU" sz="3200" b="1" u="sng" dirty="0" smtClean="0">
                <a:solidFill>
                  <a:schemeClr val="tx2"/>
                </a:solidFill>
                <a:latin typeface="+mn-lt"/>
              </a:rPr>
            </a:br>
            <a:endParaRPr lang="ru-RU" sz="3200" b="1" u="sng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216624" y="2866127"/>
            <a:ext cx="7315816" cy="27951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u="sng" dirty="0" err="1" smtClean="0">
                <a:solidFill>
                  <a:schemeClr val="tx2"/>
                </a:solidFill>
                <a:latin typeface="+mn-lt"/>
              </a:rPr>
              <a:t>Нурлан</a:t>
            </a:r>
            <a:r>
              <a:rPr lang="ru-RU" sz="4000" b="1" u="sng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4000" b="1" u="sng" dirty="0" err="1" smtClean="0">
                <a:solidFill>
                  <a:schemeClr val="tx2"/>
                </a:solidFill>
                <a:latin typeface="+mn-lt"/>
              </a:rPr>
              <a:t>Утешев</a:t>
            </a:r>
            <a:r>
              <a:rPr lang="ru-RU" sz="4000" b="1" u="sng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algn="ctr"/>
            <a:endParaRPr lang="ru-RU" sz="4000" b="1" u="sng" dirty="0" smtClean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kk-KZ" sz="4000" b="1" u="sng" dirty="0" smtClean="0">
                <a:solidFill>
                  <a:schemeClr val="tx2"/>
                </a:solidFill>
                <a:latin typeface="+mn-lt"/>
              </a:rPr>
              <a:t>П</a:t>
            </a:r>
            <a:r>
              <a:rPr lang="ru-RU" sz="4000" b="1" u="sng" dirty="0" err="1" smtClean="0">
                <a:solidFill>
                  <a:schemeClr val="tx2"/>
                </a:solidFill>
                <a:latin typeface="+mn-lt"/>
              </a:rPr>
              <a:t>редседатель</a:t>
            </a:r>
            <a:r>
              <a:rPr lang="ru-RU" sz="4000" b="1" u="sng" dirty="0" smtClean="0">
                <a:solidFill>
                  <a:schemeClr val="tx2"/>
                </a:solidFill>
                <a:latin typeface="+mn-lt"/>
              </a:rPr>
              <a:t> Правления </a:t>
            </a:r>
          </a:p>
          <a:p>
            <a:pPr algn="ctr"/>
            <a:r>
              <a:rPr lang="ru-RU" sz="4000" b="1" u="sng" dirty="0" smtClean="0">
                <a:solidFill>
                  <a:schemeClr val="tx2"/>
                </a:solidFill>
                <a:latin typeface="+mn-lt"/>
              </a:rPr>
              <a:t>НАО «Центр поддержки гражданских инициатив»</a:t>
            </a:r>
          </a:p>
          <a:p>
            <a:pPr algn="ctr"/>
            <a:endParaRPr lang="ru-RU" sz="4800" b="1" u="sng" dirty="0" smtClean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+mn-lt"/>
              </a:rPr>
              <a:t>+ 7 701 788 10 59</a:t>
            </a:r>
          </a:p>
          <a:p>
            <a:pPr algn="ctr"/>
            <a:r>
              <a:rPr lang="ru-RU" sz="4800" b="1" u="sng" dirty="0" smtClean="0">
                <a:solidFill>
                  <a:schemeClr val="tx2"/>
                </a:solidFill>
                <a:latin typeface="+mn-lt"/>
              </a:rPr>
              <a:t>+ 7 7172 67 81 81</a:t>
            </a:r>
          </a:p>
          <a:p>
            <a:pPr algn="ctr"/>
            <a:r>
              <a:rPr lang="en-US" sz="4800" b="1" u="sng" dirty="0" smtClean="0">
                <a:solidFill>
                  <a:schemeClr val="tx2"/>
                </a:solidFill>
                <a:latin typeface="+mn-lt"/>
                <a:hlinkClick r:id="rId4"/>
              </a:rPr>
              <a:t>uteshev@cisc.kz</a:t>
            </a:r>
            <a:r>
              <a:rPr lang="en-US" sz="4800" b="1" u="sng" dirty="0" smtClean="0">
                <a:solidFill>
                  <a:schemeClr val="tx2"/>
                </a:solidFill>
                <a:latin typeface="+mn-lt"/>
              </a:rPr>
              <a:t>  </a:t>
            </a:r>
            <a:endParaRPr lang="ru-RU" sz="4800" b="1" u="sng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727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18"/>
            <a:ext cx="9144000" cy="68853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43"/>
          <p:cNvPicPr/>
          <p:nvPr/>
        </p:nvPicPr>
        <p:blipFill>
          <a:blip r:embed="rId4"/>
          <a:stretch>
            <a:fillRect/>
          </a:stretch>
        </p:blipFill>
        <p:spPr>
          <a:xfrm>
            <a:off x="3930212" y="260648"/>
            <a:ext cx="1433876" cy="557650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0" y="2470451"/>
            <a:ext cx="9324528" cy="1390597"/>
            <a:chOff x="-90264" y="2733701"/>
            <a:chExt cx="9324528" cy="1390597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-90264" y="2733701"/>
              <a:ext cx="9144000" cy="1368152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3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4768" y="2805709"/>
              <a:ext cx="1080120" cy="382485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9448" y="2783264"/>
              <a:ext cx="1080120" cy="382485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7680" y="2783264"/>
              <a:ext cx="1080120" cy="382485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5912" y="2783264"/>
              <a:ext cx="1080120" cy="382485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6112" y="2783264"/>
              <a:ext cx="1080120" cy="382485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336" y="3237757"/>
              <a:ext cx="1080120" cy="382485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4768" y="3719368"/>
              <a:ext cx="1080120" cy="382485"/>
            </a:xfrm>
            <a:prstGeom prst="rect">
              <a:avLst/>
            </a:prstGeom>
          </p:spPr>
        </p:pic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9448" y="3741813"/>
              <a:ext cx="1080120" cy="382485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5912" y="3741813"/>
              <a:ext cx="1080120" cy="382485"/>
            </a:xfrm>
            <a:prstGeom prst="rect">
              <a:avLst/>
            </a:prstGeom>
          </p:spPr>
        </p:pic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7680" y="3741813"/>
              <a:ext cx="1080120" cy="382485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6112" y="3741813"/>
              <a:ext cx="1080120" cy="382485"/>
            </a:xfrm>
            <a:prstGeom prst="rect">
              <a:avLst/>
            </a:prstGeom>
          </p:spPr>
        </p:pic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560" y="3237757"/>
              <a:ext cx="1080120" cy="382485"/>
            </a:xfrm>
            <a:prstGeom prst="rect">
              <a:avLst/>
            </a:prstGeom>
          </p:spPr>
        </p:pic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7800" y="3237757"/>
              <a:ext cx="1080120" cy="382485"/>
            </a:xfrm>
            <a:prstGeom prst="rect">
              <a:avLst/>
            </a:prstGeom>
          </p:spPr>
        </p:pic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0008" y="3237757"/>
              <a:ext cx="1080120" cy="382485"/>
            </a:xfrm>
            <a:prstGeom prst="rect">
              <a:avLst/>
            </a:prstGeom>
          </p:spPr>
        </p:pic>
        <p:sp>
          <p:nvSpPr>
            <p:cNvPr id="25" name="TextBox 2059"/>
            <p:cNvSpPr txBox="1"/>
            <p:nvPr/>
          </p:nvSpPr>
          <p:spPr>
            <a:xfrm>
              <a:off x="3545632" y="3165749"/>
              <a:ext cx="21602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CIVIL INITIATIVES</a:t>
              </a:r>
            </a:p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SUPPORT CENTER</a:t>
              </a:r>
              <a:endParaRPr lang="ru-RU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6" name="TextBox 2060"/>
            <p:cNvSpPr txBox="1"/>
            <p:nvPr/>
          </p:nvSpPr>
          <p:spPr>
            <a:xfrm>
              <a:off x="-54768" y="3188194"/>
              <a:ext cx="331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kk-KZ" b="1" dirty="0" smtClean="0">
                  <a:solidFill>
                    <a:schemeClr val="accent1">
                      <a:lumMod val="50000"/>
                    </a:schemeClr>
                  </a:solidFill>
                </a:rPr>
                <a:t>АЗАМАТТЫҚ БАСТАМАЛАРДЫ </a:t>
              </a:r>
            </a:p>
            <a:p>
              <a:pPr algn="ctr"/>
              <a:r>
                <a:rPr lang="kk-KZ" b="1" dirty="0" smtClean="0">
                  <a:solidFill>
                    <a:schemeClr val="accent1">
                      <a:lumMod val="50000"/>
                    </a:schemeClr>
                  </a:solidFill>
                </a:rPr>
                <a:t>ҚОЛДАУ ОРТАЛЫҒА</a:t>
              </a:r>
              <a:endParaRPr lang="ru-RU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7" name="TextBox 2061"/>
            <p:cNvSpPr txBox="1"/>
            <p:nvPr/>
          </p:nvSpPr>
          <p:spPr>
            <a:xfrm>
              <a:off x="5921896" y="3165748"/>
              <a:ext cx="33123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kk-KZ" b="1" dirty="0" smtClean="0">
                  <a:solidFill>
                    <a:schemeClr val="accent1">
                      <a:lumMod val="50000"/>
                    </a:schemeClr>
                  </a:solidFill>
                </a:rPr>
                <a:t>ЦЕНТР ПОДДЕРЖКИ </a:t>
              </a:r>
            </a:p>
            <a:p>
              <a:pPr algn="ctr"/>
              <a:r>
                <a:rPr lang="kk-KZ" b="1" dirty="0" smtClean="0">
                  <a:solidFill>
                    <a:schemeClr val="accent1">
                      <a:lumMod val="50000"/>
                    </a:schemeClr>
                  </a:solidFill>
                </a:rPr>
                <a:t>ГРАЖДАНСКИХ ИНИЦИАТИВ</a:t>
              </a:r>
              <a:endParaRPr lang="ru-RU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33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04" y="-27384"/>
            <a:ext cx="9144000" cy="68853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4716016" y="764704"/>
            <a:ext cx="4427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16016" y="33265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О ЦПГИ 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9592" y="1124744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</a:rPr>
              <a:t>НАО </a:t>
            </a:r>
            <a:r>
              <a:rPr lang="ru-RU" sz="1600" b="1" dirty="0" smtClean="0">
                <a:solidFill>
                  <a:schemeClr val="tx2"/>
                </a:solidFill>
              </a:rPr>
              <a:t>«Центр поддержки гражданских инициатив» </a:t>
            </a:r>
            <a:r>
              <a:rPr lang="ru-RU" sz="1600" b="1" dirty="0">
                <a:solidFill>
                  <a:schemeClr val="tx2"/>
                </a:solidFill>
              </a:rPr>
              <a:t>создан с целью совершенствования механизма взаимодействия государства и НПО в Казахстане, обеспечения большей степени прозрачности </a:t>
            </a:r>
            <a:r>
              <a:rPr lang="ru-RU" sz="1600" b="1" dirty="0" err="1">
                <a:solidFill>
                  <a:schemeClr val="tx2"/>
                </a:solidFill>
              </a:rPr>
              <a:t>грантодающей</a:t>
            </a:r>
            <a:r>
              <a:rPr lang="ru-RU" sz="1600" b="1" dirty="0">
                <a:solidFill>
                  <a:schemeClr val="tx2"/>
                </a:solidFill>
              </a:rPr>
              <a:t> деятельности. Основными видами его деятельности являются - предоставление государственных и негосударственных грантов НПО и осуществление контроля над их </a:t>
            </a:r>
            <a:r>
              <a:rPr lang="ru-RU" sz="1600" b="1" dirty="0" smtClean="0">
                <a:solidFill>
                  <a:schemeClr val="tx2"/>
                </a:solidFill>
              </a:rPr>
              <a:t>реализацией</a:t>
            </a:r>
            <a:endParaRPr lang="ru-RU" sz="1600" b="1" dirty="0">
              <a:solidFill>
                <a:schemeClr val="tx2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3131840" y="2996952"/>
            <a:ext cx="2880320" cy="2626671"/>
            <a:chOff x="323528" y="2996834"/>
            <a:chExt cx="2880320" cy="2626671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2996834"/>
              <a:ext cx="864214" cy="864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1115616" y="3068960"/>
              <a:ext cx="2088232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1600" b="1" dirty="0" smtClean="0">
                  <a:solidFill>
                    <a:schemeClr val="tx2"/>
                  </a:solidFill>
                </a:rPr>
                <a:t>Цель:</a:t>
              </a:r>
            </a:p>
            <a:p>
              <a:pPr lvl="0"/>
              <a:r>
                <a:rPr lang="ru-RU" sz="1600" dirty="0" smtClean="0">
                  <a:solidFill>
                    <a:schemeClr val="tx2"/>
                  </a:solidFill>
                </a:rPr>
                <a:t>Привлечение </a:t>
              </a:r>
              <a:r>
                <a:rPr lang="ru-RU" sz="1600" dirty="0">
                  <a:solidFill>
                    <a:schemeClr val="tx2"/>
                  </a:solidFill>
                </a:rPr>
                <a:t>потенциала институтов гражданского  общества к решению актуальных вопросов  развития социальной  сферы</a:t>
              </a:r>
            </a:p>
            <a:p>
              <a:endParaRPr lang="ru-RU" sz="1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323528" y="3003282"/>
            <a:ext cx="2304256" cy="1392318"/>
            <a:chOff x="3491880" y="3003282"/>
            <a:chExt cx="2304256" cy="1392318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3003282"/>
              <a:ext cx="851318" cy="851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4283968" y="3072161"/>
              <a:ext cx="151216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chemeClr val="tx2"/>
                  </a:solidFill>
                </a:rPr>
                <a:t>Миссия: </a:t>
              </a:r>
              <a:r>
                <a:rPr lang="ru-RU" sz="1600" dirty="0" smtClean="0">
                  <a:solidFill>
                    <a:schemeClr val="tx2"/>
                  </a:solidFill>
                </a:rPr>
                <a:t>содействие развитию гражданского общества</a:t>
              </a:r>
              <a:endParaRPr lang="ru-RU" sz="16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408377" y="3128442"/>
            <a:ext cx="2412095" cy="1815882"/>
            <a:chOff x="6192353" y="3128442"/>
            <a:chExt cx="2412095" cy="1815882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2353" y="3128442"/>
              <a:ext cx="726158" cy="7261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6930008" y="3128442"/>
              <a:ext cx="167444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1600" b="1" dirty="0" smtClean="0">
                  <a:solidFill>
                    <a:schemeClr val="tx2"/>
                  </a:solidFill>
                </a:rPr>
                <a:t>Статус:</a:t>
              </a:r>
            </a:p>
            <a:p>
              <a:pPr lvl="0"/>
              <a:r>
                <a:rPr lang="ru-RU" sz="1600" dirty="0" smtClean="0">
                  <a:solidFill>
                    <a:schemeClr val="tx2"/>
                  </a:solidFill>
                </a:rPr>
                <a:t>Оператор </a:t>
              </a:r>
              <a:r>
                <a:rPr lang="ru-RU" sz="1600" dirty="0">
                  <a:solidFill>
                    <a:schemeClr val="tx2"/>
                  </a:solidFill>
                </a:rPr>
                <a:t>в сфере </a:t>
              </a:r>
              <a:r>
                <a:rPr lang="ru-RU" sz="1600" dirty="0" err="1">
                  <a:solidFill>
                    <a:schemeClr val="tx2"/>
                  </a:solidFill>
                </a:rPr>
                <a:t>грантового</a:t>
              </a:r>
              <a:r>
                <a:rPr lang="ru-RU" sz="1600" dirty="0">
                  <a:solidFill>
                    <a:schemeClr val="tx2"/>
                  </a:solidFill>
                </a:rPr>
                <a:t> финансирования НПО</a:t>
              </a:r>
            </a:p>
            <a:p>
              <a:endParaRPr lang="ru-RU" sz="16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33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-27384"/>
            <a:ext cx="9144000" cy="68853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08512" y="332656"/>
            <a:ext cx="4513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chemeClr val="tx2"/>
                </a:solidFill>
              </a:rPr>
              <a:t>Грантовое</a:t>
            </a:r>
            <a:r>
              <a:rPr lang="ru-RU" sz="2800" b="1" dirty="0" smtClean="0">
                <a:solidFill>
                  <a:schemeClr val="tx2"/>
                </a:solidFill>
              </a:rPr>
              <a:t> финансирование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9512" y="1844824"/>
            <a:ext cx="1493401" cy="341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>
                <a:solidFill>
                  <a:schemeClr val="tx2"/>
                </a:solidFill>
              </a:rPr>
              <a:t>Гранты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87824" y="1794027"/>
            <a:ext cx="2041202" cy="338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>
                <a:solidFill>
                  <a:schemeClr val="tx2"/>
                </a:solidFill>
              </a:rPr>
              <a:t>Финансирование</a:t>
            </a:r>
            <a:endParaRPr lang="ru-RU" sz="1000" b="1" dirty="0">
              <a:solidFill>
                <a:schemeClr val="tx2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55060" y="5197110"/>
            <a:ext cx="7535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   * Запланированные показатели </a:t>
            </a:r>
          </a:p>
          <a:p>
            <a:r>
              <a:rPr lang="ru-RU" sz="1400" dirty="0" smtClean="0">
                <a:solidFill>
                  <a:schemeClr val="tx2"/>
                </a:solidFill>
              </a:rPr>
              <a:t>** По итогам первого конкурса среди НПО по предоставлению грантов от 05.04.2018г.</a:t>
            </a:r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528456" y="3728844"/>
            <a:ext cx="403355" cy="462759"/>
          </a:xfrm>
          <a:prstGeom prst="rect">
            <a:avLst/>
          </a:prstGeom>
          <a:solidFill>
            <a:srgbClr val="3C8F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4251963" y="3266087"/>
            <a:ext cx="459121" cy="925515"/>
          </a:xfrm>
          <a:prstGeom prst="rect">
            <a:avLst/>
          </a:prstGeom>
          <a:solidFill>
            <a:srgbClr val="3C8F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4984786" y="2823236"/>
            <a:ext cx="455124" cy="1368368"/>
          </a:xfrm>
          <a:prstGeom prst="rect">
            <a:avLst/>
          </a:prstGeom>
          <a:solidFill>
            <a:srgbClr val="3C8F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3425892" y="428958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tx2"/>
                </a:solidFill>
              </a:rPr>
              <a:t>2016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96845" y="428958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tx2"/>
                </a:solidFill>
              </a:rPr>
              <a:t>2017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84786" y="429494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tx2"/>
                </a:solidFill>
              </a:rPr>
              <a:t>2018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405868" y="3238433"/>
            <a:ext cx="636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1400" b="1" dirty="0">
                <a:solidFill>
                  <a:schemeClr val="tx2"/>
                </a:solidFill>
              </a:rPr>
              <a:t>194,5 </a:t>
            </a:r>
          </a:p>
          <a:p>
            <a:pPr algn="ctr"/>
            <a:r>
              <a:rPr lang="kk-KZ" sz="1400" i="1" dirty="0">
                <a:solidFill>
                  <a:schemeClr val="tx2"/>
                </a:solidFill>
              </a:rPr>
              <a:t>млн.</a:t>
            </a:r>
            <a:endParaRPr lang="ru-RU" sz="1400" i="1" dirty="0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87458" y="2734376"/>
            <a:ext cx="636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1400" b="1" dirty="0" smtClean="0">
                <a:solidFill>
                  <a:schemeClr val="tx2"/>
                </a:solidFill>
              </a:rPr>
              <a:t>618,5 </a:t>
            </a:r>
            <a:endParaRPr lang="kk-KZ" sz="1400" b="1" dirty="0">
              <a:solidFill>
                <a:schemeClr val="tx2"/>
              </a:solidFill>
            </a:endParaRPr>
          </a:p>
          <a:p>
            <a:pPr algn="ctr"/>
            <a:r>
              <a:rPr lang="kk-KZ" sz="1400" i="1" dirty="0">
                <a:solidFill>
                  <a:schemeClr val="tx2"/>
                </a:solidFill>
              </a:rPr>
              <a:t>млн</a:t>
            </a:r>
            <a:endParaRPr lang="ru-RU" sz="1400" i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67217" y="2337571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1400" b="1" dirty="0" smtClean="0">
                <a:solidFill>
                  <a:schemeClr val="tx2"/>
                </a:solidFill>
              </a:rPr>
              <a:t>965,4* </a:t>
            </a:r>
            <a:endParaRPr lang="kk-KZ" sz="1400" b="1" dirty="0">
              <a:solidFill>
                <a:schemeClr val="tx2"/>
              </a:solidFill>
            </a:endParaRPr>
          </a:p>
          <a:p>
            <a:pPr algn="ctr"/>
            <a:r>
              <a:rPr lang="kk-KZ" sz="1400" i="1" dirty="0">
                <a:solidFill>
                  <a:schemeClr val="tx2"/>
                </a:solidFill>
              </a:rPr>
              <a:t>млн</a:t>
            </a:r>
            <a:endParaRPr lang="ru-RU" sz="1400" i="1" dirty="0">
              <a:solidFill>
                <a:schemeClr val="tx2"/>
              </a:solidFill>
            </a:endParaRPr>
          </a:p>
        </p:txBody>
      </p:sp>
      <p:pic>
        <p:nvPicPr>
          <p:cNvPr id="67" name="Picture 14" descr="http://svn.apache.org/repos/asf/incubator/ooo/symphony/trunk/main/extras/source/gallery/arrows/A46-TrendArrow-Orange-GoUp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126" y="2980006"/>
            <a:ext cx="1591778" cy="101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7" name="Прямая соединительная линия 56"/>
          <p:cNvCxnSpPr/>
          <p:nvPr/>
        </p:nvCxnSpPr>
        <p:spPr>
          <a:xfrm flipV="1">
            <a:off x="3427583" y="4180036"/>
            <a:ext cx="2174245" cy="78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497164" y="3745932"/>
            <a:ext cx="447785" cy="491519"/>
          </a:xfrm>
          <a:prstGeom prst="rect">
            <a:avLst/>
          </a:prstGeom>
          <a:solidFill>
            <a:srgbClr val="3C8F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307996" y="3279370"/>
            <a:ext cx="509693" cy="983035"/>
          </a:xfrm>
          <a:prstGeom prst="rect">
            <a:avLst/>
          </a:prstGeom>
          <a:solidFill>
            <a:srgbClr val="3C8F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177314" y="2771613"/>
            <a:ext cx="505256" cy="1480550"/>
          </a:xfrm>
          <a:prstGeom prst="rect">
            <a:avLst/>
          </a:prstGeom>
          <a:solidFill>
            <a:srgbClr val="3C8F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6358293" y="4237451"/>
            <a:ext cx="2534187" cy="14713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27238" y="4262405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tx2"/>
                </a:solidFill>
              </a:rPr>
              <a:t>2016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83111" y="426240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tx2"/>
                </a:solidFill>
              </a:rPr>
              <a:t>2017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157844" y="4268099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tx2"/>
                </a:solidFill>
              </a:rPr>
              <a:t>2018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39695" y="343830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tx2"/>
                </a:solidFill>
              </a:rPr>
              <a:t>10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150857" y="2462206"/>
            <a:ext cx="546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58**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03791" y="293425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tx2"/>
                </a:solidFill>
              </a:rPr>
              <a:t>49</a:t>
            </a:r>
            <a:endParaRPr lang="ru-RU" sz="1400" b="1" dirty="0">
              <a:solidFill>
                <a:schemeClr val="tx2"/>
              </a:solidFill>
            </a:endParaRPr>
          </a:p>
        </p:txBody>
      </p:sp>
      <p:pic>
        <p:nvPicPr>
          <p:cNvPr id="71" name="Picture 14" descr="http://svn.apache.org/repos/asf/incubator/ooo/symphony/trunk/main/extras/source/gallery/arrows/A46-TrendArrow-Orange-GoUp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020" y="2995986"/>
            <a:ext cx="1691646" cy="103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Прямоугольник 44"/>
          <p:cNvSpPr/>
          <p:nvPr/>
        </p:nvSpPr>
        <p:spPr>
          <a:xfrm>
            <a:off x="471421" y="3769154"/>
            <a:ext cx="400215" cy="451980"/>
          </a:xfrm>
          <a:prstGeom prst="rect">
            <a:avLst/>
          </a:prstGeom>
          <a:solidFill>
            <a:srgbClr val="3C8F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158133" y="3291113"/>
            <a:ext cx="455547" cy="914738"/>
          </a:xfrm>
          <a:prstGeom prst="rect">
            <a:avLst/>
          </a:prstGeom>
          <a:solidFill>
            <a:srgbClr val="3C8F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949310" y="2846357"/>
            <a:ext cx="451581" cy="1369991"/>
          </a:xfrm>
          <a:prstGeom prst="rect">
            <a:avLst/>
          </a:prstGeom>
          <a:solidFill>
            <a:srgbClr val="238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345880" y="4268552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tx2"/>
                </a:solidFill>
              </a:rPr>
              <a:t>2016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10832" y="4268552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tx2"/>
                </a:solidFill>
              </a:rPr>
              <a:t>2017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92640" y="4273351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tx2"/>
                </a:solidFill>
              </a:rPr>
              <a:t>2018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6568" y="340925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>
                <a:solidFill>
                  <a:schemeClr val="tx2"/>
                </a:solidFill>
              </a:rPr>
              <a:t>11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19733" y="292494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 smtClean="0">
                <a:solidFill>
                  <a:schemeClr val="tx2"/>
                </a:solidFill>
              </a:rPr>
              <a:t>57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79712" y="2492896"/>
            <a:ext cx="457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dirty="0" smtClean="0">
                <a:solidFill>
                  <a:schemeClr val="tx2"/>
                </a:solidFill>
              </a:rPr>
              <a:t>87*</a:t>
            </a:r>
            <a:endParaRPr lang="ru-RU" sz="1400" b="1" dirty="0">
              <a:solidFill>
                <a:schemeClr val="tx2"/>
              </a:solidFill>
            </a:endParaRPr>
          </a:p>
        </p:txBody>
      </p:sp>
      <p:pic>
        <p:nvPicPr>
          <p:cNvPr id="73" name="Picture 14" descr="http://svn.apache.org/repos/asf/incubator/ooo/symphony/trunk/main/extras/source/gallery/arrows/A46-TrendArrow-Orange-GoUp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29" y="2993213"/>
            <a:ext cx="1595698" cy="101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5868144" y="1794302"/>
            <a:ext cx="2476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>
                <a:solidFill>
                  <a:schemeClr val="tx2"/>
                </a:solidFill>
              </a:rPr>
              <a:t>НПО, </a:t>
            </a:r>
            <a:r>
              <a:rPr lang="ru-RU" sz="1600" b="1" dirty="0">
                <a:solidFill>
                  <a:schemeClr val="tx2"/>
                </a:solidFill>
              </a:rPr>
              <a:t>получившие гранты</a:t>
            </a:r>
            <a:endParaRPr lang="ru-RU" b="1" dirty="0">
              <a:solidFill>
                <a:schemeClr val="tx2"/>
              </a:solidFill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flipH="1">
            <a:off x="4645024" y="764704"/>
            <a:ext cx="4535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5785" y="4207356"/>
            <a:ext cx="2174245" cy="78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1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-27384"/>
            <a:ext cx="9144000" cy="68853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16016" y="332656"/>
            <a:ext cx="44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ЦПГИ в 2017 году</a:t>
            </a:r>
            <a:endParaRPr lang="ru-RU" sz="2800" b="1" dirty="0">
              <a:solidFill>
                <a:schemeClr val="tx2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33467" y="764704"/>
            <a:ext cx="9999173" cy="4464496"/>
            <a:chOff x="261459" y="487416"/>
            <a:chExt cx="9812865" cy="4464496"/>
          </a:xfrm>
        </p:grpSpPr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286" b="65000" l="0" r="88506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004048" y="980728"/>
              <a:ext cx="701845" cy="964704"/>
            </a:xfrm>
            <a:prstGeom prst="rect">
              <a:avLst/>
            </a:prstGeom>
          </p:spPr>
        </p:pic>
        <p:sp>
          <p:nvSpPr>
            <p:cNvPr id="25" name="Овал 24"/>
            <p:cNvSpPr/>
            <p:nvPr/>
          </p:nvSpPr>
          <p:spPr>
            <a:xfrm>
              <a:off x="368567" y="2135769"/>
              <a:ext cx="588094" cy="594084"/>
            </a:xfrm>
            <a:prstGeom prst="ellipse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68676" y="3207287"/>
              <a:ext cx="588094" cy="594084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73066" y="4257306"/>
              <a:ext cx="588094" cy="59408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8" name="Picture 4" descr="Картинки по запросу иконка лупа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28" y="1107555"/>
              <a:ext cx="473954" cy="4998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/>
            <p:cNvSpPr txBox="1"/>
            <p:nvPr/>
          </p:nvSpPr>
          <p:spPr>
            <a:xfrm>
              <a:off x="1064678" y="1205157"/>
              <a:ext cx="23898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2"/>
                  </a:solidFill>
                </a:rPr>
                <a:t>35 исследований</a:t>
              </a:r>
            </a:p>
          </p:txBody>
        </p:sp>
        <p:sp>
          <p:nvSpPr>
            <p:cNvPr id="30" name="Овал 29"/>
            <p:cNvSpPr/>
            <p:nvPr/>
          </p:nvSpPr>
          <p:spPr>
            <a:xfrm>
              <a:off x="261459" y="2024496"/>
              <a:ext cx="795130" cy="7951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61459" y="3101567"/>
              <a:ext cx="795130" cy="7951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269548" y="4156782"/>
              <a:ext cx="795130" cy="7951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pic>
          <p:nvPicPr>
            <p:cNvPr id="36" name="Picture 6" descr="Похожее изображение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797" y="1974621"/>
              <a:ext cx="687416" cy="687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1043608" y="2135082"/>
              <a:ext cx="36441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2"/>
                  </a:solidFill>
                </a:rPr>
                <a:t>400 обучающих мероприятий</a:t>
              </a:r>
            </a:p>
          </p:txBody>
        </p:sp>
        <p:pic>
          <p:nvPicPr>
            <p:cNvPr id="38" name="Picture 2" descr="Картинки по запросу иконка телефон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5272" b="100000" l="3514" r="97125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9660" y="4202367"/>
              <a:ext cx="538804" cy="538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8" descr="Картинки по запросу expert icon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artisticGlowEdges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28" y="3123256"/>
              <a:ext cx="535168" cy="60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0" descr="Картинки по запросу иконки сайт"/>
            <p:cNvPicPr>
              <a:picLocks noChangeAspect="1" noChangeArrowheads="1"/>
            </p:cNvPicPr>
            <p:nvPr/>
          </p:nvPicPr>
          <p:blipFill>
            <a:blip r:embed="rId1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2904" y="3210888"/>
              <a:ext cx="620253" cy="6202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2" descr="Картинки по запросу иконка www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8481" y="2045614"/>
              <a:ext cx="634840" cy="634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4" descr="Картинки по запросу icon people black"/>
            <p:cNvPicPr>
              <a:picLocks noChangeAspect="1" noChangeArrowheads="1"/>
            </p:cNvPicPr>
            <p:nvPr/>
          </p:nvPicPr>
          <p:blipFill>
            <a:blip r:embed="rId1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888" y="4200636"/>
              <a:ext cx="604271" cy="604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/>
            <p:cNvSpPr txBox="1"/>
            <p:nvPr/>
          </p:nvSpPr>
          <p:spPr>
            <a:xfrm>
              <a:off x="1083426" y="3123256"/>
              <a:ext cx="39206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2"/>
                  </a:solidFill>
                </a:rPr>
                <a:t>39 национальных и 7 международных экспертов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15616" y="4299050"/>
              <a:ext cx="33815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2"/>
                  </a:solidFill>
                </a:rPr>
                <a:t>б</a:t>
              </a:r>
              <a:r>
                <a:rPr lang="ru-RU" sz="1600" dirty="0" smtClean="0">
                  <a:solidFill>
                    <a:schemeClr val="tx2"/>
                  </a:solidFill>
                </a:rPr>
                <a:t>енефициары </a:t>
              </a:r>
              <a:r>
                <a:rPr lang="ru-RU" sz="1600" dirty="0">
                  <a:solidFill>
                    <a:schemeClr val="tx2"/>
                  </a:solidFill>
                </a:rPr>
                <a:t>698 929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52120" y="1156974"/>
              <a:ext cx="36657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2"/>
                  </a:solidFill>
                </a:rPr>
                <a:t>39 социальных служб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796136" y="2154342"/>
              <a:ext cx="2690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2"/>
                  </a:solidFill>
                </a:rPr>
                <a:t>8 веб-ресурсов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10896" y="3151712"/>
              <a:ext cx="43634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2"/>
                  </a:solidFill>
                </a:rPr>
                <a:t>б</a:t>
              </a:r>
              <a:r>
                <a:rPr lang="ru-RU" sz="1600" dirty="0" smtClean="0">
                  <a:solidFill>
                    <a:schemeClr val="tx2"/>
                  </a:solidFill>
                </a:rPr>
                <a:t>олее </a:t>
              </a:r>
              <a:r>
                <a:rPr lang="ru-RU" sz="1600" dirty="0">
                  <a:solidFill>
                    <a:schemeClr val="tx2"/>
                  </a:solidFill>
                </a:rPr>
                <a:t>500 информационных </a:t>
              </a:r>
              <a:endParaRPr lang="ru-RU" sz="1600" dirty="0" smtClean="0">
                <a:solidFill>
                  <a:schemeClr val="tx2"/>
                </a:solidFill>
              </a:endParaRPr>
            </a:p>
            <a:p>
              <a:r>
                <a:rPr lang="ru-RU" sz="1600" dirty="0" smtClean="0">
                  <a:solidFill>
                    <a:schemeClr val="tx2"/>
                  </a:solidFill>
                </a:rPr>
                <a:t>материалов</a:t>
              </a:r>
              <a:endParaRPr lang="ru-RU" sz="1600" dirty="0">
                <a:solidFill>
                  <a:schemeClr val="tx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15243" y="4324821"/>
              <a:ext cx="32990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tx2"/>
                  </a:solidFill>
                </a:rPr>
                <a:t>6 телефонов доверия</a:t>
              </a:r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 flipH="1">
              <a:off x="4408175" y="487416"/>
              <a:ext cx="45354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12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-27384"/>
            <a:ext cx="9144000" cy="68853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23728" y="332656"/>
            <a:ext cx="705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Преимущества </a:t>
            </a:r>
            <a:r>
              <a:rPr lang="ru-RU" sz="2800" b="1" dirty="0" err="1" smtClean="0">
                <a:solidFill>
                  <a:schemeClr val="tx2"/>
                </a:solidFill>
              </a:rPr>
              <a:t>грантового</a:t>
            </a:r>
            <a:r>
              <a:rPr lang="ru-RU" sz="2800" b="1" dirty="0" smtClean="0">
                <a:solidFill>
                  <a:schemeClr val="tx2"/>
                </a:solidFill>
              </a:rPr>
              <a:t> финансирования </a:t>
            </a:r>
            <a:endParaRPr lang="ru-RU" sz="2800" b="1" dirty="0">
              <a:solidFill>
                <a:schemeClr val="tx2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01692" y="2873938"/>
            <a:ext cx="3957062" cy="1323439"/>
            <a:chOff x="401692" y="2873938"/>
            <a:chExt cx="3957062" cy="1323439"/>
          </a:xfrm>
        </p:grpSpPr>
        <p:sp>
          <p:nvSpPr>
            <p:cNvPr id="23" name="TextBox 22"/>
            <p:cNvSpPr txBox="1"/>
            <p:nvPr/>
          </p:nvSpPr>
          <p:spPr>
            <a:xfrm>
              <a:off x="1145068" y="2873938"/>
              <a:ext cx="3213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600" dirty="0" smtClean="0">
                  <a:solidFill>
                    <a:schemeClr val="tx2"/>
                  </a:solidFill>
                </a:rPr>
                <a:t>Прозрачность в распределении грантов. Решение по проектам принимается независимой Конкурсной комиссией из числа сторонних экспертов </a:t>
              </a:r>
              <a:endParaRPr lang="ru-RU" sz="1600" dirty="0">
                <a:solidFill>
                  <a:schemeClr val="tx2"/>
                </a:solidFill>
              </a:endParaRPr>
            </a:p>
          </p:txBody>
        </p:sp>
        <p:pic>
          <p:nvPicPr>
            <p:cNvPr id="26" name="Picture 2" descr="ÐÐ°ÑÑÐ¸Ð½ÐºÐ¸ Ð¿Ð¾ Ð·Ð°Ð¿ÑÐ¾ÑÑ transparency icon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692" y="3160203"/>
              <a:ext cx="604154" cy="556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266462" y="1602760"/>
            <a:ext cx="4086007" cy="857037"/>
            <a:chOff x="266462" y="1602760"/>
            <a:chExt cx="4086007" cy="857037"/>
          </a:xfrm>
        </p:grpSpPr>
        <p:sp>
          <p:nvSpPr>
            <p:cNvPr id="18" name="TextBox 17"/>
            <p:cNvSpPr txBox="1"/>
            <p:nvPr/>
          </p:nvSpPr>
          <p:spPr>
            <a:xfrm>
              <a:off x="1115617" y="1628800"/>
              <a:ext cx="3236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600" dirty="0" smtClean="0">
                  <a:solidFill>
                    <a:schemeClr val="tx2"/>
                  </a:solidFill>
                </a:rPr>
                <a:t>Возможность использования 10% от суммы гранта на институциональное развитие НПО</a:t>
              </a:r>
              <a:endParaRPr lang="ru-RU" sz="1600" dirty="0">
                <a:solidFill>
                  <a:schemeClr val="tx2"/>
                </a:solidFill>
              </a:endParaRPr>
            </a:p>
          </p:txBody>
        </p:sp>
        <p:pic>
          <p:nvPicPr>
            <p:cNvPr id="31" name="Picture 8" descr="ÐÐ°ÑÑÐ¸Ð½ÐºÐ¸ Ð¿Ð¾ Ð·Ð°Ð¿ÑÐ¾ÑÑ 10% icon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63" t="5391" r="5497" b="6569"/>
            <a:stretch/>
          </p:blipFill>
          <p:spPr bwMode="auto">
            <a:xfrm>
              <a:off x="266462" y="1602760"/>
              <a:ext cx="741485" cy="741484"/>
            </a:xfrm>
            <a:prstGeom prst="flowChartConnector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Группа 4"/>
          <p:cNvGrpSpPr/>
          <p:nvPr/>
        </p:nvGrpSpPr>
        <p:grpSpPr>
          <a:xfrm>
            <a:off x="4872895" y="1553701"/>
            <a:ext cx="4057512" cy="830997"/>
            <a:chOff x="4872895" y="1553701"/>
            <a:chExt cx="4057512" cy="830997"/>
          </a:xfrm>
        </p:grpSpPr>
        <p:sp>
          <p:nvSpPr>
            <p:cNvPr id="24" name="TextBox 23"/>
            <p:cNvSpPr txBox="1"/>
            <p:nvPr/>
          </p:nvSpPr>
          <p:spPr>
            <a:xfrm>
              <a:off x="5580113" y="1553701"/>
              <a:ext cx="33502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600" dirty="0" smtClean="0">
                  <a:solidFill>
                    <a:schemeClr val="tx2"/>
                  </a:solidFill>
                </a:rPr>
                <a:t>Формирование тематики грантов с учетом предложений институтов гражданского общества</a:t>
              </a:r>
              <a:endParaRPr lang="ru-RU" sz="1600" dirty="0">
                <a:solidFill>
                  <a:schemeClr val="tx2"/>
                </a:solidFill>
              </a:endParaRPr>
            </a:p>
          </p:txBody>
        </p:sp>
        <p:pic>
          <p:nvPicPr>
            <p:cNvPr id="32" name="Picture 10" descr="ÐÐ°ÑÑÐ¸Ð½ÐºÐ¸ Ð¿Ð¾ Ð·Ð°Ð¿ÑÐ¾ÑÑ form icon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2895" y="1644176"/>
              <a:ext cx="570241" cy="5702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Группа 6"/>
          <p:cNvGrpSpPr/>
          <p:nvPr/>
        </p:nvGrpSpPr>
        <p:grpSpPr>
          <a:xfrm>
            <a:off x="4918866" y="3031247"/>
            <a:ext cx="4011541" cy="830997"/>
            <a:chOff x="4918866" y="3031247"/>
            <a:chExt cx="4011541" cy="830997"/>
          </a:xfrm>
        </p:grpSpPr>
        <p:sp>
          <p:nvSpPr>
            <p:cNvPr id="22" name="TextBox 21"/>
            <p:cNvSpPr txBox="1"/>
            <p:nvPr/>
          </p:nvSpPr>
          <p:spPr>
            <a:xfrm>
              <a:off x="5580112" y="3031247"/>
              <a:ext cx="33502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600" dirty="0" smtClean="0">
                  <a:solidFill>
                    <a:schemeClr val="tx2"/>
                  </a:solidFill>
                </a:rPr>
                <a:t>Отбор социальных проектах на основе качественных, а не количественных показателей</a:t>
              </a:r>
              <a:endParaRPr lang="ru-RU" sz="1600" dirty="0">
                <a:solidFill>
                  <a:schemeClr val="tx2"/>
                </a:solidFill>
              </a:endParaRPr>
            </a:p>
          </p:txBody>
        </p:sp>
        <p:pic>
          <p:nvPicPr>
            <p:cNvPr id="33" name="Picture 12" descr="ÐÐ¾ÑÐ¾Ð¶ÐµÐµ Ð¸Ð·Ð¾Ð±ÑÐ°Ð¶ÐµÐ½Ð¸Ðµ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8866" y="3077288"/>
              <a:ext cx="608334" cy="608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Группа 1"/>
          <p:cNvGrpSpPr/>
          <p:nvPr/>
        </p:nvGrpSpPr>
        <p:grpSpPr>
          <a:xfrm>
            <a:off x="2494553" y="4293096"/>
            <a:ext cx="4093671" cy="1323439"/>
            <a:chOff x="401692" y="4378921"/>
            <a:chExt cx="4093671" cy="1323439"/>
          </a:xfrm>
        </p:grpSpPr>
        <p:sp>
          <p:nvSpPr>
            <p:cNvPr id="34" name="TextBox 33"/>
            <p:cNvSpPr txBox="1"/>
            <p:nvPr/>
          </p:nvSpPr>
          <p:spPr>
            <a:xfrm>
              <a:off x="1145068" y="4378921"/>
              <a:ext cx="33502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600" dirty="0" smtClean="0">
                  <a:solidFill>
                    <a:schemeClr val="tx2"/>
                  </a:solidFill>
                </a:rPr>
                <a:t>Распределение грантов вне процесса государственных закупок. Отсутствие возможности ценового демпинга. Стимулирование качества социальных проектов</a:t>
              </a:r>
              <a:endParaRPr lang="ru-RU" sz="1600" dirty="0">
                <a:solidFill>
                  <a:schemeClr val="tx2"/>
                </a:solidFill>
              </a:endParaRPr>
            </a:p>
          </p:txBody>
        </p:sp>
        <p:pic>
          <p:nvPicPr>
            <p:cNvPr id="35" name="Picture 14" descr="ÐÐ¾ÑÐ¾Ð¶ÐµÐµ Ð¸Ð·Ð¾Ð±ÑÐ°Ð¶ÐµÐ½Ð¸Ðµ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692" y="4547854"/>
              <a:ext cx="681346" cy="681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 flipH="1">
            <a:off x="2123728" y="764704"/>
            <a:ext cx="70567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92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brightnessContrast bright="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4" y="-27384"/>
            <a:ext cx="9144000" cy="68853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11960" y="332656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Программа «</a:t>
            </a:r>
            <a:r>
              <a:rPr lang="kk-KZ" sz="2800" b="1" dirty="0" smtClean="0">
                <a:solidFill>
                  <a:schemeClr val="tx2"/>
                </a:solidFill>
              </a:rPr>
              <a:t>Рухани жаңғыру</a:t>
            </a:r>
            <a:r>
              <a:rPr lang="ru-RU" sz="2800" b="1" dirty="0" smtClean="0">
                <a:solidFill>
                  <a:schemeClr val="tx2"/>
                </a:solidFill>
              </a:rPr>
              <a:t>»</a:t>
            </a:r>
            <a:endParaRPr lang="ru-RU" sz="2800" b="1" dirty="0">
              <a:solidFill>
                <a:schemeClr val="tx2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4211960" y="764704"/>
            <a:ext cx="49685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908720"/>
            <a:ext cx="2543175" cy="180022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2492896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«</a:t>
            </a:r>
            <a:r>
              <a:rPr lang="ru-RU" b="1" dirty="0" err="1">
                <a:solidFill>
                  <a:schemeClr val="tx2"/>
                </a:solidFill>
              </a:rPr>
              <a:t>Рухани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err="1">
                <a:solidFill>
                  <a:schemeClr val="tx2"/>
                </a:solidFill>
              </a:rPr>
              <a:t>Жаңғыру</a:t>
            </a:r>
            <a:r>
              <a:rPr lang="ru-RU" b="1" dirty="0">
                <a:solidFill>
                  <a:schemeClr val="tx2"/>
                </a:solidFill>
              </a:rPr>
              <a:t>»</a:t>
            </a:r>
            <a:r>
              <a:rPr lang="ru-RU" dirty="0">
                <a:solidFill>
                  <a:schemeClr val="tx2"/>
                </a:solidFill>
              </a:rPr>
              <a:t>  - программная статья Главы государства,  ориентированная на возрождение духовных ценностей </a:t>
            </a:r>
            <a:r>
              <a:rPr lang="ru-RU" dirty="0" err="1">
                <a:solidFill>
                  <a:schemeClr val="tx2"/>
                </a:solidFill>
              </a:rPr>
              <a:t>казахстанцев</a:t>
            </a:r>
            <a:r>
              <a:rPr lang="ru-RU" dirty="0">
                <a:solidFill>
                  <a:schemeClr val="tx2"/>
                </a:solidFill>
              </a:rPr>
              <a:t> с учетом всех современных рисков и вызовов </a:t>
            </a:r>
            <a:r>
              <a:rPr lang="ru-RU" dirty="0" smtClean="0">
                <a:solidFill>
                  <a:schemeClr val="tx2"/>
                </a:solidFill>
              </a:rPr>
              <a:t>глобализации</a:t>
            </a:r>
          </a:p>
          <a:p>
            <a:pPr algn="ctr"/>
            <a:endParaRPr lang="ru-RU" dirty="0">
              <a:solidFill>
                <a:schemeClr val="tx2"/>
              </a:solidFill>
            </a:endParaRPr>
          </a:p>
          <a:p>
            <a:pPr algn="ctr"/>
            <a:endParaRPr lang="ru-RU" dirty="0" smtClean="0">
              <a:solidFill>
                <a:schemeClr val="tx2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-36512" y="3769876"/>
            <a:ext cx="2880320" cy="1315308"/>
            <a:chOff x="-36512" y="3717032"/>
            <a:chExt cx="2880320" cy="1315308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71600" y="3717032"/>
              <a:ext cx="675218" cy="74549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-36512" y="4509120"/>
              <a:ext cx="28803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tx2"/>
                  </a:solidFill>
                </a:rPr>
                <a:t>Модернизация </a:t>
              </a: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</a:rPr>
                <a:t>общественного сознания</a:t>
              </a:r>
              <a:endParaRPr lang="ru-RU" sz="1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051720" y="4509120"/>
            <a:ext cx="2880320" cy="1459324"/>
            <a:chOff x="2483768" y="3573016"/>
            <a:chExt cx="2880320" cy="1459324"/>
          </a:xfrm>
        </p:grpSpPr>
        <p:sp>
          <p:nvSpPr>
            <p:cNvPr id="11" name="TextBox 10"/>
            <p:cNvSpPr txBox="1"/>
            <p:nvPr/>
          </p:nvSpPr>
          <p:spPr>
            <a:xfrm>
              <a:off x="2483768" y="4509120"/>
              <a:ext cx="28803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tx2"/>
                  </a:solidFill>
                </a:rPr>
                <a:t>Развитие </a:t>
              </a: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</a:rPr>
                <a:t>конкурентоспособности</a:t>
              </a:r>
              <a:endParaRPr lang="ru-RU" sz="1400" dirty="0">
                <a:solidFill>
                  <a:schemeClr val="tx2"/>
                </a:solidFill>
              </a:endParaRPr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065"/>
            <a:stretch/>
          </p:blipFill>
          <p:spPr>
            <a:xfrm>
              <a:off x="3496892" y="3573016"/>
              <a:ext cx="928040" cy="890312"/>
            </a:xfrm>
            <a:prstGeom prst="rect">
              <a:avLst/>
            </a:prstGeom>
          </p:spPr>
        </p:pic>
      </p:grpSp>
      <p:grpSp>
        <p:nvGrpSpPr>
          <p:cNvPr id="18" name="Группа 17"/>
          <p:cNvGrpSpPr/>
          <p:nvPr/>
        </p:nvGrpSpPr>
        <p:grpSpPr>
          <a:xfrm>
            <a:off x="7503752" y="4616567"/>
            <a:ext cx="1460736" cy="1101734"/>
            <a:chOff x="5199496" y="3667920"/>
            <a:chExt cx="1460736" cy="1101734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6984" y="3667920"/>
              <a:ext cx="769192" cy="76919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199496" y="4461877"/>
              <a:ext cx="14607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chemeClr val="tx2"/>
                  </a:solidFill>
                </a:rPr>
                <a:t>Прагматизм </a:t>
              </a:r>
              <a:endParaRPr lang="ru-RU" sz="1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699508" y="3793717"/>
            <a:ext cx="2680804" cy="1238623"/>
            <a:chOff x="6444208" y="3741185"/>
            <a:chExt cx="2680804" cy="1238623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35126" y="3741185"/>
              <a:ext cx="593258" cy="697184"/>
            </a:xfrm>
            <a:prstGeom prst="rect">
              <a:avLst/>
            </a:prstGeom>
          </p:spPr>
        </p:pic>
        <p:sp>
          <p:nvSpPr>
            <p:cNvPr id="15" name="Прямоугольник 14"/>
            <p:cNvSpPr/>
            <p:nvPr/>
          </p:nvSpPr>
          <p:spPr>
            <a:xfrm>
              <a:off x="6444208" y="4456588"/>
              <a:ext cx="268080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tx2"/>
                  </a:solidFill>
                </a:rPr>
                <a:t>Популяризации культа </a:t>
              </a:r>
              <a:r>
                <a:rPr lang="ru-RU" sz="1400" dirty="0">
                  <a:solidFill>
                    <a:schemeClr val="tx2"/>
                  </a:solidFill>
                </a:rPr>
                <a:t>знания </a:t>
              </a:r>
              <a:endParaRPr lang="ru-RU" sz="1400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ru-RU" sz="1400" dirty="0" smtClean="0">
                  <a:solidFill>
                    <a:schemeClr val="tx2"/>
                  </a:solidFill>
                </a:rPr>
                <a:t>и </a:t>
              </a:r>
              <a:r>
                <a:rPr lang="ru-RU" sz="1400" dirty="0">
                  <a:solidFill>
                    <a:schemeClr val="tx2"/>
                  </a:solidFill>
                </a:rPr>
                <a:t>открытости сознания граждан</a:t>
              </a:r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7836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brightnessContrast bright="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-27384"/>
            <a:ext cx="9144000" cy="68853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0152" y="33265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 «</a:t>
            </a:r>
            <a:r>
              <a:rPr lang="kk-KZ" sz="2800" b="1" dirty="0" smtClean="0">
                <a:solidFill>
                  <a:schemeClr val="tx2"/>
                </a:solidFill>
              </a:rPr>
              <a:t>Рухани жаңғыру</a:t>
            </a:r>
            <a:r>
              <a:rPr lang="ru-RU" sz="2800" b="1" dirty="0" smtClean="0">
                <a:solidFill>
                  <a:schemeClr val="tx2"/>
                </a:solidFill>
              </a:rPr>
              <a:t>»</a:t>
            </a:r>
            <a:endParaRPr lang="ru-RU" sz="2800" b="1" dirty="0">
              <a:solidFill>
                <a:schemeClr val="tx2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5891039" y="764704"/>
            <a:ext cx="3289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692696"/>
            <a:ext cx="2543175" cy="1800225"/>
          </a:xfrm>
          <a:prstGeom prst="rect">
            <a:avLst/>
          </a:prstGeom>
        </p:spPr>
      </p:pic>
      <p:sp>
        <p:nvSpPr>
          <p:cNvPr id="15" name="Стрелка вниз 14"/>
          <p:cNvSpPr/>
          <p:nvPr/>
        </p:nvSpPr>
        <p:spPr>
          <a:xfrm>
            <a:off x="4499992" y="2420888"/>
            <a:ext cx="144016" cy="360040"/>
          </a:xfrm>
          <a:prstGeom prst="downArrow">
            <a:avLst/>
          </a:prstGeom>
          <a:solidFill>
            <a:srgbClr val="46A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39552" y="270892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Подпрограмма «</a:t>
            </a:r>
            <a:r>
              <a:rPr lang="ru-RU" b="1" dirty="0" err="1" smtClean="0">
                <a:solidFill>
                  <a:schemeClr val="tx2"/>
                </a:solidFill>
              </a:rPr>
              <a:t>Атамекен</a:t>
            </a:r>
            <a:r>
              <a:rPr lang="ru-RU" b="1" dirty="0" smtClean="0">
                <a:solidFill>
                  <a:schemeClr val="tx2"/>
                </a:solidFill>
              </a:rPr>
              <a:t>»</a:t>
            </a:r>
          </a:p>
        </p:txBody>
      </p:sp>
      <p:grpSp>
        <p:nvGrpSpPr>
          <p:cNvPr id="1024" name="Группа 1023"/>
          <p:cNvGrpSpPr/>
          <p:nvPr/>
        </p:nvGrpSpPr>
        <p:grpSpPr>
          <a:xfrm>
            <a:off x="1749286" y="3068960"/>
            <a:ext cx="5489545" cy="360040"/>
            <a:chOff x="1749286" y="3429000"/>
            <a:chExt cx="5489545" cy="36004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763688" y="3570714"/>
              <a:ext cx="5443805" cy="2328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572000" y="3429000"/>
              <a:ext cx="0" cy="144016"/>
            </a:xfrm>
            <a:prstGeom prst="line">
              <a:avLst/>
            </a:prstGeom>
            <a:ln w="28575"/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23" name="Стрелка вниз 22"/>
            <p:cNvSpPr/>
            <p:nvPr/>
          </p:nvSpPr>
          <p:spPr>
            <a:xfrm>
              <a:off x="7152421" y="3573016"/>
              <a:ext cx="86410" cy="216024"/>
            </a:xfrm>
            <a:prstGeom prst="downArrow">
              <a:avLst/>
            </a:prstGeom>
            <a:solidFill>
              <a:srgbClr val="46AA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1749286" y="3573016"/>
              <a:ext cx="86410" cy="216024"/>
            </a:xfrm>
            <a:prstGeom prst="downArrow">
              <a:avLst/>
            </a:prstGeom>
            <a:solidFill>
              <a:srgbClr val="46AA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5496" y="3356992"/>
            <a:ext cx="3672408" cy="1950025"/>
            <a:chOff x="35496" y="3356992"/>
            <a:chExt cx="3672408" cy="1950025"/>
          </a:xfrm>
        </p:grpSpPr>
        <p:sp>
          <p:nvSpPr>
            <p:cNvPr id="1025" name="TextBox 1024"/>
            <p:cNvSpPr txBox="1"/>
            <p:nvPr/>
          </p:nvSpPr>
          <p:spPr>
            <a:xfrm>
              <a:off x="179512" y="3356992"/>
              <a:ext cx="3456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tx2"/>
                  </a:solidFill>
                </a:rPr>
                <a:t>«Карта социальных инициатив»</a:t>
              </a:r>
              <a:endParaRPr lang="ru-RU" b="1" dirty="0">
                <a:solidFill>
                  <a:schemeClr val="tx2"/>
                </a:solidFill>
              </a:endParaRPr>
            </a:p>
          </p:txBody>
        </p:sp>
        <p:sp>
          <p:nvSpPr>
            <p:cNvPr id="1028" name="TextBox 1027"/>
            <p:cNvSpPr txBox="1"/>
            <p:nvPr/>
          </p:nvSpPr>
          <p:spPr>
            <a:xfrm>
              <a:off x="35496" y="3645024"/>
              <a:ext cx="3672408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1400" dirty="0" smtClean="0">
                  <a:solidFill>
                    <a:schemeClr val="tx2"/>
                  </a:solidFill>
                </a:rPr>
                <a:t>Площадка </a:t>
              </a:r>
              <a:r>
                <a:rPr lang="kk-KZ" sz="1400" dirty="0">
                  <a:solidFill>
                    <a:schemeClr val="tx2"/>
                  </a:solidFill>
                </a:rPr>
                <a:t>объединения ресурсов гражданских </a:t>
              </a:r>
              <a:r>
                <a:rPr lang="kk-KZ" sz="1400" dirty="0" smtClean="0">
                  <a:solidFill>
                    <a:schemeClr val="tx2"/>
                  </a:solidFill>
                </a:rPr>
                <a:t>инициатив и потенциала </a:t>
              </a:r>
              <a:r>
                <a:rPr lang="kk-KZ" sz="1400" dirty="0">
                  <a:solidFill>
                    <a:schemeClr val="tx2"/>
                  </a:solidFill>
                </a:rPr>
                <a:t>государственного сектора, представляющая не только возможность проявления активности, но и разделяющая ответственность всех привлеченных </a:t>
              </a:r>
              <a:r>
                <a:rPr lang="kk-KZ" sz="1400" dirty="0" smtClean="0">
                  <a:solidFill>
                    <a:schemeClr val="tx2"/>
                  </a:solidFill>
                </a:rPr>
                <a:t>сторон</a:t>
              </a:r>
              <a:endParaRPr lang="ru-RU" sz="1400" dirty="0">
                <a:solidFill>
                  <a:schemeClr val="tx2"/>
                </a:solidFill>
              </a:endParaRPr>
            </a:p>
            <a:p>
              <a:endParaRPr lang="ru-RU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5652120" y="3356992"/>
            <a:ext cx="3024336" cy="1026696"/>
            <a:chOff x="5652120" y="3356992"/>
            <a:chExt cx="3024336" cy="1026696"/>
          </a:xfrm>
        </p:grpSpPr>
        <p:sp>
          <p:nvSpPr>
            <p:cNvPr id="35" name="TextBox 34"/>
            <p:cNvSpPr txBox="1"/>
            <p:nvPr/>
          </p:nvSpPr>
          <p:spPr>
            <a:xfrm>
              <a:off x="6228184" y="3356992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tx2"/>
                  </a:solidFill>
                </a:rPr>
                <a:t>«Жомарт жүрек»</a:t>
              </a:r>
              <a:endParaRPr lang="ru-RU" b="1" dirty="0">
                <a:solidFill>
                  <a:schemeClr val="tx2"/>
                </a:solidFill>
              </a:endParaRPr>
            </a:p>
          </p:txBody>
        </p:sp>
        <p:sp>
          <p:nvSpPr>
            <p:cNvPr id="1029" name="TextBox 1028"/>
            <p:cNvSpPr txBox="1"/>
            <p:nvPr/>
          </p:nvSpPr>
          <p:spPr>
            <a:xfrm>
              <a:off x="5652120" y="3645024"/>
              <a:ext cx="302433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tx2"/>
                  </a:solidFill>
                </a:rPr>
                <a:t>Церемонии </a:t>
              </a:r>
              <a:r>
                <a:rPr lang="ru-RU" sz="1400" dirty="0" err="1" smtClean="0">
                  <a:solidFill>
                    <a:schemeClr val="tx2"/>
                  </a:solidFill>
                </a:rPr>
                <a:t>чевствований</a:t>
              </a:r>
              <a:r>
                <a:rPr lang="ru-RU" sz="1400" dirty="0" smtClean="0">
                  <a:solidFill>
                    <a:schemeClr val="tx2"/>
                  </a:solidFill>
                </a:rPr>
                <a:t> граждан, проявивших высокий уровень ответственности к Родине</a:t>
              </a:r>
              <a:endParaRPr lang="ru-RU" sz="1400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9" name="Прямая соединительная линия 8"/>
          <p:cNvCxnSpPr/>
          <p:nvPr/>
        </p:nvCxnSpPr>
        <p:spPr>
          <a:xfrm>
            <a:off x="611560" y="5373216"/>
            <a:ext cx="5760640" cy="0"/>
          </a:xfrm>
          <a:prstGeom prst="line">
            <a:avLst/>
          </a:prstGeom>
          <a:ln w="127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11560" y="5373216"/>
            <a:ext cx="0" cy="216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496" y="558924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Волонтерский 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корпус</a:t>
            </a:r>
            <a:endParaRPr lang="ru-RU" sz="1200" dirty="0">
              <a:solidFill>
                <a:schemeClr val="tx2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763688" y="5373216"/>
            <a:ext cx="0" cy="216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915816" y="5373216"/>
            <a:ext cx="0" cy="216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15616" y="558924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Туған жерге тағзым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95736" y="558924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Гражданские центры</a:t>
            </a:r>
            <a:endParaRPr lang="ru-RU" sz="1200" dirty="0">
              <a:solidFill>
                <a:schemeClr val="tx2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923928" y="5373216"/>
            <a:ext cx="0" cy="216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347864" y="5589240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Краудсорсинг</a:t>
            </a:r>
            <a:endParaRPr lang="ru-RU" sz="1200" dirty="0">
              <a:solidFill>
                <a:schemeClr val="tx2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5076056" y="5373216"/>
            <a:ext cx="0" cy="216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99992" y="5589240"/>
            <a:ext cx="1247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Интерактивная</a:t>
            </a:r>
          </a:p>
          <a:p>
            <a:pPr algn="ctr"/>
            <a:r>
              <a:rPr lang="kk-KZ" sz="1200" dirty="0" smtClean="0">
                <a:solidFill>
                  <a:schemeClr val="tx2"/>
                </a:solidFill>
              </a:rPr>
              <a:t>платформа</a:t>
            </a:r>
            <a:endParaRPr lang="ru-RU" sz="1200" dirty="0">
              <a:solidFill>
                <a:schemeClr val="tx2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72200" y="5373216"/>
            <a:ext cx="0" cy="216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24128" y="5589240"/>
            <a:ext cx="1247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 smtClean="0">
                <a:solidFill>
                  <a:schemeClr val="tx2"/>
                </a:solidFill>
              </a:rPr>
              <a:t>Форум трехстороннего партнерства «</a:t>
            </a:r>
            <a:r>
              <a:rPr lang="en-US" sz="1200" dirty="0" smtClean="0">
                <a:solidFill>
                  <a:schemeClr val="tx2"/>
                </a:solidFill>
              </a:rPr>
              <a:t>ASAR</a:t>
            </a:r>
            <a:r>
              <a:rPr lang="ru-RU" sz="1200" dirty="0" smtClean="0">
                <a:solidFill>
                  <a:schemeClr val="tx2"/>
                </a:solidFill>
              </a:rPr>
              <a:t>»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835696" y="5013176"/>
            <a:ext cx="0" cy="144016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835696" y="5157192"/>
            <a:ext cx="1800200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635896" y="5165576"/>
            <a:ext cx="0" cy="20764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21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3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4" y="-27384"/>
            <a:ext cx="9144000" cy="688538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47864" y="26621"/>
            <a:ext cx="6156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«</a:t>
            </a:r>
            <a:r>
              <a:rPr lang="kk-KZ" sz="2800" b="1" dirty="0" smtClean="0">
                <a:solidFill>
                  <a:schemeClr val="tx2"/>
                </a:solidFill>
              </a:rPr>
              <a:t>Карта социальных инициатив</a:t>
            </a:r>
            <a:r>
              <a:rPr lang="ru-RU" sz="2800" b="1" dirty="0" smtClean="0">
                <a:solidFill>
                  <a:schemeClr val="tx2"/>
                </a:solidFill>
              </a:rPr>
              <a:t>»:</a:t>
            </a:r>
            <a:r>
              <a:rPr lang="en-US" sz="2800" b="1" dirty="0" smtClean="0">
                <a:solidFill>
                  <a:schemeClr val="tx2"/>
                </a:solidFill>
              </a:rPr>
              <a:t> UBER</a:t>
            </a:r>
            <a:r>
              <a:rPr lang="ru-RU" sz="2800" b="1" dirty="0" smtClean="0">
                <a:solidFill>
                  <a:schemeClr val="tx2"/>
                </a:solidFill>
              </a:rPr>
              <a:t>изация гражданского общества</a:t>
            </a:r>
            <a:endParaRPr lang="ru-RU" sz="2800" b="1" dirty="0">
              <a:solidFill>
                <a:schemeClr val="tx2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683568" y="908720"/>
            <a:ext cx="8496946" cy="1780191"/>
            <a:chOff x="683568" y="908720"/>
            <a:chExt cx="8496946" cy="1780191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H="1">
              <a:off x="3419872" y="908720"/>
              <a:ext cx="57606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1340650"/>
              <a:ext cx="864214" cy="864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763688" y="1119251"/>
              <a:ext cx="74168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sz="2400" b="1" dirty="0" smtClean="0">
                  <a:solidFill>
                    <a:schemeClr val="tx2"/>
                  </a:solidFill>
                </a:rPr>
                <a:t>Цель: </a:t>
              </a:r>
            </a:p>
            <a:p>
              <a:pPr algn="just"/>
              <a:r>
                <a:rPr lang="ru-RU" dirty="0" smtClean="0">
                  <a:solidFill>
                    <a:schemeClr val="tx2"/>
                  </a:solidFill>
                </a:rPr>
                <a:t>повышение ответственности граждан через их вовлечение в решение актуальных вопросов местного сообщества и развитие созидательных форм социальной активности.</a:t>
              </a:r>
            </a:p>
            <a:p>
              <a:pPr algn="just"/>
              <a:endParaRPr lang="ru-RU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41546" y="2922617"/>
            <a:ext cx="8178926" cy="2954655"/>
            <a:chOff x="641546" y="2507412"/>
            <a:chExt cx="8178926" cy="2954655"/>
          </a:xfrm>
        </p:grpSpPr>
        <p:sp>
          <p:nvSpPr>
            <p:cNvPr id="10" name="TextBox 9"/>
            <p:cNvSpPr txBox="1"/>
            <p:nvPr/>
          </p:nvSpPr>
          <p:spPr>
            <a:xfrm>
              <a:off x="1763688" y="2507412"/>
              <a:ext cx="7056784" cy="2954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kk-KZ" sz="2400" b="1" dirty="0" smtClean="0">
                  <a:solidFill>
                    <a:schemeClr val="tx2"/>
                  </a:solidFill>
                </a:rPr>
                <a:t>Задачи: </a:t>
              </a:r>
            </a:p>
            <a:p>
              <a:pPr algn="just"/>
              <a:r>
                <a:rPr lang="ru-RU" dirty="0" smtClean="0">
                  <a:solidFill>
                    <a:schemeClr val="tx2"/>
                  </a:solidFill>
                </a:rPr>
                <a:t>дать каждому казахстанцу инструмент по реализации социальных проектов, направленных на развитие родины;</a:t>
              </a:r>
            </a:p>
            <a:p>
              <a:pPr algn="just"/>
              <a:endParaRPr lang="ru-RU" dirty="0">
                <a:solidFill>
                  <a:schemeClr val="tx2"/>
                </a:solidFill>
              </a:endParaRPr>
            </a:p>
            <a:p>
              <a:pPr algn="just"/>
              <a:r>
                <a:rPr lang="ru-RU" dirty="0" smtClean="0">
                  <a:solidFill>
                    <a:schemeClr val="tx2"/>
                  </a:solidFill>
                </a:rPr>
                <a:t>помочь сформулировать проблему и пути ее решения, привлечь интеллектуальные, человеческие и материальные ресурсы, стать «двигателем» социальных улучшений;</a:t>
              </a:r>
            </a:p>
            <a:p>
              <a:pPr algn="just"/>
              <a:endParaRPr lang="ru-RU" dirty="0">
                <a:solidFill>
                  <a:schemeClr val="tx2"/>
                </a:solidFill>
              </a:endParaRPr>
            </a:p>
            <a:p>
              <a:pPr algn="just"/>
              <a:r>
                <a:rPr lang="ru-RU" dirty="0" smtClean="0">
                  <a:solidFill>
                    <a:schemeClr val="tx2"/>
                  </a:solidFill>
                </a:rPr>
                <a:t>дать возможность гражданам через полученный опыт и знания стать активным, ответственным гражданином своей малой родины.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1546" y="2624640"/>
              <a:ext cx="948258" cy="948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546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729</Words>
  <Application>Microsoft Office PowerPoint</Application>
  <PresentationFormat>Экран (4:3)</PresentationFormat>
  <Paragraphs>180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Alex</cp:lastModifiedBy>
  <cp:revision>66</cp:revision>
  <cp:lastPrinted>2018-06-11T12:14:55Z</cp:lastPrinted>
  <dcterms:created xsi:type="dcterms:W3CDTF">2018-06-08T02:37:45Z</dcterms:created>
  <dcterms:modified xsi:type="dcterms:W3CDTF">2018-06-13T04:28:43Z</dcterms:modified>
</cp:coreProperties>
</file>