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67" r:id="rId4"/>
    <p:sldId id="269" r:id="rId5"/>
    <p:sldId id="261" r:id="rId6"/>
    <p:sldId id="274" r:id="rId7"/>
    <p:sldId id="275" r:id="rId8"/>
    <p:sldId id="276" r:id="rId9"/>
    <p:sldId id="277" r:id="rId10"/>
    <p:sldId id="278" r:id="rId11"/>
    <p:sldId id="279" r:id="rId12"/>
    <p:sldId id="280" r:id="rId13"/>
    <p:sldId id="281" r:id="rId14"/>
    <p:sldId id="282" r:id="rId15"/>
    <p:sldId id="283" r:id="rId16"/>
    <p:sldId id="285" r:id="rId17"/>
    <p:sldId id="286" r:id="rId18"/>
    <p:sldId id="287" r:id="rId19"/>
    <p:sldId id="257"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0C940"/>
    <a:srgbClr val="EBE2AF"/>
    <a:srgbClr val="80868C"/>
    <a:srgbClr val="BBBEC1"/>
    <a:srgbClr val="9FA3A7"/>
    <a:srgbClr val="8596A7"/>
    <a:srgbClr val="BFBFBF"/>
    <a:srgbClr val="2E6CA4"/>
    <a:srgbClr val="FF6565"/>
    <a:srgbClr val="7DA56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8" autoAdjust="0"/>
    <p:restoredTop sz="94660"/>
  </p:normalViewPr>
  <p:slideViewPr>
    <p:cSldViewPr snapToGrid="0">
      <p:cViewPr varScale="1">
        <p:scale>
          <a:sx n="112" d="100"/>
          <a:sy n="112" d="100"/>
        </p:scale>
        <p:origin x="33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ED497-7928-4828-AD18-F7F288D8B8D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B272D9-A3D5-41BC-9D74-EFCE7B1A27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00FBC3-B0BF-4F83-A918-683A2621C828}"/>
              </a:ext>
            </a:extLst>
          </p:cNvPr>
          <p:cNvSpPr>
            <a:spLocks noGrp="1"/>
          </p:cNvSpPr>
          <p:nvPr>
            <p:ph type="dt" sz="half" idx="10"/>
          </p:nvPr>
        </p:nvSpPr>
        <p:spPr/>
        <p:txBody>
          <a:bodyPr/>
          <a:lstStyle/>
          <a:p>
            <a:fld id="{835DC671-AE47-4674-A005-E71857B17AF9}" type="datetimeFigureOut">
              <a:rPr lang="en-US" smtClean="0"/>
              <a:t>7/18/2018</a:t>
            </a:fld>
            <a:endParaRPr lang="en-US"/>
          </a:p>
        </p:txBody>
      </p:sp>
      <p:sp>
        <p:nvSpPr>
          <p:cNvPr id="5" name="Footer Placeholder 4">
            <a:extLst>
              <a:ext uri="{FF2B5EF4-FFF2-40B4-BE49-F238E27FC236}">
                <a16:creationId xmlns:a16="http://schemas.microsoft.com/office/drawing/2014/main" id="{29D26052-3F82-408E-876D-F4855758BC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DF80D3-D01A-4AA8-ABCF-57C60B16E5A7}"/>
              </a:ext>
            </a:extLst>
          </p:cNvPr>
          <p:cNvSpPr>
            <a:spLocks noGrp="1"/>
          </p:cNvSpPr>
          <p:nvPr>
            <p:ph type="sldNum" sz="quarter" idx="12"/>
          </p:nvPr>
        </p:nvSpPr>
        <p:spPr/>
        <p:txBody>
          <a:bodyPr/>
          <a:lstStyle/>
          <a:p>
            <a:fld id="{290CFA36-8BA7-4F17-8412-F85AC937E5CF}" type="slidenum">
              <a:rPr lang="en-US" smtClean="0"/>
              <a:t>‹#›</a:t>
            </a:fld>
            <a:endParaRPr lang="en-US"/>
          </a:p>
        </p:txBody>
      </p:sp>
    </p:spTree>
    <p:extLst>
      <p:ext uri="{BB962C8B-B14F-4D97-AF65-F5344CB8AC3E}">
        <p14:creationId xmlns:p14="http://schemas.microsoft.com/office/powerpoint/2010/main" val="517625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BE7154-EAC6-4990-9DD3-E73C10D5A9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A7B57EC-A40A-4E16-9DBA-D92406EECA60}"/>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96C16C-A4FA-4143-B96D-64B5BA16F5CF}"/>
              </a:ext>
            </a:extLst>
          </p:cNvPr>
          <p:cNvSpPr>
            <a:spLocks noGrp="1"/>
          </p:cNvSpPr>
          <p:nvPr>
            <p:ph type="dt" sz="half" idx="10"/>
          </p:nvPr>
        </p:nvSpPr>
        <p:spPr/>
        <p:txBody>
          <a:bodyPr/>
          <a:lstStyle/>
          <a:p>
            <a:fld id="{835DC671-AE47-4674-A005-E71857B17AF9}" type="datetimeFigureOut">
              <a:rPr lang="en-US" smtClean="0"/>
              <a:t>7/18/2018</a:t>
            </a:fld>
            <a:endParaRPr lang="en-US"/>
          </a:p>
        </p:txBody>
      </p:sp>
      <p:sp>
        <p:nvSpPr>
          <p:cNvPr id="5" name="Footer Placeholder 4">
            <a:extLst>
              <a:ext uri="{FF2B5EF4-FFF2-40B4-BE49-F238E27FC236}">
                <a16:creationId xmlns:a16="http://schemas.microsoft.com/office/drawing/2014/main" id="{C2B0F50E-795C-4A41-BD82-3F2D2B4769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E12599-3ECB-406A-8A3F-F1AB86ECEFD3}"/>
              </a:ext>
            </a:extLst>
          </p:cNvPr>
          <p:cNvSpPr>
            <a:spLocks noGrp="1"/>
          </p:cNvSpPr>
          <p:nvPr>
            <p:ph type="sldNum" sz="quarter" idx="12"/>
          </p:nvPr>
        </p:nvSpPr>
        <p:spPr/>
        <p:txBody>
          <a:bodyPr/>
          <a:lstStyle/>
          <a:p>
            <a:fld id="{290CFA36-8BA7-4F17-8412-F85AC937E5CF}" type="slidenum">
              <a:rPr lang="en-US" smtClean="0"/>
              <a:t>‹#›</a:t>
            </a:fld>
            <a:endParaRPr lang="en-US"/>
          </a:p>
        </p:txBody>
      </p:sp>
    </p:spTree>
    <p:extLst>
      <p:ext uri="{BB962C8B-B14F-4D97-AF65-F5344CB8AC3E}">
        <p14:creationId xmlns:p14="http://schemas.microsoft.com/office/powerpoint/2010/main" val="1386952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0C5FE1-78B5-496E-90A8-52F2ACF3194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3B3FB80-BFAB-4E03-89F0-9A9FA452578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62B581-7E14-4540-9685-D0AC1C44334E}"/>
              </a:ext>
            </a:extLst>
          </p:cNvPr>
          <p:cNvSpPr>
            <a:spLocks noGrp="1"/>
          </p:cNvSpPr>
          <p:nvPr>
            <p:ph type="dt" sz="half" idx="10"/>
          </p:nvPr>
        </p:nvSpPr>
        <p:spPr/>
        <p:txBody>
          <a:bodyPr/>
          <a:lstStyle/>
          <a:p>
            <a:fld id="{835DC671-AE47-4674-A005-E71857B17AF9}" type="datetimeFigureOut">
              <a:rPr lang="en-US" smtClean="0"/>
              <a:t>7/18/2018</a:t>
            </a:fld>
            <a:endParaRPr lang="en-US"/>
          </a:p>
        </p:txBody>
      </p:sp>
      <p:sp>
        <p:nvSpPr>
          <p:cNvPr id="5" name="Footer Placeholder 4">
            <a:extLst>
              <a:ext uri="{FF2B5EF4-FFF2-40B4-BE49-F238E27FC236}">
                <a16:creationId xmlns:a16="http://schemas.microsoft.com/office/drawing/2014/main" id="{144719FA-6131-494C-86C6-8FE661797E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49A698-193C-479D-82BB-F88156558302}"/>
              </a:ext>
            </a:extLst>
          </p:cNvPr>
          <p:cNvSpPr>
            <a:spLocks noGrp="1"/>
          </p:cNvSpPr>
          <p:nvPr>
            <p:ph type="sldNum" sz="quarter" idx="12"/>
          </p:nvPr>
        </p:nvSpPr>
        <p:spPr/>
        <p:txBody>
          <a:bodyPr/>
          <a:lstStyle/>
          <a:p>
            <a:fld id="{290CFA36-8BA7-4F17-8412-F85AC937E5CF}" type="slidenum">
              <a:rPr lang="en-US" smtClean="0"/>
              <a:t>‹#›</a:t>
            </a:fld>
            <a:endParaRPr lang="en-US"/>
          </a:p>
        </p:txBody>
      </p:sp>
    </p:spTree>
    <p:extLst>
      <p:ext uri="{BB962C8B-B14F-4D97-AF65-F5344CB8AC3E}">
        <p14:creationId xmlns:p14="http://schemas.microsoft.com/office/powerpoint/2010/main" val="1231578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823636-41AE-4D08-9170-095D4064F3B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125AFDA-54CB-4EE6-A6E7-A356143AF7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7C208C2-9F42-4D06-8AC3-97F4FABE0FB0}"/>
              </a:ext>
            </a:extLst>
          </p:cNvPr>
          <p:cNvSpPr>
            <a:spLocks noGrp="1"/>
          </p:cNvSpPr>
          <p:nvPr>
            <p:ph type="dt" sz="half" idx="10"/>
          </p:nvPr>
        </p:nvSpPr>
        <p:spPr/>
        <p:txBody>
          <a:bodyPr/>
          <a:lstStyle/>
          <a:p>
            <a:fld id="{835DC671-AE47-4674-A005-E71857B17AF9}" type="datetimeFigureOut">
              <a:rPr lang="en-US" smtClean="0"/>
              <a:t>7/18/2018</a:t>
            </a:fld>
            <a:endParaRPr lang="en-US"/>
          </a:p>
        </p:txBody>
      </p:sp>
      <p:sp>
        <p:nvSpPr>
          <p:cNvPr id="5" name="Footer Placeholder 4">
            <a:extLst>
              <a:ext uri="{FF2B5EF4-FFF2-40B4-BE49-F238E27FC236}">
                <a16:creationId xmlns:a16="http://schemas.microsoft.com/office/drawing/2014/main" id="{1D191915-5FA6-4550-9CDE-F6C279B0B5D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4D1EBA1-0D5C-4D63-BD07-198709B4599B}"/>
              </a:ext>
            </a:extLst>
          </p:cNvPr>
          <p:cNvSpPr>
            <a:spLocks noGrp="1"/>
          </p:cNvSpPr>
          <p:nvPr>
            <p:ph type="sldNum" sz="quarter" idx="12"/>
          </p:nvPr>
        </p:nvSpPr>
        <p:spPr/>
        <p:txBody>
          <a:bodyPr/>
          <a:lstStyle/>
          <a:p>
            <a:fld id="{290CFA36-8BA7-4F17-8412-F85AC937E5CF}" type="slidenum">
              <a:rPr lang="en-US" smtClean="0"/>
              <a:t>‹#›</a:t>
            </a:fld>
            <a:endParaRPr lang="en-US"/>
          </a:p>
        </p:txBody>
      </p:sp>
    </p:spTree>
    <p:extLst>
      <p:ext uri="{BB962C8B-B14F-4D97-AF65-F5344CB8AC3E}">
        <p14:creationId xmlns:p14="http://schemas.microsoft.com/office/powerpoint/2010/main" val="1750739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62EA1C-A4DB-4EF7-9151-255A0B4E97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0A5124-12CC-4B65-8D69-2C7BC7ECFBE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4679AFE-3D80-410C-9120-CB812CCB9543}"/>
              </a:ext>
            </a:extLst>
          </p:cNvPr>
          <p:cNvSpPr>
            <a:spLocks noGrp="1"/>
          </p:cNvSpPr>
          <p:nvPr>
            <p:ph type="dt" sz="half" idx="10"/>
          </p:nvPr>
        </p:nvSpPr>
        <p:spPr/>
        <p:txBody>
          <a:bodyPr/>
          <a:lstStyle/>
          <a:p>
            <a:fld id="{835DC671-AE47-4674-A005-E71857B17AF9}" type="datetimeFigureOut">
              <a:rPr lang="en-US" smtClean="0"/>
              <a:t>7/18/2018</a:t>
            </a:fld>
            <a:endParaRPr lang="en-US"/>
          </a:p>
        </p:txBody>
      </p:sp>
      <p:sp>
        <p:nvSpPr>
          <p:cNvPr id="5" name="Footer Placeholder 4">
            <a:extLst>
              <a:ext uri="{FF2B5EF4-FFF2-40B4-BE49-F238E27FC236}">
                <a16:creationId xmlns:a16="http://schemas.microsoft.com/office/drawing/2014/main" id="{4549DEEF-21DC-49EB-B66F-30B94B1C82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4A4DDA-D686-4371-8C23-437ACC4AF3A2}"/>
              </a:ext>
            </a:extLst>
          </p:cNvPr>
          <p:cNvSpPr>
            <a:spLocks noGrp="1"/>
          </p:cNvSpPr>
          <p:nvPr>
            <p:ph type="sldNum" sz="quarter" idx="12"/>
          </p:nvPr>
        </p:nvSpPr>
        <p:spPr/>
        <p:txBody>
          <a:bodyPr/>
          <a:lstStyle/>
          <a:p>
            <a:fld id="{290CFA36-8BA7-4F17-8412-F85AC937E5CF}" type="slidenum">
              <a:rPr lang="en-US" smtClean="0"/>
              <a:t>‹#›</a:t>
            </a:fld>
            <a:endParaRPr lang="en-US"/>
          </a:p>
        </p:txBody>
      </p:sp>
    </p:spTree>
    <p:extLst>
      <p:ext uri="{BB962C8B-B14F-4D97-AF65-F5344CB8AC3E}">
        <p14:creationId xmlns:p14="http://schemas.microsoft.com/office/powerpoint/2010/main" val="1259673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047AC-EACF-46B5-8DFB-7A056DBC8B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A879DF-8190-49D7-9C56-9685AF35C87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07A6E05-60BB-4D9F-B764-CF424E74D54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0293BB-E2B5-479B-934C-C4FBC08CAEAC}"/>
              </a:ext>
            </a:extLst>
          </p:cNvPr>
          <p:cNvSpPr>
            <a:spLocks noGrp="1"/>
          </p:cNvSpPr>
          <p:nvPr>
            <p:ph type="dt" sz="half" idx="10"/>
          </p:nvPr>
        </p:nvSpPr>
        <p:spPr/>
        <p:txBody>
          <a:bodyPr/>
          <a:lstStyle/>
          <a:p>
            <a:fld id="{835DC671-AE47-4674-A005-E71857B17AF9}" type="datetimeFigureOut">
              <a:rPr lang="en-US" smtClean="0"/>
              <a:t>7/18/2018</a:t>
            </a:fld>
            <a:endParaRPr lang="en-US"/>
          </a:p>
        </p:txBody>
      </p:sp>
      <p:sp>
        <p:nvSpPr>
          <p:cNvPr id="6" name="Footer Placeholder 5">
            <a:extLst>
              <a:ext uri="{FF2B5EF4-FFF2-40B4-BE49-F238E27FC236}">
                <a16:creationId xmlns:a16="http://schemas.microsoft.com/office/drawing/2014/main" id="{CB552A84-77E4-49AF-B667-3C81157EC6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1F2412A-F750-41C1-911A-6E5E61462D31}"/>
              </a:ext>
            </a:extLst>
          </p:cNvPr>
          <p:cNvSpPr>
            <a:spLocks noGrp="1"/>
          </p:cNvSpPr>
          <p:nvPr>
            <p:ph type="sldNum" sz="quarter" idx="12"/>
          </p:nvPr>
        </p:nvSpPr>
        <p:spPr/>
        <p:txBody>
          <a:bodyPr/>
          <a:lstStyle/>
          <a:p>
            <a:fld id="{290CFA36-8BA7-4F17-8412-F85AC937E5CF}" type="slidenum">
              <a:rPr lang="en-US" smtClean="0"/>
              <a:t>‹#›</a:t>
            </a:fld>
            <a:endParaRPr lang="en-US"/>
          </a:p>
        </p:txBody>
      </p:sp>
    </p:spTree>
    <p:extLst>
      <p:ext uri="{BB962C8B-B14F-4D97-AF65-F5344CB8AC3E}">
        <p14:creationId xmlns:p14="http://schemas.microsoft.com/office/powerpoint/2010/main" val="3231723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E5DF5A-63DC-4142-9296-FABDDC48F7E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61157CC-D6FB-4E9E-B7E2-2A1C2E0BBD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B152CF7-85DA-424B-A2D4-E8511C86AFB8}"/>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2E32F5B-416F-4D1E-8E76-A765727062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ABE2E32E-24FF-45A6-81BE-F3FC57C6B6A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541EC43-06D7-46FC-9EB1-6A6B33EE62A4}"/>
              </a:ext>
            </a:extLst>
          </p:cNvPr>
          <p:cNvSpPr>
            <a:spLocks noGrp="1"/>
          </p:cNvSpPr>
          <p:nvPr>
            <p:ph type="dt" sz="half" idx="10"/>
          </p:nvPr>
        </p:nvSpPr>
        <p:spPr/>
        <p:txBody>
          <a:bodyPr/>
          <a:lstStyle/>
          <a:p>
            <a:fld id="{835DC671-AE47-4674-A005-E71857B17AF9}" type="datetimeFigureOut">
              <a:rPr lang="en-US" smtClean="0"/>
              <a:t>7/18/2018</a:t>
            </a:fld>
            <a:endParaRPr lang="en-US"/>
          </a:p>
        </p:txBody>
      </p:sp>
      <p:sp>
        <p:nvSpPr>
          <p:cNvPr id="8" name="Footer Placeholder 7">
            <a:extLst>
              <a:ext uri="{FF2B5EF4-FFF2-40B4-BE49-F238E27FC236}">
                <a16:creationId xmlns:a16="http://schemas.microsoft.com/office/drawing/2014/main" id="{621557F3-E719-40D2-9EF0-AAFDF44FA46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50882DD-8EF4-4F0F-8021-133870718078}"/>
              </a:ext>
            </a:extLst>
          </p:cNvPr>
          <p:cNvSpPr>
            <a:spLocks noGrp="1"/>
          </p:cNvSpPr>
          <p:nvPr>
            <p:ph type="sldNum" sz="quarter" idx="12"/>
          </p:nvPr>
        </p:nvSpPr>
        <p:spPr/>
        <p:txBody>
          <a:bodyPr/>
          <a:lstStyle/>
          <a:p>
            <a:fld id="{290CFA36-8BA7-4F17-8412-F85AC937E5CF}" type="slidenum">
              <a:rPr lang="en-US" smtClean="0"/>
              <a:t>‹#›</a:t>
            </a:fld>
            <a:endParaRPr lang="en-US"/>
          </a:p>
        </p:txBody>
      </p:sp>
    </p:spTree>
    <p:extLst>
      <p:ext uri="{BB962C8B-B14F-4D97-AF65-F5344CB8AC3E}">
        <p14:creationId xmlns:p14="http://schemas.microsoft.com/office/powerpoint/2010/main" val="108698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D6CD2-3B20-42CF-B175-3E01960B2628}"/>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2F1AE1-481C-4191-8989-D3520A8BFDB1}"/>
              </a:ext>
            </a:extLst>
          </p:cNvPr>
          <p:cNvSpPr>
            <a:spLocks noGrp="1"/>
          </p:cNvSpPr>
          <p:nvPr>
            <p:ph type="dt" sz="half" idx="10"/>
          </p:nvPr>
        </p:nvSpPr>
        <p:spPr/>
        <p:txBody>
          <a:bodyPr/>
          <a:lstStyle/>
          <a:p>
            <a:fld id="{835DC671-AE47-4674-A005-E71857B17AF9}" type="datetimeFigureOut">
              <a:rPr lang="en-US" smtClean="0"/>
              <a:t>7/18/2018</a:t>
            </a:fld>
            <a:endParaRPr lang="en-US"/>
          </a:p>
        </p:txBody>
      </p:sp>
      <p:sp>
        <p:nvSpPr>
          <p:cNvPr id="4" name="Footer Placeholder 3">
            <a:extLst>
              <a:ext uri="{FF2B5EF4-FFF2-40B4-BE49-F238E27FC236}">
                <a16:creationId xmlns:a16="http://schemas.microsoft.com/office/drawing/2014/main" id="{5B7B389F-4862-4C20-A932-2D472AFEE17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76305D7-ACA0-4AF8-8AB9-854933F26F32}"/>
              </a:ext>
            </a:extLst>
          </p:cNvPr>
          <p:cNvSpPr>
            <a:spLocks noGrp="1"/>
          </p:cNvSpPr>
          <p:nvPr>
            <p:ph type="sldNum" sz="quarter" idx="12"/>
          </p:nvPr>
        </p:nvSpPr>
        <p:spPr/>
        <p:txBody>
          <a:bodyPr/>
          <a:lstStyle/>
          <a:p>
            <a:fld id="{290CFA36-8BA7-4F17-8412-F85AC937E5CF}" type="slidenum">
              <a:rPr lang="en-US" smtClean="0"/>
              <a:t>‹#›</a:t>
            </a:fld>
            <a:endParaRPr lang="en-US"/>
          </a:p>
        </p:txBody>
      </p:sp>
    </p:spTree>
    <p:extLst>
      <p:ext uri="{BB962C8B-B14F-4D97-AF65-F5344CB8AC3E}">
        <p14:creationId xmlns:p14="http://schemas.microsoft.com/office/powerpoint/2010/main" val="4953459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DB1D66-61DB-4025-AF8C-37FD48F0AD65}"/>
              </a:ext>
            </a:extLst>
          </p:cNvPr>
          <p:cNvSpPr>
            <a:spLocks noGrp="1"/>
          </p:cNvSpPr>
          <p:nvPr>
            <p:ph type="dt" sz="half" idx="10"/>
          </p:nvPr>
        </p:nvSpPr>
        <p:spPr/>
        <p:txBody>
          <a:bodyPr/>
          <a:lstStyle/>
          <a:p>
            <a:fld id="{835DC671-AE47-4674-A005-E71857B17AF9}" type="datetimeFigureOut">
              <a:rPr lang="en-US" smtClean="0"/>
              <a:t>7/18/2018</a:t>
            </a:fld>
            <a:endParaRPr lang="en-US"/>
          </a:p>
        </p:txBody>
      </p:sp>
      <p:sp>
        <p:nvSpPr>
          <p:cNvPr id="3" name="Footer Placeholder 2">
            <a:extLst>
              <a:ext uri="{FF2B5EF4-FFF2-40B4-BE49-F238E27FC236}">
                <a16:creationId xmlns:a16="http://schemas.microsoft.com/office/drawing/2014/main" id="{801A7BA0-D5AD-430F-8993-09C30A89D44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22E7AF7-CDBA-4266-BAA3-2AA128DD4311}"/>
              </a:ext>
            </a:extLst>
          </p:cNvPr>
          <p:cNvSpPr>
            <a:spLocks noGrp="1"/>
          </p:cNvSpPr>
          <p:nvPr>
            <p:ph type="sldNum" sz="quarter" idx="12"/>
          </p:nvPr>
        </p:nvSpPr>
        <p:spPr/>
        <p:txBody>
          <a:bodyPr/>
          <a:lstStyle/>
          <a:p>
            <a:fld id="{290CFA36-8BA7-4F17-8412-F85AC937E5CF}" type="slidenum">
              <a:rPr lang="en-US" smtClean="0"/>
              <a:t>‹#›</a:t>
            </a:fld>
            <a:endParaRPr lang="en-US"/>
          </a:p>
        </p:txBody>
      </p:sp>
    </p:spTree>
    <p:extLst>
      <p:ext uri="{BB962C8B-B14F-4D97-AF65-F5344CB8AC3E}">
        <p14:creationId xmlns:p14="http://schemas.microsoft.com/office/powerpoint/2010/main" val="5495247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9D81F-575B-4DAC-8024-0051FE45273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7D3DB81-E851-4A58-AAE2-F09150674B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9C6E11B-4909-4077-BAA7-2FDDFA0AD3D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7FBB4A4-7EB6-455C-BDDE-DDB7A76C1AAE}"/>
              </a:ext>
            </a:extLst>
          </p:cNvPr>
          <p:cNvSpPr>
            <a:spLocks noGrp="1"/>
          </p:cNvSpPr>
          <p:nvPr>
            <p:ph type="dt" sz="half" idx="10"/>
          </p:nvPr>
        </p:nvSpPr>
        <p:spPr/>
        <p:txBody>
          <a:bodyPr/>
          <a:lstStyle/>
          <a:p>
            <a:fld id="{835DC671-AE47-4674-A005-E71857B17AF9}" type="datetimeFigureOut">
              <a:rPr lang="en-US" smtClean="0"/>
              <a:t>7/18/2018</a:t>
            </a:fld>
            <a:endParaRPr lang="en-US"/>
          </a:p>
        </p:txBody>
      </p:sp>
      <p:sp>
        <p:nvSpPr>
          <p:cNvPr id="6" name="Footer Placeholder 5">
            <a:extLst>
              <a:ext uri="{FF2B5EF4-FFF2-40B4-BE49-F238E27FC236}">
                <a16:creationId xmlns:a16="http://schemas.microsoft.com/office/drawing/2014/main" id="{B3C50CEA-578C-4BC9-B274-0F5A1FDEEC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147C1C5-E10E-4F1C-AFF7-758AFBBEAACF}"/>
              </a:ext>
            </a:extLst>
          </p:cNvPr>
          <p:cNvSpPr>
            <a:spLocks noGrp="1"/>
          </p:cNvSpPr>
          <p:nvPr>
            <p:ph type="sldNum" sz="quarter" idx="12"/>
          </p:nvPr>
        </p:nvSpPr>
        <p:spPr/>
        <p:txBody>
          <a:bodyPr/>
          <a:lstStyle/>
          <a:p>
            <a:fld id="{290CFA36-8BA7-4F17-8412-F85AC937E5CF}" type="slidenum">
              <a:rPr lang="en-US" smtClean="0"/>
              <a:t>‹#›</a:t>
            </a:fld>
            <a:endParaRPr lang="en-US"/>
          </a:p>
        </p:txBody>
      </p:sp>
    </p:spTree>
    <p:extLst>
      <p:ext uri="{BB962C8B-B14F-4D97-AF65-F5344CB8AC3E}">
        <p14:creationId xmlns:p14="http://schemas.microsoft.com/office/powerpoint/2010/main" val="4125491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2927C-02EE-4A26-B8EB-7B7916DF3F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8BE6C0E-5F22-414E-AD8F-FFFE5A0646C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CF7825-8630-4AE4-A4D0-02527AD2CD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2C31B53-4C0A-4E9F-B687-565CA558CEBB}"/>
              </a:ext>
            </a:extLst>
          </p:cNvPr>
          <p:cNvSpPr>
            <a:spLocks noGrp="1"/>
          </p:cNvSpPr>
          <p:nvPr>
            <p:ph type="dt" sz="half" idx="10"/>
          </p:nvPr>
        </p:nvSpPr>
        <p:spPr/>
        <p:txBody>
          <a:bodyPr/>
          <a:lstStyle/>
          <a:p>
            <a:fld id="{835DC671-AE47-4674-A005-E71857B17AF9}" type="datetimeFigureOut">
              <a:rPr lang="en-US" smtClean="0"/>
              <a:t>7/18/2018</a:t>
            </a:fld>
            <a:endParaRPr lang="en-US"/>
          </a:p>
        </p:txBody>
      </p:sp>
      <p:sp>
        <p:nvSpPr>
          <p:cNvPr id="6" name="Footer Placeholder 5">
            <a:extLst>
              <a:ext uri="{FF2B5EF4-FFF2-40B4-BE49-F238E27FC236}">
                <a16:creationId xmlns:a16="http://schemas.microsoft.com/office/drawing/2014/main" id="{20DA3454-513C-4880-A46B-950B99066BB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1CF1A07-4284-4414-921D-BF71E1FDAD9A}"/>
              </a:ext>
            </a:extLst>
          </p:cNvPr>
          <p:cNvSpPr>
            <a:spLocks noGrp="1"/>
          </p:cNvSpPr>
          <p:nvPr>
            <p:ph type="sldNum" sz="quarter" idx="12"/>
          </p:nvPr>
        </p:nvSpPr>
        <p:spPr/>
        <p:txBody>
          <a:bodyPr/>
          <a:lstStyle/>
          <a:p>
            <a:fld id="{290CFA36-8BA7-4F17-8412-F85AC937E5CF}" type="slidenum">
              <a:rPr lang="en-US" smtClean="0"/>
              <a:t>‹#›</a:t>
            </a:fld>
            <a:endParaRPr lang="en-US"/>
          </a:p>
        </p:txBody>
      </p:sp>
    </p:spTree>
    <p:extLst>
      <p:ext uri="{BB962C8B-B14F-4D97-AF65-F5344CB8AC3E}">
        <p14:creationId xmlns:p14="http://schemas.microsoft.com/office/powerpoint/2010/main" val="2993920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7DE4E6-3B8E-49F0-B6E7-22004C07EA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B98B015-334F-4A89-A072-88B9A8A864C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4F75D1-4751-4F15-AE61-677FA0D9CC5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5DC671-AE47-4674-A005-E71857B17AF9}" type="datetimeFigureOut">
              <a:rPr lang="en-US" smtClean="0"/>
              <a:t>7/18/2018</a:t>
            </a:fld>
            <a:endParaRPr lang="en-US"/>
          </a:p>
        </p:txBody>
      </p:sp>
      <p:sp>
        <p:nvSpPr>
          <p:cNvPr id="5" name="Footer Placeholder 4">
            <a:extLst>
              <a:ext uri="{FF2B5EF4-FFF2-40B4-BE49-F238E27FC236}">
                <a16:creationId xmlns:a16="http://schemas.microsoft.com/office/drawing/2014/main" id="{FBBB89B6-B414-4DD6-AC20-1F9D673EBF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C46477B-8102-4A8E-9AA4-7AC13A769FE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0CFA36-8BA7-4F17-8412-F85AC937E5CF}" type="slidenum">
              <a:rPr lang="en-US" smtClean="0"/>
              <a:t>‹#›</a:t>
            </a:fld>
            <a:endParaRPr lang="en-US"/>
          </a:p>
        </p:txBody>
      </p:sp>
    </p:spTree>
    <p:extLst>
      <p:ext uri="{BB962C8B-B14F-4D97-AF65-F5344CB8AC3E}">
        <p14:creationId xmlns:p14="http://schemas.microsoft.com/office/powerpoint/2010/main" val="19965030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9.jpeg"/><Relationship Id="rId2" Type="http://schemas.openxmlformats.org/officeDocument/2006/relationships/image" Target="../media/image28.png"/><Relationship Id="rId1" Type="http://schemas.openxmlformats.org/officeDocument/2006/relationships/slideLayout" Target="../slideLayouts/slideLayout7.xml"/><Relationship Id="rId4" Type="http://schemas.openxmlformats.org/officeDocument/2006/relationships/image" Target="../media/image30.png"/></Relationships>
</file>

<file path=ppt/slides/_rels/slide11.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7.xml"/><Relationship Id="rId4" Type="http://schemas.openxmlformats.org/officeDocument/2006/relationships/image" Target="../media/image33.png"/></Relationships>
</file>

<file path=ppt/slides/_rels/slide12.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7.xml"/><Relationship Id="rId4" Type="http://schemas.openxmlformats.org/officeDocument/2006/relationships/image" Target="../media/image36.png"/></Relationships>
</file>

<file path=ppt/slides/_rels/slide13.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7.xml"/><Relationship Id="rId4" Type="http://schemas.openxmlformats.org/officeDocument/2006/relationships/image" Target="../media/image39.png"/></Relationships>
</file>

<file path=ppt/slides/_rels/slide14.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40.png"/><Relationship Id="rId1" Type="http://schemas.openxmlformats.org/officeDocument/2006/relationships/slideLayout" Target="../slideLayouts/slideLayout7.xml"/><Relationship Id="rId4" Type="http://schemas.openxmlformats.org/officeDocument/2006/relationships/image" Target="../media/image42.png"/></Relationships>
</file>

<file path=ppt/slides/_rels/slide15.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png"/><Relationship Id="rId1" Type="http://schemas.openxmlformats.org/officeDocument/2006/relationships/slideLayout" Target="../slideLayouts/slideLayout7.xml"/><Relationship Id="rId4" Type="http://schemas.openxmlformats.org/officeDocument/2006/relationships/image" Target="../media/image45.png"/></Relationships>
</file>

<file path=ppt/slides/_rels/slide16.xml.rels><?xml version="1.0" encoding="UTF-8" standalone="yes"?>
<Relationships xmlns="http://schemas.openxmlformats.org/package/2006/relationships"><Relationship Id="rId3" Type="http://schemas.openxmlformats.org/officeDocument/2006/relationships/image" Target="../media/image47.png"/><Relationship Id="rId2" Type="http://schemas.openxmlformats.org/officeDocument/2006/relationships/image" Target="../media/image46.png"/><Relationship Id="rId1" Type="http://schemas.openxmlformats.org/officeDocument/2006/relationships/slideLayout" Target="../slideLayouts/slideLayout7.xml"/><Relationship Id="rId4" Type="http://schemas.openxmlformats.org/officeDocument/2006/relationships/image" Target="../media/image48.png"/></Relationships>
</file>

<file path=ppt/slides/_rels/slide17.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9.png"/><Relationship Id="rId1" Type="http://schemas.openxmlformats.org/officeDocument/2006/relationships/slideLayout" Target="../slideLayouts/slideLayout7.xml"/><Relationship Id="rId4" Type="http://schemas.openxmlformats.org/officeDocument/2006/relationships/image" Target="../media/image51.png"/></Relationships>
</file>

<file path=ppt/slides/_rels/slide18.xml.rels><?xml version="1.0" encoding="UTF-8" standalone="yes"?>
<Relationships xmlns="http://schemas.openxmlformats.org/package/2006/relationships"><Relationship Id="rId3" Type="http://schemas.openxmlformats.org/officeDocument/2006/relationships/image" Target="../media/image53.png"/><Relationship Id="rId2" Type="http://schemas.openxmlformats.org/officeDocument/2006/relationships/image" Target="../media/image52.png"/><Relationship Id="rId1" Type="http://schemas.openxmlformats.org/officeDocument/2006/relationships/slideLayout" Target="../slideLayouts/slideLayout7.xml"/><Relationship Id="rId4" Type="http://schemas.openxmlformats.org/officeDocument/2006/relationships/image" Target="../media/image54.png"/></Relationships>
</file>

<file path=ppt/slides/_rels/slide19.xml.rels><?xml version="1.0" encoding="UTF-8" standalone="yes"?>
<Relationships xmlns="http://schemas.openxmlformats.org/package/2006/relationships"><Relationship Id="rId3" Type="http://schemas.openxmlformats.org/officeDocument/2006/relationships/image" Target="../media/image56.png"/><Relationship Id="rId2" Type="http://schemas.openxmlformats.org/officeDocument/2006/relationships/image" Target="../media/image5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 Id="rId4" Type="http://schemas.openxmlformats.org/officeDocument/2006/relationships/image" Target="../media/image15.pn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 Id="rId4" Type="http://schemas.openxmlformats.org/officeDocument/2006/relationships/image" Target="../media/image18.png"/></Relationships>
</file>

<file path=ppt/slides/_rels/slide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8.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7.xml"/><Relationship Id="rId4" Type="http://schemas.openxmlformats.org/officeDocument/2006/relationships/image" Target="../media/image24.png"/></Relationships>
</file>

<file path=ppt/slides/_rels/slide9.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image" Target="../media/image25.png"/><Relationship Id="rId1" Type="http://schemas.openxmlformats.org/officeDocument/2006/relationships/slideLayout" Target="../slideLayouts/slideLayout7.xml"/><Relationship Id="rId4" Type="http://schemas.openxmlformats.org/officeDocument/2006/relationships/image" Target="../media/image2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2498D9"/>
        </a:soli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3ED469-88AF-4CE5-BD5B-1C14FDEB6415}"/>
              </a:ext>
            </a:extLst>
          </p:cNvPr>
          <p:cNvSpPr txBox="1"/>
          <p:nvPr/>
        </p:nvSpPr>
        <p:spPr>
          <a:xfrm>
            <a:off x="300252" y="306511"/>
            <a:ext cx="5164751" cy="830997"/>
          </a:xfrm>
          <a:prstGeom prst="rect">
            <a:avLst/>
          </a:prstGeom>
          <a:noFill/>
        </p:spPr>
        <p:txBody>
          <a:bodyPr wrap="square" rtlCol="0">
            <a:spAutoFit/>
          </a:bodyPr>
          <a:lstStyle/>
          <a:p>
            <a:r>
              <a:rPr lang="en-US" sz="2400" b="1" dirty="0"/>
              <a:t>IMPROVEMENT OF STATE AND PUBLIC CONSTRUCTION SYSTEM</a:t>
            </a:r>
            <a:endParaRPr lang="en-US" sz="2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cxnSp>
        <p:nvCxnSpPr>
          <p:cNvPr id="8" name="Straight Connector 7">
            <a:extLst>
              <a:ext uri="{FF2B5EF4-FFF2-40B4-BE49-F238E27FC236}">
                <a16:creationId xmlns:a16="http://schemas.microsoft.com/office/drawing/2014/main" id="{980F8D25-918D-4F55-96A0-7E92276F2000}"/>
              </a:ext>
            </a:extLst>
          </p:cNvPr>
          <p:cNvCxnSpPr>
            <a:cxnSpLocks/>
            <a:stCxn id="32" idx="4"/>
          </p:cNvCxnSpPr>
          <p:nvPr/>
        </p:nvCxnSpPr>
        <p:spPr>
          <a:xfrm>
            <a:off x="6109253" y="2242157"/>
            <a:ext cx="0" cy="4615843"/>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E2C2CA95-8F78-4DA7-96E0-55BC9C6209EF}"/>
              </a:ext>
            </a:extLst>
          </p:cNvPr>
          <p:cNvSpPr txBox="1"/>
          <p:nvPr/>
        </p:nvSpPr>
        <p:spPr>
          <a:xfrm>
            <a:off x="3381840" y="2641412"/>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66D1BD"/>
                </a:solidFill>
              </a:rPr>
              <a:t>Item 2</a:t>
            </a:r>
            <a:endParaRPr lang="en-US" sz="5000" dirty="0">
              <a:solidFill>
                <a:srgbClr val="66D1BD"/>
              </a:solidFill>
            </a:endParaRPr>
          </a:p>
        </p:txBody>
      </p:sp>
      <p:grpSp>
        <p:nvGrpSpPr>
          <p:cNvPr id="27" name="Group 26">
            <a:extLst>
              <a:ext uri="{FF2B5EF4-FFF2-40B4-BE49-F238E27FC236}">
                <a16:creationId xmlns:a16="http://schemas.microsoft.com/office/drawing/2014/main" id="{2C3253D4-3A8F-4EFB-ACE9-1412C9652772}"/>
              </a:ext>
            </a:extLst>
          </p:cNvPr>
          <p:cNvGrpSpPr/>
          <p:nvPr/>
        </p:nvGrpSpPr>
        <p:grpSpPr>
          <a:xfrm>
            <a:off x="7038892" y="2651393"/>
            <a:ext cx="4467309" cy="1507732"/>
            <a:chOff x="1862182" y="2294598"/>
            <a:chExt cx="3116142" cy="890927"/>
          </a:xfrm>
        </p:grpSpPr>
        <p:sp>
          <p:nvSpPr>
            <p:cNvPr id="28" name="TextBox 27">
              <a:extLst>
                <a:ext uri="{FF2B5EF4-FFF2-40B4-BE49-F238E27FC236}">
                  <a16:creationId xmlns:a16="http://schemas.microsoft.com/office/drawing/2014/main" id="{64E0B3B8-DB6A-42A7-A855-D3EF1097FD4A}"/>
                </a:ext>
              </a:extLst>
            </p:cNvPr>
            <p:cNvSpPr txBox="1"/>
            <p:nvPr/>
          </p:nvSpPr>
          <p:spPr>
            <a:xfrm>
              <a:off x="2314156" y="2294598"/>
              <a:ext cx="2540145" cy="381920"/>
            </a:xfrm>
            <a:prstGeom prst="rect">
              <a:avLst/>
            </a:prstGeom>
            <a:noFill/>
          </p:spPr>
          <p:txBody>
            <a:bodyPr wrap="square" rtlCol="0">
              <a:spAutoFit/>
            </a:bodyPr>
            <a:lstStyle/>
            <a:p>
              <a:r>
                <a:rPr lang="en-US" dirty="0"/>
                <a:t>Development of the Electoral Code of the Republic of Uzbekistan</a:t>
              </a:r>
              <a:endParaRPr lang="ru-RU" b="1" dirty="0">
                <a:solidFill>
                  <a:srgbClr val="66D1BD"/>
                </a:solidFill>
                <a:latin typeface="Tahoma" panose="020B0604030504040204" pitchFamily="34" charset="0"/>
                <a:ea typeface="Tahoma" panose="020B0604030504040204" pitchFamily="34" charset="0"/>
                <a:cs typeface="Tahoma" panose="020B0604030504040204" pitchFamily="34" charset="0"/>
              </a:endParaRPr>
            </a:p>
          </p:txBody>
        </p:sp>
        <p:sp>
          <p:nvSpPr>
            <p:cNvPr id="29" name="TextBox 28">
              <a:extLst>
                <a:ext uri="{FF2B5EF4-FFF2-40B4-BE49-F238E27FC236}">
                  <a16:creationId xmlns:a16="http://schemas.microsoft.com/office/drawing/2014/main" id="{A98A2828-2CA5-4ABB-86A4-EC36A24BC9F5}"/>
                </a:ext>
              </a:extLst>
            </p:cNvPr>
            <p:cNvSpPr txBox="1"/>
            <p:nvPr/>
          </p:nvSpPr>
          <p:spPr>
            <a:xfrm>
              <a:off x="1862182" y="2803605"/>
              <a:ext cx="3116142" cy="381920"/>
            </a:xfrm>
            <a:prstGeom prst="rect">
              <a:avLst/>
            </a:prstGeom>
            <a:noFill/>
          </p:spPr>
          <p:txBody>
            <a:bodyPr wrap="square" rtlCol="0">
              <a:spAutoFit/>
            </a:bodyPr>
            <a:lstStyle/>
            <a:p>
              <a:pPr algn="ctr"/>
              <a:r>
                <a:rPr lang="en-US" sz="1200" dirty="0" smtClean="0"/>
                <a:t>the </a:t>
              </a:r>
              <a:r>
                <a:rPr lang="en-US" sz="1200" dirty="0"/>
                <a:t>unification of legislative acts on elections, based on international norms and standards, as well as transparent and effective approaches to electoral processes.</a:t>
              </a: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sp>
        <p:nvSpPr>
          <p:cNvPr id="31" name="Oval 30">
            <a:extLst>
              <a:ext uri="{FF2B5EF4-FFF2-40B4-BE49-F238E27FC236}">
                <a16:creationId xmlns:a16="http://schemas.microsoft.com/office/drawing/2014/main" id="{7CDAF89F-2924-4946-8EC0-7379D366E6F8}"/>
              </a:ext>
            </a:extLst>
          </p:cNvPr>
          <p:cNvSpPr/>
          <p:nvPr/>
        </p:nvSpPr>
        <p:spPr>
          <a:xfrm>
            <a:off x="6619793" y="2579153"/>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46775051-3FD2-4DE4-AC5E-12046C8F07C3}"/>
              </a:ext>
            </a:extLst>
          </p:cNvPr>
          <p:cNvGrpSpPr/>
          <p:nvPr/>
        </p:nvGrpSpPr>
        <p:grpSpPr>
          <a:xfrm>
            <a:off x="4422221" y="3339934"/>
            <a:ext cx="5935594" cy="336550"/>
            <a:chOff x="4422221" y="3127375"/>
            <a:chExt cx="5935594" cy="336550"/>
          </a:xfrm>
        </p:grpSpPr>
        <p:cxnSp>
          <p:nvCxnSpPr>
            <p:cNvPr id="40" name="Straight Connector 39">
              <a:extLst>
                <a:ext uri="{FF2B5EF4-FFF2-40B4-BE49-F238E27FC236}">
                  <a16:creationId xmlns:a16="http://schemas.microsoft.com/office/drawing/2014/main" id="{3F041CC7-1F56-4C6D-A25A-C99C8EFF5D0B}"/>
                </a:ext>
              </a:extLst>
            </p:cNvPr>
            <p:cNvCxnSpPr>
              <a:cxnSpLocks/>
            </p:cNvCxnSpPr>
            <p:nvPr/>
          </p:nvCxnSpPr>
          <p:spPr>
            <a:xfrm flipH="1">
              <a:off x="4422221" y="3295567"/>
              <a:ext cx="5935594"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41" name="Oval 40">
              <a:extLst>
                <a:ext uri="{FF2B5EF4-FFF2-40B4-BE49-F238E27FC236}">
                  <a16:creationId xmlns:a16="http://schemas.microsoft.com/office/drawing/2014/main" id="{3B59BE55-F4B4-4499-96C2-6EA566E0C188}"/>
                </a:ext>
              </a:extLst>
            </p:cNvPr>
            <p:cNvSpPr/>
            <p:nvPr/>
          </p:nvSpPr>
          <p:spPr>
            <a:xfrm>
              <a:off x="5967483" y="3153880"/>
              <a:ext cx="283540" cy="283540"/>
            </a:xfrm>
            <a:prstGeom prst="ellipse">
              <a:avLst/>
            </a:prstGeom>
            <a:solidFill>
              <a:srgbClr val="2498D9"/>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Circle: Hollow 41">
              <a:extLst>
                <a:ext uri="{FF2B5EF4-FFF2-40B4-BE49-F238E27FC236}">
                  <a16:creationId xmlns:a16="http://schemas.microsoft.com/office/drawing/2014/main" id="{30E7CB3C-05C8-4C5C-8963-25EEBA43DE31}"/>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3" name="Oval 42">
              <a:extLst>
                <a:ext uri="{FF2B5EF4-FFF2-40B4-BE49-F238E27FC236}">
                  <a16:creationId xmlns:a16="http://schemas.microsoft.com/office/drawing/2014/main" id="{6057FD50-0E04-4F15-9A94-3EFFC274C394}"/>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a:extLst>
              <a:ext uri="{FF2B5EF4-FFF2-40B4-BE49-F238E27FC236}">
                <a16:creationId xmlns:a16="http://schemas.microsoft.com/office/drawing/2014/main" id="{B1A8385B-AF30-4C21-9A65-1FA0032AB909}"/>
              </a:ext>
            </a:extLst>
          </p:cNvPr>
          <p:cNvGrpSpPr/>
          <p:nvPr/>
        </p:nvGrpSpPr>
        <p:grpSpPr>
          <a:xfrm>
            <a:off x="5179613" y="382877"/>
            <a:ext cx="1859280" cy="1859280"/>
            <a:chOff x="5022574" y="2992646"/>
            <a:chExt cx="2146852" cy="2146852"/>
          </a:xfrm>
        </p:grpSpPr>
        <p:sp>
          <p:nvSpPr>
            <p:cNvPr id="32" name="Circle: Hollow 31">
              <a:extLst>
                <a:ext uri="{FF2B5EF4-FFF2-40B4-BE49-F238E27FC236}">
                  <a16:creationId xmlns:a16="http://schemas.microsoft.com/office/drawing/2014/main" id="{811DEDE6-D1FA-4671-9525-0725657FC967}"/>
                </a:ext>
              </a:extLst>
            </p:cNvPr>
            <p:cNvSpPr/>
            <p:nvPr/>
          </p:nvSpPr>
          <p:spPr>
            <a:xfrm>
              <a:off x="5022574" y="2992646"/>
              <a:ext cx="2146852" cy="2146852"/>
            </a:xfrm>
            <a:prstGeom prst="donut">
              <a:avLst>
                <a:gd name="adj" fmla="val 286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34" name="Oval 33">
              <a:extLst>
                <a:ext uri="{FF2B5EF4-FFF2-40B4-BE49-F238E27FC236}">
                  <a16:creationId xmlns:a16="http://schemas.microsoft.com/office/drawing/2014/main" id="{D8F611D4-4DB1-43B5-AE6D-359399872DBD}"/>
                </a:ext>
              </a:extLst>
            </p:cNvPr>
            <p:cNvSpPr/>
            <p:nvPr/>
          </p:nvSpPr>
          <p:spPr>
            <a:xfrm>
              <a:off x="5194301" y="3164373"/>
              <a:ext cx="1803401" cy="18034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8" name="TextBox 47">
            <a:extLst>
              <a:ext uri="{FF2B5EF4-FFF2-40B4-BE49-F238E27FC236}">
                <a16:creationId xmlns:a16="http://schemas.microsoft.com/office/drawing/2014/main" id="{1393DC10-458C-456B-9079-D3D9EC5B3FA8}"/>
              </a:ext>
            </a:extLst>
          </p:cNvPr>
          <p:cNvSpPr txBox="1"/>
          <p:nvPr/>
        </p:nvSpPr>
        <p:spPr>
          <a:xfrm>
            <a:off x="2397014" y="3593959"/>
            <a:ext cx="3530711" cy="307777"/>
          </a:xfrm>
          <a:prstGeom prst="rect">
            <a:avLst/>
          </a:prstGeom>
          <a:noFill/>
        </p:spPr>
        <p:txBody>
          <a:bodyPr wrap="square" rtlCol="0">
            <a:spAutoFit/>
          </a:bodyPr>
          <a:lstStyle/>
          <a:p>
            <a:pPr algn="r"/>
            <a:r>
              <a:rPr lang="en-US" sz="1400" b="1" dirty="0" smtClean="0">
                <a:solidFill>
                  <a:srgbClr val="FFFFFF"/>
                </a:solidFill>
                <a:latin typeface="Century Gothic" panose="020B0502020202020204" pitchFamily="34" charset="0"/>
                <a:ea typeface="Tahoma" panose="020B0604030504040204" pitchFamily="34" charset="0"/>
                <a:cs typeface="Tahoma" panose="020B0604030504040204" pitchFamily="34" charset="0"/>
              </a:rPr>
              <a:t>July 1, </a:t>
            </a:r>
            <a:r>
              <a:rPr lang="ru-RU" sz="1400" b="1" dirty="0" smtClean="0">
                <a:solidFill>
                  <a:srgbClr val="FFFFFF"/>
                </a:solidFill>
                <a:latin typeface="Century Gothic" panose="020B0502020202020204" pitchFamily="34" charset="0"/>
                <a:ea typeface="Tahoma" panose="020B0604030504040204" pitchFamily="34" charset="0"/>
                <a:cs typeface="Tahoma" panose="020B0604030504040204" pitchFamily="34" charset="0"/>
              </a:rPr>
              <a:t>2018</a:t>
            </a:r>
            <a:endParaRPr lang="ru-RU" sz="1400" b="1" dirty="0">
              <a:solidFill>
                <a:srgbClr val="FFFFFF"/>
              </a:solidFill>
              <a:latin typeface="Century Gothic" panose="020B0502020202020204" pitchFamily="34" charset="0"/>
              <a:ea typeface="Tahoma" panose="020B0604030504040204" pitchFamily="34" charset="0"/>
              <a:cs typeface="Tahoma" panose="020B0604030504040204" pitchFamily="34" charset="0"/>
            </a:endParaRPr>
          </a:p>
        </p:txBody>
      </p:sp>
      <p:pic>
        <p:nvPicPr>
          <p:cNvPr id="5" name="Рисунок 4"/>
          <p:cNvPicPr>
            <a:picLocks noChangeAspect="1"/>
          </p:cNvPicPr>
          <p:nvPr/>
        </p:nvPicPr>
        <p:blipFill rotWithShape="1">
          <a:blip r:embed="rId2" cstate="hqprint">
            <a:duotone>
              <a:schemeClr val="accent5">
                <a:shade val="45000"/>
                <a:satMod val="135000"/>
              </a:schemeClr>
              <a:prstClr val="white"/>
            </a:duotone>
            <a:extLst>
              <a:ext uri="{28A0092B-C50C-407E-A947-70E740481C1C}">
                <a14:useLocalDpi xmlns:a14="http://schemas.microsoft.com/office/drawing/2010/main" val="0"/>
              </a:ext>
            </a:extLst>
          </a:blip>
          <a:srcRect l="15734" t="125" r="14617" b="15985"/>
          <a:stretch/>
        </p:blipFill>
        <p:spPr>
          <a:xfrm>
            <a:off x="6772212" y="2681815"/>
            <a:ext cx="525450" cy="632876"/>
          </a:xfrm>
          <a:prstGeom prst="rect">
            <a:avLst/>
          </a:prstGeom>
        </p:spPr>
      </p:pic>
      <p:pic>
        <p:nvPicPr>
          <p:cNvPr id="1026" name="Picture 2" descr="Картинки по запросу government building icon"/>
          <p:cNvPicPr>
            <a:picLocks noChangeAspect="1" noChangeArrowheads="1"/>
          </p:cNvPicPr>
          <p:nvPr/>
        </p:nvPicPr>
        <p:blipFill>
          <a:blip r:embed="rId3">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613726" y="809483"/>
            <a:ext cx="1006067" cy="1006068"/>
          </a:xfrm>
          <a:prstGeom prst="rect">
            <a:avLst/>
          </a:prstGeom>
          <a:noFill/>
          <a:extLst>
            <a:ext uri="{909E8E84-426E-40DD-AFC4-6F175D3DCCD1}">
              <a14:hiddenFill xmlns:a14="http://schemas.microsoft.com/office/drawing/2010/main">
                <a:solidFill>
                  <a:srgbClr val="FFFFFF"/>
                </a:solidFill>
              </a14:hiddenFill>
            </a:ext>
          </a:extLst>
        </p:spPr>
      </p:pic>
      <p:grpSp>
        <p:nvGrpSpPr>
          <p:cNvPr id="51" name="Group 40">
            <a:extLst>
              <a:ext uri="{FF2B5EF4-FFF2-40B4-BE49-F238E27FC236}">
                <a16:creationId xmlns:a16="http://schemas.microsoft.com/office/drawing/2014/main" id="{897D3E2F-487F-4E91-A855-5F21A52081E1}"/>
              </a:ext>
            </a:extLst>
          </p:cNvPr>
          <p:cNvGrpSpPr/>
          <p:nvPr/>
        </p:nvGrpSpPr>
        <p:grpSpPr>
          <a:xfrm>
            <a:off x="770562" y="4467005"/>
            <a:ext cx="6912938" cy="1593310"/>
            <a:chOff x="770562" y="558825"/>
            <a:chExt cx="6912938" cy="1593310"/>
          </a:xfrm>
        </p:grpSpPr>
        <p:grpSp>
          <p:nvGrpSpPr>
            <p:cNvPr id="53" name="Group 9">
              <a:extLst>
                <a:ext uri="{FF2B5EF4-FFF2-40B4-BE49-F238E27FC236}">
                  <a16:creationId xmlns:a16="http://schemas.microsoft.com/office/drawing/2014/main" id="{B446595E-D72E-4DD1-947B-6689D008485A}"/>
                </a:ext>
              </a:extLst>
            </p:cNvPr>
            <p:cNvGrpSpPr/>
            <p:nvPr/>
          </p:nvGrpSpPr>
          <p:grpSpPr>
            <a:xfrm>
              <a:off x="1858584" y="1501775"/>
              <a:ext cx="5824916" cy="336550"/>
              <a:chOff x="1796261" y="3127375"/>
              <a:chExt cx="5914711" cy="336550"/>
            </a:xfrm>
          </p:grpSpPr>
          <p:cxnSp>
            <p:nvCxnSpPr>
              <p:cNvPr id="61" name="Straight Connector 10">
                <a:extLst>
                  <a:ext uri="{FF2B5EF4-FFF2-40B4-BE49-F238E27FC236}">
                    <a16:creationId xmlns:a16="http://schemas.microsoft.com/office/drawing/2014/main" id="{AB778996-AD30-4FBF-A783-1332ACBC832D}"/>
                  </a:ext>
                </a:extLst>
              </p:cNvPr>
              <p:cNvCxnSpPr>
                <a:cxnSpLocks/>
              </p:cNvCxnSpPr>
              <p:nvPr/>
            </p:nvCxnSpPr>
            <p:spPr>
              <a:xfrm flipH="1">
                <a:off x="1796261" y="3295567"/>
                <a:ext cx="5914711"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62" name="Oval 11">
                <a:extLst>
                  <a:ext uri="{FF2B5EF4-FFF2-40B4-BE49-F238E27FC236}">
                    <a16:creationId xmlns:a16="http://schemas.microsoft.com/office/drawing/2014/main" id="{0C3F866E-413D-401C-AD9F-F8C2AEA5119B}"/>
                  </a:ext>
                </a:extLst>
              </p:cNvPr>
              <p:cNvSpPr/>
              <p:nvPr/>
            </p:nvSpPr>
            <p:spPr>
              <a:xfrm>
                <a:off x="5967483" y="3153880"/>
                <a:ext cx="283540" cy="283540"/>
              </a:xfrm>
              <a:prstGeom prst="ellipse">
                <a:avLst/>
              </a:prstGeom>
              <a:solidFill>
                <a:srgbClr val="2498D9"/>
              </a:solidFill>
              <a:ln>
                <a:solidFill>
                  <a:srgbClr val="00B3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Circle: Hollow 12">
                <a:extLst>
                  <a:ext uri="{FF2B5EF4-FFF2-40B4-BE49-F238E27FC236}">
                    <a16:creationId xmlns:a16="http://schemas.microsoft.com/office/drawing/2014/main" id="{A443766E-CCA8-406C-ACC0-5D2E9F077FE8}"/>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4" name="Oval 13">
                <a:extLst>
                  <a:ext uri="{FF2B5EF4-FFF2-40B4-BE49-F238E27FC236}">
                    <a16:creationId xmlns:a16="http://schemas.microsoft.com/office/drawing/2014/main" id="{E0DB6A4C-91D6-407D-91BF-A87FED17C39F}"/>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5" name="Group 16">
              <a:extLst>
                <a:ext uri="{FF2B5EF4-FFF2-40B4-BE49-F238E27FC236}">
                  <a16:creationId xmlns:a16="http://schemas.microsoft.com/office/drawing/2014/main" id="{49ED43F8-F390-4A29-B830-9A13F70C2614}"/>
                </a:ext>
              </a:extLst>
            </p:cNvPr>
            <p:cNvGrpSpPr/>
            <p:nvPr/>
          </p:nvGrpSpPr>
          <p:grpSpPr>
            <a:xfrm>
              <a:off x="770562" y="558825"/>
              <a:ext cx="4721712" cy="1593310"/>
              <a:chOff x="720236" y="2184425"/>
              <a:chExt cx="4721712" cy="1593310"/>
            </a:xfrm>
          </p:grpSpPr>
          <p:sp>
            <p:nvSpPr>
              <p:cNvPr id="59" name="TextBox 58">
                <a:extLst>
                  <a:ext uri="{FF2B5EF4-FFF2-40B4-BE49-F238E27FC236}">
                    <a16:creationId xmlns:a16="http://schemas.microsoft.com/office/drawing/2014/main" id="{B7DCDC61-A70B-43BA-A3BC-6F2EB8110427}"/>
                  </a:ext>
                </a:extLst>
              </p:cNvPr>
              <p:cNvSpPr txBox="1"/>
              <p:nvPr/>
            </p:nvSpPr>
            <p:spPr>
              <a:xfrm>
                <a:off x="720236" y="2184425"/>
                <a:ext cx="3666402" cy="646331"/>
              </a:xfrm>
              <a:prstGeom prst="rect">
                <a:avLst/>
              </a:prstGeom>
              <a:noFill/>
            </p:spPr>
            <p:txBody>
              <a:bodyPr wrap="square" rtlCol="0">
                <a:spAutoFit/>
              </a:bodyPr>
              <a:lstStyle/>
              <a:p>
                <a:pPr algn="r"/>
                <a:r>
                  <a:rPr lang="en-US" dirty="0"/>
                  <a:t>Ensuring healthy competition on the political stage of the country.</a:t>
                </a:r>
                <a:endParaRPr lang="ru-RU" b="1" dirty="0">
                  <a:solidFill>
                    <a:srgbClr val="66D1BD"/>
                  </a:solidFill>
                  <a:latin typeface="Tahoma" panose="020B0604030504040204" pitchFamily="34" charset="0"/>
                  <a:ea typeface="Tahoma" panose="020B0604030504040204" pitchFamily="34" charset="0"/>
                  <a:cs typeface="Tahoma" panose="020B0604030504040204" pitchFamily="34" charset="0"/>
                </a:endParaRPr>
              </a:p>
            </p:txBody>
          </p:sp>
          <p:sp>
            <p:nvSpPr>
              <p:cNvPr id="60" name="TextBox 59">
                <a:extLst>
                  <a:ext uri="{FF2B5EF4-FFF2-40B4-BE49-F238E27FC236}">
                    <a16:creationId xmlns:a16="http://schemas.microsoft.com/office/drawing/2014/main" id="{2F2FEE86-EE06-4EA8-867E-A9C80AEBA748}"/>
                  </a:ext>
                </a:extLst>
              </p:cNvPr>
              <p:cNvSpPr txBox="1"/>
              <p:nvPr/>
            </p:nvSpPr>
            <p:spPr>
              <a:xfrm>
                <a:off x="1069558" y="3316070"/>
                <a:ext cx="4372390" cy="461665"/>
              </a:xfrm>
              <a:prstGeom prst="rect">
                <a:avLst/>
              </a:prstGeom>
              <a:noFill/>
            </p:spPr>
            <p:txBody>
              <a:bodyPr wrap="square" rtlCol="0">
                <a:spAutoFit/>
              </a:bodyPr>
              <a:lstStyle>
                <a:defPPr>
                  <a:defRPr lang="en-US"/>
                </a:defPPr>
                <a:lvl1pPr algn="ctr">
                  <a:defRPr sz="1200" b="1">
                    <a:solidFill>
                      <a:srgbClr val="FFFFFF"/>
                    </a:solidFill>
                    <a:latin typeface="Tahoma" panose="020B0604030504040204" pitchFamily="34" charset="0"/>
                    <a:ea typeface="Tahoma" panose="020B0604030504040204" pitchFamily="34" charset="0"/>
                    <a:cs typeface="Tahoma" panose="020B0604030504040204" pitchFamily="34" charset="0"/>
                  </a:defRPr>
                </a:lvl1pPr>
              </a:lstStyle>
              <a:p>
                <a:r>
                  <a:rPr lang="en-US" b="0" dirty="0"/>
                  <a:t>the abolition of quotas for the Ecological Movement of Uzbekistan in the Legislative Chamber of the </a:t>
                </a:r>
                <a:r>
                  <a:rPr lang="en-US" b="0" dirty="0" err="1"/>
                  <a:t>Oliy</a:t>
                </a:r>
                <a:r>
                  <a:rPr lang="en-US" b="0" dirty="0"/>
                  <a:t> </a:t>
                </a:r>
                <a:r>
                  <a:rPr lang="en-US" b="0" dirty="0" err="1"/>
                  <a:t>Majlis</a:t>
                </a:r>
                <a:r>
                  <a:rPr lang="en-US" b="0" dirty="0"/>
                  <a:t>.</a:t>
                </a:r>
                <a:endParaRPr lang="uz-Cyrl-UZ" dirty="0"/>
              </a:p>
            </p:txBody>
          </p:sp>
        </p:grpSp>
        <p:sp>
          <p:nvSpPr>
            <p:cNvPr id="57" name="Oval 30">
              <a:extLst>
                <a:ext uri="{FF2B5EF4-FFF2-40B4-BE49-F238E27FC236}">
                  <a16:creationId xmlns:a16="http://schemas.microsoft.com/office/drawing/2014/main" id="{AF213348-5BAD-42BB-9340-354673EBF8F2}"/>
                </a:ext>
              </a:extLst>
            </p:cNvPr>
            <p:cNvSpPr/>
            <p:nvPr/>
          </p:nvSpPr>
          <p:spPr>
            <a:xfrm>
              <a:off x="4767087" y="611066"/>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5" name="TextBox 64">
            <a:extLst>
              <a:ext uri="{FF2B5EF4-FFF2-40B4-BE49-F238E27FC236}">
                <a16:creationId xmlns:a16="http://schemas.microsoft.com/office/drawing/2014/main" id="{E2C2CA95-8F78-4DA7-96E0-55BC9C6209EF}"/>
              </a:ext>
            </a:extLst>
          </p:cNvPr>
          <p:cNvSpPr txBox="1"/>
          <p:nvPr/>
        </p:nvSpPr>
        <p:spPr>
          <a:xfrm>
            <a:off x="6122018" y="4726134"/>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66D1BD"/>
                </a:solidFill>
              </a:rPr>
              <a:t>Item 7</a:t>
            </a:r>
            <a:endParaRPr lang="en-US" sz="5000" dirty="0">
              <a:solidFill>
                <a:srgbClr val="66D1BD"/>
              </a:solidFill>
            </a:endParaRPr>
          </a:p>
        </p:txBody>
      </p:sp>
      <p:sp>
        <p:nvSpPr>
          <p:cNvPr id="66" name="TextBox 65">
            <a:extLst>
              <a:ext uri="{FF2B5EF4-FFF2-40B4-BE49-F238E27FC236}">
                <a16:creationId xmlns:a16="http://schemas.microsoft.com/office/drawing/2014/main" id="{1393DC10-458C-456B-9079-D3D9EC5B3FA8}"/>
              </a:ext>
            </a:extLst>
          </p:cNvPr>
          <p:cNvSpPr txBox="1"/>
          <p:nvPr/>
        </p:nvSpPr>
        <p:spPr>
          <a:xfrm>
            <a:off x="6514898" y="5700918"/>
            <a:ext cx="1993812" cy="307777"/>
          </a:xfrm>
          <a:prstGeom prst="rect">
            <a:avLst/>
          </a:prstGeom>
          <a:noFill/>
        </p:spPr>
        <p:txBody>
          <a:bodyPr wrap="square" rtlCol="0">
            <a:spAutoFit/>
          </a:bodyPr>
          <a:lstStyle/>
          <a:p>
            <a:r>
              <a:rPr lang="en-US" sz="1400" b="1" dirty="0" smtClean="0">
                <a:solidFill>
                  <a:srgbClr val="FFFFFF"/>
                </a:solidFill>
                <a:latin typeface="Century Gothic" panose="020B0502020202020204" pitchFamily="34" charset="0"/>
                <a:ea typeface="Tahoma" panose="020B0604030504040204" pitchFamily="34" charset="0"/>
                <a:cs typeface="Tahoma" panose="020B0604030504040204" pitchFamily="34" charset="0"/>
              </a:rPr>
              <a:t>August 1, </a:t>
            </a:r>
            <a:r>
              <a:rPr lang="ru-RU" sz="1400" b="1" dirty="0" smtClean="0">
                <a:solidFill>
                  <a:srgbClr val="FFFFFF"/>
                </a:solidFill>
                <a:latin typeface="Century Gothic" panose="020B0502020202020204" pitchFamily="34" charset="0"/>
                <a:ea typeface="Tahoma" panose="020B0604030504040204" pitchFamily="34" charset="0"/>
                <a:cs typeface="Tahoma" panose="020B0604030504040204" pitchFamily="34" charset="0"/>
              </a:rPr>
              <a:t>2018</a:t>
            </a:r>
            <a:endParaRPr lang="ru-RU" sz="1400" b="1" dirty="0">
              <a:solidFill>
                <a:srgbClr val="FFFFFF"/>
              </a:solidFill>
              <a:latin typeface="Century Gothic" panose="020B0502020202020204" pitchFamily="34" charset="0"/>
              <a:ea typeface="Tahoma" panose="020B0604030504040204" pitchFamily="34" charset="0"/>
              <a:cs typeface="Tahoma" panose="020B0604030504040204" pitchFamily="34" charset="0"/>
            </a:endParaRPr>
          </a:p>
        </p:txBody>
      </p:sp>
      <p:pic>
        <p:nvPicPr>
          <p:cNvPr id="11" name="Рисунок 10"/>
          <p:cNvPicPr>
            <a:picLocks noChangeAspect="1"/>
          </p:cNvPicPr>
          <p:nvPr/>
        </p:nvPicPr>
        <p:blipFill rotWithShape="1">
          <a:blip r:embed="rId4" cstate="hqprint">
            <a:duotone>
              <a:schemeClr val="accent5">
                <a:shade val="45000"/>
                <a:satMod val="135000"/>
              </a:schemeClr>
              <a:prstClr val="white"/>
            </a:duotone>
            <a:extLst>
              <a:ext uri="{28A0092B-C50C-407E-A947-70E740481C1C}">
                <a14:useLocalDpi xmlns:a14="http://schemas.microsoft.com/office/drawing/2010/main" val="0"/>
              </a:ext>
            </a:extLst>
          </a:blip>
          <a:srcRect l="8585" r="5775" b="14509"/>
          <a:stretch/>
        </p:blipFill>
        <p:spPr>
          <a:xfrm>
            <a:off x="4831535" y="4601119"/>
            <a:ext cx="746309" cy="581502"/>
          </a:xfrm>
          <a:prstGeom prst="rect">
            <a:avLst/>
          </a:prstGeom>
        </p:spPr>
      </p:pic>
    </p:spTree>
    <p:extLst>
      <p:ext uri="{BB962C8B-B14F-4D97-AF65-F5344CB8AC3E}">
        <p14:creationId xmlns:p14="http://schemas.microsoft.com/office/powerpoint/2010/main" val="24622745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0C940"/>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80CF28EE-A360-46B6-9D76-D2CA1E8777C8}"/>
              </a:ext>
            </a:extLst>
          </p:cNvPr>
          <p:cNvCxnSpPr>
            <a:cxnSpLocks/>
          </p:cNvCxnSpPr>
          <p:nvPr/>
        </p:nvCxnSpPr>
        <p:spPr>
          <a:xfrm>
            <a:off x="6109253" y="0"/>
            <a:ext cx="0" cy="68580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9BE78EC2-2387-4D3A-9CAD-2A27506E5AE4}"/>
              </a:ext>
            </a:extLst>
          </p:cNvPr>
          <p:cNvGrpSpPr/>
          <p:nvPr/>
        </p:nvGrpSpPr>
        <p:grpSpPr>
          <a:xfrm>
            <a:off x="98322" y="2511904"/>
            <a:ext cx="7593546" cy="1799508"/>
            <a:chOff x="89954" y="527916"/>
            <a:chExt cx="7593546" cy="1799508"/>
          </a:xfrm>
        </p:grpSpPr>
        <p:grpSp>
          <p:nvGrpSpPr>
            <p:cNvPr id="43" name="Group 42">
              <a:extLst>
                <a:ext uri="{FF2B5EF4-FFF2-40B4-BE49-F238E27FC236}">
                  <a16:creationId xmlns:a16="http://schemas.microsoft.com/office/drawing/2014/main" id="{D8BA2771-C9E3-44F3-BD77-D657DE156F8C}"/>
                </a:ext>
              </a:extLst>
            </p:cNvPr>
            <p:cNvGrpSpPr/>
            <p:nvPr/>
          </p:nvGrpSpPr>
          <p:grpSpPr>
            <a:xfrm>
              <a:off x="1858583" y="1501775"/>
              <a:ext cx="5824917" cy="336550"/>
              <a:chOff x="1796260" y="3127375"/>
              <a:chExt cx="5914713" cy="336550"/>
            </a:xfrm>
          </p:grpSpPr>
          <p:cxnSp>
            <p:nvCxnSpPr>
              <p:cNvPr id="51" name="Straight Connector 50">
                <a:extLst>
                  <a:ext uri="{FF2B5EF4-FFF2-40B4-BE49-F238E27FC236}">
                    <a16:creationId xmlns:a16="http://schemas.microsoft.com/office/drawing/2014/main" id="{A985DC68-6AF1-4498-911F-A92816E066A5}"/>
                  </a:ext>
                </a:extLst>
              </p:cNvPr>
              <p:cNvCxnSpPr>
                <a:cxnSpLocks/>
              </p:cNvCxnSpPr>
              <p:nvPr/>
            </p:nvCxnSpPr>
            <p:spPr>
              <a:xfrm flipH="1">
                <a:off x="1796260" y="3295567"/>
                <a:ext cx="5914713"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4D9C89A5-98C5-42D9-9023-A70CB8909CF4}"/>
                  </a:ext>
                </a:extLst>
              </p:cNvPr>
              <p:cNvSpPr/>
              <p:nvPr/>
            </p:nvSpPr>
            <p:spPr>
              <a:xfrm>
                <a:off x="5967483" y="3153880"/>
                <a:ext cx="283540" cy="283540"/>
              </a:xfrm>
              <a:prstGeom prst="ellipse">
                <a:avLst/>
              </a:prstGeom>
              <a:solidFill>
                <a:srgbClr val="E0C9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53" name="Circle: Hollow 52">
                <a:extLst>
                  <a:ext uri="{FF2B5EF4-FFF2-40B4-BE49-F238E27FC236}">
                    <a16:creationId xmlns:a16="http://schemas.microsoft.com/office/drawing/2014/main" id="{8A117738-5A9B-49A2-91BF-766758E4D870}"/>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4" name="Oval 53">
                <a:extLst>
                  <a:ext uri="{FF2B5EF4-FFF2-40B4-BE49-F238E27FC236}">
                    <a16:creationId xmlns:a16="http://schemas.microsoft.com/office/drawing/2014/main" id="{8028B8DE-057A-4F37-B4A0-CFB5171B2CFC}"/>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grpSp>
          <p:nvGrpSpPr>
            <p:cNvPr id="45" name="Group 44">
              <a:extLst>
                <a:ext uri="{FF2B5EF4-FFF2-40B4-BE49-F238E27FC236}">
                  <a16:creationId xmlns:a16="http://schemas.microsoft.com/office/drawing/2014/main" id="{012328ED-B6F2-47D0-A6E1-73EC8F62F659}"/>
                </a:ext>
              </a:extLst>
            </p:cNvPr>
            <p:cNvGrpSpPr/>
            <p:nvPr/>
          </p:nvGrpSpPr>
          <p:grpSpPr>
            <a:xfrm>
              <a:off x="89954" y="527916"/>
              <a:ext cx="5515333" cy="1799508"/>
              <a:chOff x="39628" y="2153516"/>
              <a:chExt cx="5515333" cy="1799508"/>
            </a:xfrm>
          </p:grpSpPr>
          <p:sp>
            <p:nvSpPr>
              <p:cNvPr id="49" name="TextBox 48">
                <a:extLst>
                  <a:ext uri="{FF2B5EF4-FFF2-40B4-BE49-F238E27FC236}">
                    <a16:creationId xmlns:a16="http://schemas.microsoft.com/office/drawing/2014/main" id="{9A61BB4C-96A2-4D00-9112-5BFC98F25CEE}"/>
                  </a:ext>
                </a:extLst>
              </p:cNvPr>
              <p:cNvSpPr txBox="1"/>
              <p:nvPr/>
            </p:nvSpPr>
            <p:spPr>
              <a:xfrm>
                <a:off x="39628" y="2153516"/>
                <a:ext cx="4546547" cy="923330"/>
              </a:xfrm>
              <a:prstGeom prst="rect">
                <a:avLst/>
              </a:prstGeom>
              <a:noFill/>
            </p:spPr>
            <p:txBody>
              <a:bodyPr wrap="square" rtlCol="0">
                <a:spAutoFit/>
              </a:bodyPr>
              <a:lstStyle/>
              <a:p>
                <a:pPr algn="r"/>
                <a:r>
                  <a:rPr lang="en-US" dirty="0"/>
                  <a:t>Accelerate the process of coordinating national standards with international </a:t>
                </a:r>
                <a:r>
                  <a:rPr lang="en-US" dirty="0" smtClean="0"/>
                  <a:t>standards</a:t>
                </a:r>
                <a:endParaRPr lang="ru-RU" b="1" dirty="0">
                  <a:solidFill>
                    <a:srgbClr val="7DA56B"/>
                  </a:solidFill>
                  <a:latin typeface="Tahoma" panose="020B0604030504040204" pitchFamily="34" charset="0"/>
                  <a:ea typeface="Tahoma" panose="020B0604030504040204" pitchFamily="34" charset="0"/>
                  <a:cs typeface="Tahoma" panose="020B0604030504040204" pitchFamily="34" charset="0"/>
                </a:endParaRPr>
              </a:p>
            </p:txBody>
          </p:sp>
          <p:sp>
            <p:nvSpPr>
              <p:cNvPr id="50" name="TextBox 49">
                <a:extLst>
                  <a:ext uri="{FF2B5EF4-FFF2-40B4-BE49-F238E27FC236}">
                    <a16:creationId xmlns:a16="http://schemas.microsoft.com/office/drawing/2014/main" id="{4245A0EC-B570-41FC-AE3C-F48194D3FB6E}"/>
                  </a:ext>
                </a:extLst>
              </p:cNvPr>
              <p:cNvSpPr txBox="1"/>
              <p:nvPr/>
            </p:nvSpPr>
            <p:spPr>
              <a:xfrm>
                <a:off x="1160506" y="3306693"/>
                <a:ext cx="4394455" cy="646331"/>
              </a:xfrm>
              <a:prstGeom prst="rect">
                <a:avLst/>
              </a:prstGeom>
              <a:noFill/>
            </p:spPr>
            <p:txBody>
              <a:bodyPr wrap="square" rtlCol="0">
                <a:spAutoFit/>
              </a:bodyPr>
              <a:lstStyle/>
              <a:p>
                <a:pPr algn="ctr"/>
                <a:r>
                  <a:rPr lang="en-US" sz="1200" dirty="0"/>
                  <a:t>W</a:t>
                </a:r>
                <a:r>
                  <a:rPr lang="en-US" sz="1200" dirty="0" smtClean="0"/>
                  <a:t>ith </a:t>
                </a:r>
                <a:r>
                  <a:rPr lang="en-US" sz="1200" dirty="0"/>
                  <a:t>the purpose of export and tourism development, to adopt in the republic the best agricultural practices (Global G.A.P.), ‘</a:t>
                </a:r>
                <a:r>
                  <a:rPr lang="en-US" sz="1200" dirty="0" err="1"/>
                  <a:t>halol</a:t>
                </a:r>
                <a:r>
                  <a:rPr lang="en-US" sz="1200" dirty="0"/>
                  <a:t>’ and ‘kosher’ </a:t>
                </a:r>
                <a:r>
                  <a:rPr lang="en-US" sz="1200" dirty="0" smtClean="0"/>
                  <a:t>standards</a:t>
                </a: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sp>
          <p:nvSpPr>
            <p:cNvPr id="47" name="Oval 46">
              <a:extLst>
                <a:ext uri="{FF2B5EF4-FFF2-40B4-BE49-F238E27FC236}">
                  <a16:creationId xmlns:a16="http://schemas.microsoft.com/office/drawing/2014/main" id="{F6D499F0-3920-4527-8086-8260E495F9C6}"/>
                </a:ext>
              </a:extLst>
            </p:cNvPr>
            <p:cNvSpPr/>
            <p:nvPr/>
          </p:nvSpPr>
          <p:spPr>
            <a:xfrm>
              <a:off x="4767087" y="572966"/>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grpSp>
        <p:nvGrpSpPr>
          <p:cNvPr id="81" name="Группа 80"/>
          <p:cNvGrpSpPr/>
          <p:nvPr/>
        </p:nvGrpSpPr>
        <p:grpSpPr>
          <a:xfrm>
            <a:off x="4422221" y="422714"/>
            <a:ext cx="7620162" cy="1976246"/>
            <a:chOff x="4422221" y="4331014"/>
            <a:chExt cx="7620162" cy="1976246"/>
          </a:xfrm>
        </p:grpSpPr>
        <p:grpSp>
          <p:nvGrpSpPr>
            <p:cNvPr id="83" name="Group 19">
              <a:extLst>
                <a:ext uri="{FF2B5EF4-FFF2-40B4-BE49-F238E27FC236}">
                  <a16:creationId xmlns:a16="http://schemas.microsoft.com/office/drawing/2014/main" id="{84A35789-5FA3-441B-A4B4-348C4B4D41A8}"/>
                </a:ext>
              </a:extLst>
            </p:cNvPr>
            <p:cNvGrpSpPr/>
            <p:nvPr/>
          </p:nvGrpSpPr>
          <p:grpSpPr>
            <a:xfrm>
              <a:off x="7087872" y="4331014"/>
              <a:ext cx="4954511" cy="1976246"/>
              <a:chOff x="1086018" y="2150272"/>
              <a:chExt cx="4954511" cy="1976246"/>
            </a:xfrm>
          </p:grpSpPr>
          <p:sp>
            <p:nvSpPr>
              <p:cNvPr id="92" name="TextBox 91">
                <a:extLst>
                  <a:ext uri="{FF2B5EF4-FFF2-40B4-BE49-F238E27FC236}">
                    <a16:creationId xmlns:a16="http://schemas.microsoft.com/office/drawing/2014/main" id="{D9585C00-05E0-4883-9190-5990845EE348}"/>
                  </a:ext>
                </a:extLst>
              </p:cNvPr>
              <p:cNvSpPr txBox="1"/>
              <p:nvPr/>
            </p:nvSpPr>
            <p:spPr>
              <a:xfrm>
                <a:off x="1596918" y="2150272"/>
                <a:ext cx="4443611" cy="923330"/>
              </a:xfrm>
              <a:prstGeom prst="rect">
                <a:avLst/>
              </a:prstGeom>
              <a:noFill/>
            </p:spPr>
            <p:txBody>
              <a:bodyPr wrap="square" rtlCol="0">
                <a:spAutoFit/>
              </a:bodyPr>
              <a:lstStyle/>
              <a:p>
                <a:r>
                  <a:rPr lang="en-US" dirty="0"/>
                  <a:t>Ensuring openness and transparency of information on revenues and expenditures of the state budget for the population</a:t>
                </a:r>
                <a:endParaRPr lang="ru-RU" b="1" dirty="0">
                  <a:solidFill>
                    <a:srgbClr val="7DA56B"/>
                  </a:solidFill>
                  <a:latin typeface="Tahoma" panose="020B0604030504040204" pitchFamily="34" charset="0"/>
                  <a:ea typeface="Tahoma" panose="020B0604030504040204" pitchFamily="34" charset="0"/>
                  <a:cs typeface="Tahoma" panose="020B0604030504040204" pitchFamily="34" charset="0"/>
                </a:endParaRPr>
              </a:p>
            </p:txBody>
          </p:sp>
          <p:sp>
            <p:nvSpPr>
              <p:cNvPr id="93" name="TextBox 92">
                <a:extLst>
                  <a:ext uri="{FF2B5EF4-FFF2-40B4-BE49-F238E27FC236}">
                    <a16:creationId xmlns:a16="http://schemas.microsoft.com/office/drawing/2014/main" id="{08C719BB-AFC1-4224-A01B-EF060D82684E}"/>
                  </a:ext>
                </a:extLst>
              </p:cNvPr>
              <p:cNvSpPr txBox="1"/>
              <p:nvPr/>
            </p:nvSpPr>
            <p:spPr>
              <a:xfrm>
                <a:off x="1086018" y="3295521"/>
                <a:ext cx="4693656" cy="830997"/>
              </a:xfrm>
              <a:prstGeom prst="rect">
                <a:avLst/>
              </a:prstGeom>
              <a:noFill/>
            </p:spPr>
            <p:txBody>
              <a:bodyPr wrap="square" rtlCol="0">
                <a:spAutoFit/>
              </a:bodyPr>
              <a:lstStyle/>
              <a:p>
                <a:pPr algn="ctr"/>
                <a:r>
                  <a:rPr lang="en-US" sz="1200" dirty="0"/>
                  <a:t>The project envisages specific mechanisms aimed at ensuring openness and transparency of revenues and expenditures of the state budget and extra-budgetary trust funds for the population and take public opinion into account when discussing them</a:t>
                </a: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grpSp>
          <p:nvGrpSpPr>
            <p:cNvPr id="84" name="Group 23">
              <a:extLst>
                <a:ext uri="{FF2B5EF4-FFF2-40B4-BE49-F238E27FC236}">
                  <a16:creationId xmlns:a16="http://schemas.microsoft.com/office/drawing/2014/main" id="{F2F30479-59C3-4007-9D72-45C1977815ED}"/>
                </a:ext>
              </a:extLst>
            </p:cNvPr>
            <p:cNvGrpSpPr/>
            <p:nvPr/>
          </p:nvGrpSpPr>
          <p:grpSpPr>
            <a:xfrm>
              <a:off x="4422221" y="5295369"/>
              <a:ext cx="5935594" cy="336550"/>
              <a:chOff x="4422221" y="3127375"/>
              <a:chExt cx="5935594" cy="336550"/>
            </a:xfrm>
          </p:grpSpPr>
          <p:cxnSp>
            <p:nvCxnSpPr>
              <p:cNvPr id="88" name="Straight Connector 24">
                <a:extLst>
                  <a:ext uri="{FF2B5EF4-FFF2-40B4-BE49-F238E27FC236}">
                    <a16:creationId xmlns:a16="http://schemas.microsoft.com/office/drawing/2014/main" id="{A8A0193E-C41C-46B0-9C39-BB9B95D912EA}"/>
                  </a:ext>
                </a:extLst>
              </p:cNvPr>
              <p:cNvCxnSpPr>
                <a:cxnSpLocks/>
              </p:cNvCxnSpPr>
              <p:nvPr/>
            </p:nvCxnSpPr>
            <p:spPr>
              <a:xfrm flipH="1">
                <a:off x="4422221" y="3295567"/>
                <a:ext cx="5935594"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89" name="Oval 25">
                <a:extLst>
                  <a:ext uri="{FF2B5EF4-FFF2-40B4-BE49-F238E27FC236}">
                    <a16:creationId xmlns:a16="http://schemas.microsoft.com/office/drawing/2014/main" id="{31BD03F9-C5A7-4EA7-A8F9-E5EA204140FE}"/>
                  </a:ext>
                </a:extLst>
              </p:cNvPr>
              <p:cNvSpPr/>
              <p:nvPr/>
            </p:nvSpPr>
            <p:spPr>
              <a:xfrm>
                <a:off x="5967483" y="3153880"/>
                <a:ext cx="283540" cy="283540"/>
              </a:xfrm>
              <a:prstGeom prst="ellipse">
                <a:avLst/>
              </a:prstGeom>
              <a:solidFill>
                <a:srgbClr val="E0C9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Circle: Hollow 26">
                <a:extLst>
                  <a:ext uri="{FF2B5EF4-FFF2-40B4-BE49-F238E27FC236}">
                    <a16:creationId xmlns:a16="http://schemas.microsoft.com/office/drawing/2014/main" id="{A976E9F3-FF31-4223-A98B-FE04C2010639}"/>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1" name="Oval 27">
                <a:extLst>
                  <a:ext uri="{FF2B5EF4-FFF2-40B4-BE49-F238E27FC236}">
                    <a16:creationId xmlns:a16="http://schemas.microsoft.com/office/drawing/2014/main" id="{331A9D28-1400-44DE-90B0-B91A38328D3B}"/>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6" name="Oval 22">
              <a:extLst>
                <a:ext uri="{FF2B5EF4-FFF2-40B4-BE49-F238E27FC236}">
                  <a16:creationId xmlns:a16="http://schemas.microsoft.com/office/drawing/2014/main" id="{41D4A034-A8E6-484F-9042-245CDC567591}"/>
                </a:ext>
              </a:extLst>
            </p:cNvPr>
            <p:cNvSpPr/>
            <p:nvPr/>
          </p:nvSpPr>
          <p:spPr>
            <a:xfrm>
              <a:off x="6612039" y="4341853"/>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7" name="TextBox 106">
            <a:extLst>
              <a:ext uri="{FF2B5EF4-FFF2-40B4-BE49-F238E27FC236}">
                <a16:creationId xmlns:a16="http://schemas.microsoft.com/office/drawing/2014/main" id="{E2C2CA95-8F78-4DA7-96E0-55BC9C6209EF}"/>
              </a:ext>
            </a:extLst>
          </p:cNvPr>
          <p:cNvSpPr txBox="1"/>
          <p:nvPr/>
        </p:nvSpPr>
        <p:spPr>
          <a:xfrm>
            <a:off x="3381840" y="692744"/>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7DA56B"/>
                </a:solidFill>
              </a:rPr>
              <a:t>Item </a:t>
            </a:r>
            <a:r>
              <a:rPr lang="ru-RU" sz="5000" dirty="0" smtClean="0">
                <a:solidFill>
                  <a:srgbClr val="7DA56B"/>
                </a:solidFill>
              </a:rPr>
              <a:t>91</a:t>
            </a:r>
            <a:endParaRPr lang="en-US" sz="5000" dirty="0">
              <a:solidFill>
                <a:srgbClr val="7DA56B"/>
              </a:solidFill>
            </a:endParaRPr>
          </a:p>
        </p:txBody>
      </p:sp>
      <p:sp>
        <p:nvSpPr>
          <p:cNvPr id="108" name="TextBox 107">
            <a:extLst>
              <a:ext uri="{FF2B5EF4-FFF2-40B4-BE49-F238E27FC236}">
                <a16:creationId xmlns:a16="http://schemas.microsoft.com/office/drawing/2014/main" id="{1393DC10-458C-456B-9079-D3D9EC5B3FA8}"/>
              </a:ext>
            </a:extLst>
          </p:cNvPr>
          <p:cNvSpPr txBox="1"/>
          <p:nvPr/>
        </p:nvSpPr>
        <p:spPr>
          <a:xfrm>
            <a:off x="2397014" y="1549401"/>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Throughout the year</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 </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sp>
        <p:nvSpPr>
          <p:cNvPr id="111" name="TextBox 110">
            <a:extLst>
              <a:ext uri="{FF2B5EF4-FFF2-40B4-BE49-F238E27FC236}">
                <a16:creationId xmlns:a16="http://schemas.microsoft.com/office/drawing/2014/main" id="{E2C2CA95-8F78-4DA7-96E0-55BC9C6209EF}"/>
              </a:ext>
            </a:extLst>
          </p:cNvPr>
          <p:cNvSpPr txBox="1"/>
          <p:nvPr/>
        </p:nvSpPr>
        <p:spPr>
          <a:xfrm>
            <a:off x="6139903" y="2777545"/>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7DA56B"/>
                </a:solidFill>
              </a:rPr>
              <a:t>Item </a:t>
            </a:r>
            <a:r>
              <a:rPr lang="uz-Cyrl-UZ" sz="5000" dirty="0" smtClean="0">
                <a:solidFill>
                  <a:srgbClr val="7DA56B"/>
                </a:solidFill>
              </a:rPr>
              <a:t>92</a:t>
            </a:r>
            <a:endParaRPr lang="en-US" sz="5000" dirty="0">
              <a:solidFill>
                <a:srgbClr val="7DA56B"/>
              </a:solidFill>
            </a:endParaRPr>
          </a:p>
        </p:txBody>
      </p:sp>
      <p:sp>
        <p:nvSpPr>
          <p:cNvPr id="112" name="TextBox 111">
            <a:extLst>
              <a:ext uri="{FF2B5EF4-FFF2-40B4-BE49-F238E27FC236}">
                <a16:creationId xmlns:a16="http://schemas.microsoft.com/office/drawing/2014/main" id="{1393DC10-458C-456B-9079-D3D9EC5B3FA8}"/>
              </a:ext>
            </a:extLst>
          </p:cNvPr>
          <p:cNvSpPr txBox="1"/>
          <p:nvPr/>
        </p:nvSpPr>
        <p:spPr>
          <a:xfrm>
            <a:off x="4761845" y="3697135"/>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April 10,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nvGrpSpPr>
          <p:cNvPr id="38" name="Группа 37"/>
          <p:cNvGrpSpPr/>
          <p:nvPr/>
        </p:nvGrpSpPr>
        <p:grpSpPr>
          <a:xfrm>
            <a:off x="4422221" y="4099364"/>
            <a:ext cx="7769779" cy="1494098"/>
            <a:chOff x="4422221" y="4137821"/>
            <a:chExt cx="7769779" cy="1494098"/>
          </a:xfrm>
        </p:grpSpPr>
        <p:sp>
          <p:nvSpPr>
            <p:cNvPr id="39" name="TextBox 38">
              <a:extLst>
                <a:ext uri="{FF2B5EF4-FFF2-40B4-BE49-F238E27FC236}">
                  <a16:creationId xmlns:a16="http://schemas.microsoft.com/office/drawing/2014/main" id="{D9585C00-05E0-4883-9190-5990845EE348}"/>
                </a:ext>
              </a:extLst>
            </p:cNvPr>
            <p:cNvSpPr txBox="1"/>
            <p:nvPr/>
          </p:nvSpPr>
          <p:spPr>
            <a:xfrm>
              <a:off x="7598772" y="4137821"/>
              <a:ext cx="4593228" cy="646331"/>
            </a:xfrm>
            <a:prstGeom prst="rect">
              <a:avLst/>
            </a:prstGeom>
            <a:noFill/>
          </p:spPr>
          <p:txBody>
            <a:bodyPr wrap="square" rtlCol="0">
              <a:spAutoFit/>
            </a:bodyPr>
            <a:lstStyle/>
            <a:p>
              <a:pPr>
                <a:defRPr/>
              </a:pPr>
              <a:r>
                <a:rPr lang="en-US" dirty="0"/>
                <a:t>Expansion of production and tax base by reducing and simplifying the tax burden.</a:t>
              </a:r>
              <a:endParaRPr lang="ru-RU" b="1" dirty="0">
                <a:solidFill>
                  <a:srgbClr val="7DA56B"/>
                </a:solidFill>
                <a:latin typeface="Tahoma" panose="020B0604030504040204" pitchFamily="34" charset="0"/>
                <a:ea typeface="Tahoma" panose="020B0604030504040204" pitchFamily="34" charset="0"/>
                <a:cs typeface="Tahoma" panose="020B0604030504040204" pitchFamily="34" charset="0"/>
              </a:endParaRPr>
            </a:p>
          </p:txBody>
        </p:sp>
        <p:grpSp>
          <p:nvGrpSpPr>
            <p:cNvPr id="40" name="Group 23">
              <a:extLst>
                <a:ext uri="{FF2B5EF4-FFF2-40B4-BE49-F238E27FC236}">
                  <a16:creationId xmlns:a16="http://schemas.microsoft.com/office/drawing/2014/main" id="{F2F30479-59C3-4007-9D72-45C1977815ED}"/>
                </a:ext>
              </a:extLst>
            </p:cNvPr>
            <p:cNvGrpSpPr/>
            <p:nvPr/>
          </p:nvGrpSpPr>
          <p:grpSpPr>
            <a:xfrm>
              <a:off x="4422221" y="5295369"/>
              <a:ext cx="5935594" cy="336550"/>
              <a:chOff x="4422221" y="3127375"/>
              <a:chExt cx="5935594" cy="336550"/>
            </a:xfrm>
          </p:grpSpPr>
          <p:cxnSp>
            <p:nvCxnSpPr>
              <p:cNvPr id="44" name="Straight Connector 24">
                <a:extLst>
                  <a:ext uri="{FF2B5EF4-FFF2-40B4-BE49-F238E27FC236}">
                    <a16:creationId xmlns:a16="http://schemas.microsoft.com/office/drawing/2014/main" id="{A8A0193E-C41C-46B0-9C39-BB9B95D912EA}"/>
                  </a:ext>
                </a:extLst>
              </p:cNvPr>
              <p:cNvCxnSpPr>
                <a:cxnSpLocks/>
              </p:cNvCxnSpPr>
              <p:nvPr/>
            </p:nvCxnSpPr>
            <p:spPr>
              <a:xfrm flipH="1">
                <a:off x="4422221" y="3295567"/>
                <a:ext cx="5935594"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46" name="Oval 25">
                <a:extLst>
                  <a:ext uri="{FF2B5EF4-FFF2-40B4-BE49-F238E27FC236}">
                    <a16:creationId xmlns:a16="http://schemas.microsoft.com/office/drawing/2014/main" id="{31BD03F9-C5A7-4EA7-A8F9-E5EA204140FE}"/>
                  </a:ext>
                </a:extLst>
              </p:cNvPr>
              <p:cNvSpPr/>
              <p:nvPr/>
            </p:nvSpPr>
            <p:spPr>
              <a:xfrm>
                <a:off x="5967483" y="3153880"/>
                <a:ext cx="283540" cy="283540"/>
              </a:xfrm>
              <a:prstGeom prst="ellipse">
                <a:avLst/>
              </a:prstGeom>
              <a:solidFill>
                <a:srgbClr val="E0C9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8" name="Circle: Hollow 26">
                <a:extLst>
                  <a:ext uri="{FF2B5EF4-FFF2-40B4-BE49-F238E27FC236}">
                    <a16:creationId xmlns:a16="http://schemas.microsoft.com/office/drawing/2014/main" id="{A976E9F3-FF31-4223-A98B-FE04C2010639}"/>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5" name="Oval 27">
                <a:extLst>
                  <a:ext uri="{FF2B5EF4-FFF2-40B4-BE49-F238E27FC236}">
                    <a16:creationId xmlns:a16="http://schemas.microsoft.com/office/drawing/2014/main" id="{331A9D28-1400-44DE-90B0-B91A38328D3B}"/>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sp>
          <p:nvSpPr>
            <p:cNvPr id="41" name="Oval 22">
              <a:extLst>
                <a:ext uri="{FF2B5EF4-FFF2-40B4-BE49-F238E27FC236}">
                  <a16:creationId xmlns:a16="http://schemas.microsoft.com/office/drawing/2014/main" id="{41D4A034-A8E6-484F-9042-245CDC567591}"/>
                </a:ext>
              </a:extLst>
            </p:cNvPr>
            <p:cNvSpPr/>
            <p:nvPr/>
          </p:nvSpPr>
          <p:spPr>
            <a:xfrm>
              <a:off x="6615645" y="4434014"/>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sp>
        <p:nvSpPr>
          <p:cNvPr id="56" name="TextBox 55">
            <a:extLst>
              <a:ext uri="{FF2B5EF4-FFF2-40B4-BE49-F238E27FC236}">
                <a16:creationId xmlns:a16="http://schemas.microsoft.com/office/drawing/2014/main" id="{E2C2CA95-8F78-4DA7-96E0-55BC9C6209EF}"/>
              </a:ext>
            </a:extLst>
          </p:cNvPr>
          <p:cNvSpPr txBox="1"/>
          <p:nvPr/>
        </p:nvSpPr>
        <p:spPr>
          <a:xfrm>
            <a:off x="3302897" y="4588916"/>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7DA56B"/>
                </a:solidFill>
              </a:rPr>
              <a:t>Item </a:t>
            </a:r>
            <a:r>
              <a:rPr lang="ru-RU" sz="5000" dirty="0" smtClean="0">
                <a:solidFill>
                  <a:srgbClr val="7DA56B"/>
                </a:solidFill>
              </a:rPr>
              <a:t>94</a:t>
            </a:r>
            <a:endParaRPr lang="en-US" sz="5000" dirty="0">
              <a:solidFill>
                <a:srgbClr val="7DA56B"/>
              </a:solidFill>
            </a:endParaRPr>
          </a:p>
        </p:txBody>
      </p:sp>
      <p:sp>
        <p:nvSpPr>
          <p:cNvPr id="57" name="TextBox 56">
            <a:extLst>
              <a:ext uri="{FF2B5EF4-FFF2-40B4-BE49-F238E27FC236}">
                <a16:creationId xmlns:a16="http://schemas.microsoft.com/office/drawing/2014/main" id="{4245A0EC-B570-41FC-AE3C-F48194D3FB6E}"/>
              </a:ext>
            </a:extLst>
          </p:cNvPr>
          <p:cNvSpPr txBox="1"/>
          <p:nvPr/>
        </p:nvSpPr>
        <p:spPr>
          <a:xfrm>
            <a:off x="6903753" y="5444583"/>
            <a:ext cx="5069172" cy="1015663"/>
          </a:xfrm>
          <a:prstGeom prst="rect">
            <a:avLst/>
          </a:prstGeom>
          <a:noFill/>
        </p:spPr>
        <p:txBody>
          <a:bodyPr wrap="square" rtlCol="0">
            <a:spAutoFit/>
          </a:bodyPr>
          <a:lstStyle/>
          <a:p>
            <a:pPr algn="ctr"/>
            <a:r>
              <a:rPr lang="en-US" sz="1200" dirty="0"/>
              <a:t>-granting the right to defer payment of a single tax payment for a certain period when building objects for own needs for newly created business entities;</a:t>
            </a:r>
          </a:p>
          <a:p>
            <a:pPr algn="ctr"/>
            <a:r>
              <a:rPr lang="en-US" sz="1200" dirty="0"/>
              <a:t>-introduction of incentive schemes for small businesses with a view to their transition to the payment of value added tax.</a:t>
            </a:r>
          </a:p>
        </p:txBody>
      </p:sp>
      <p:sp>
        <p:nvSpPr>
          <p:cNvPr id="58" name="TextBox 57">
            <a:extLst>
              <a:ext uri="{FF2B5EF4-FFF2-40B4-BE49-F238E27FC236}">
                <a16:creationId xmlns:a16="http://schemas.microsoft.com/office/drawing/2014/main" id="{1393DC10-458C-456B-9079-D3D9EC5B3FA8}"/>
              </a:ext>
            </a:extLst>
          </p:cNvPr>
          <p:cNvSpPr txBox="1"/>
          <p:nvPr/>
        </p:nvSpPr>
        <p:spPr>
          <a:xfrm>
            <a:off x="2108608" y="5488148"/>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December 1,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pic>
        <p:nvPicPr>
          <p:cNvPr id="2" name="Рисунок 1"/>
          <p:cNvPicPr>
            <a:picLocks noChangeAspect="1"/>
          </p:cNvPicPr>
          <p:nvPr/>
        </p:nvPicPr>
        <p:blipFill rotWithShape="1">
          <a:blip r:embed="rId2" cstate="hqprint">
            <a:duotone>
              <a:schemeClr val="accent6">
                <a:shade val="45000"/>
                <a:satMod val="135000"/>
              </a:schemeClr>
              <a:prstClr val="white"/>
            </a:duotone>
            <a:extLst>
              <a:ext uri="{28A0092B-C50C-407E-A947-70E740481C1C}">
                <a14:useLocalDpi xmlns:a14="http://schemas.microsoft.com/office/drawing/2010/main" val="0"/>
              </a:ext>
            </a:extLst>
          </a:blip>
          <a:srcRect l="3835" b="14265"/>
          <a:stretch/>
        </p:blipFill>
        <p:spPr>
          <a:xfrm>
            <a:off x="6699657" y="551976"/>
            <a:ext cx="662963" cy="591058"/>
          </a:xfrm>
          <a:prstGeom prst="rect">
            <a:avLst/>
          </a:prstGeom>
        </p:spPr>
      </p:pic>
      <p:pic>
        <p:nvPicPr>
          <p:cNvPr id="1026" name="Picture 2" descr="Похожее изображение"/>
          <p:cNvPicPr>
            <a:picLocks noChangeAspect="1" noChangeArrowheads="1"/>
          </p:cNvPicPr>
          <p:nvPr/>
        </p:nvPicPr>
        <p:blipFill rotWithShape="1">
          <a:blip r:embed="rId3">
            <a:duotone>
              <a:schemeClr val="accent6">
                <a:shade val="45000"/>
                <a:satMod val="135000"/>
              </a:schemeClr>
              <a:prstClr val="white"/>
            </a:duotone>
            <a:extLst>
              <a:ext uri="{28A0092B-C50C-407E-A947-70E740481C1C}">
                <a14:useLocalDpi xmlns:a14="http://schemas.microsoft.com/office/drawing/2010/main" val="0"/>
              </a:ext>
            </a:extLst>
          </a:blip>
          <a:srcRect l="16985" t="9870" r="17957" b="29847"/>
          <a:stretch/>
        </p:blipFill>
        <p:spPr bwMode="auto">
          <a:xfrm>
            <a:off x="4903769" y="2698129"/>
            <a:ext cx="576483" cy="561111"/>
          </a:xfrm>
          <a:prstGeom prst="rect">
            <a:avLst/>
          </a:prstGeom>
          <a:noFill/>
          <a:extLst>
            <a:ext uri="{909E8E84-426E-40DD-AFC4-6F175D3DCCD1}">
              <a14:hiddenFill xmlns:a14="http://schemas.microsoft.com/office/drawing/2010/main">
                <a:solidFill>
                  <a:srgbClr val="FFFFFF"/>
                </a:solidFill>
              </a14:hiddenFill>
            </a:ext>
          </a:extLst>
        </p:spPr>
      </p:pic>
      <p:pic>
        <p:nvPicPr>
          <p:cNvPr id="3" name="Рисунок 2"/>
          <p:cNvPicPr>
            <a:picLocks noChangeAspect="1"/>
          </p:cNvPicPr>
          <p:nvPr/>
        </p:nvPicPr>
        <p:blipFill rotWithShape="1">
          <a:blip r:embed="rId4" cstate="hqprint">
            <a:duotone>
              <a:schemeClr val="accent6">
                <a:shade val="45000"/>
                <a:satMod val="135000"/>
              </a:schemeClr>
              <a:prstClr val="white"/>
            </a:duotone>
            <a:extLst>
              <a:ext uri="{28A0092B-C50C-407E-A947-70E740481C1C}">
                <a14:useLocalDpi xmlns:a14="http://schemas.microsoft.com/office/drawing/2010/main" val="0"/>
              </a:ext>
            </a:extLst>
          </a:blip>
          <a:srcRect l="15185" b="25741"/>
          <a:stretch/>
        </p:blipFill>
        <p:spPr>
          <a:xfrm>
            <a:off x="6721424" y="4401598"/>
            <a:ext cx="790365" cy="692001"/>
          </a:xfrm>
          <a:prstGeom prst="rect">
            <a:avLst/>
          </a:prstGeom>
        </p:spPr>
      </p:pic>
    </p:spTree>
    <p:extLst>
      <p:ext uri="{BB962C8B-B14F-4D97-AF65-F5344CB8AC3E}">
        <p14:creationId xmlns:p14="http://schemas.microsoft.com/office/powerpoint/2010/main" val="872826528"/>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0C940"/>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80CF28EE-A360-46B6-9D76-D2CA1E8777C8}"/>
              </a:ext>
            </a:extLst>
          </p:cNvPr>
          <p:cNvCxnSpPr>
            <a:cxnSpLocks/>
          </p:cNvCxnSpPr>
          <p:nvPr/>
        </p:nvCxnSpPr>
        <p:spPr>
          <a:xfrm>
            <a:off x="6109253" y="0"/>
            <a:ext cx="0" cy="68580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9BE78EC2-2387-4D3A-9CAD-2A27506E5AE4}"/>
              </a:ext>
            </a:extLst>
          </p:cNvPr>
          <p:cNvGrpSpPr/>
          <p:nvPr/>
        </p:nvGrpSpPr>
        <p:grpSpPr>
          <a:xfrm>
            <a:off x="199048" y="260918"/>
            <a:ext cx="7492820" cy="1389459"/>
            <a:chOff x="190680" y="568633"/>
            <a:chExt cx="7492820" cy="1389459"/>
          </a:xfrm>
        </p:grpSpPr>
        <p:grpSp>
          <p:nvGrpSpPr>
            <p:cNvPr id="43" name="Group 42">
              <a:extLst>
                <a:ext uri="{FF2B5EF4-FFF2-40B4-BE49-F238E27FC236}">
                  <a16:creationId xmlns:a16="http://schemas.microsoft.com/office/drawing/2014/main" id="{D8BA2771-C9E3-44F3-BD77-D657DE156F8C}"/>
                </a:ext>
              </a:extLst>
            </p:cNvPr>
            <p:cNvGrpSpPr/>
            <p:nvPr/>
          </p:nvGrpSpPr>
          <p:grpSpPr>
            <a:xfrm>
              <a:off x="1858583" y="1501775"/>
              <a:ext cx="5824917" cy="336550"/>
              <a:chOff x="1796260" y="3127375"/>
              <a:chExt cx="5914713" cy="336550"/>
            </a:xfrm>
          </p:grpSpPr>
          <p:cxnSp>
            <p:nvCxnSpPr>
              <p:cNvPr id="51" name="Straight Connector 50">
                <a:extLst>
                  <a:ext uri="{FF2B5EF4-FFF2-40B4-BE49-F238E27FC236}">
                    <a16:creationId xmlns:a16="http://schemas.microsoft.com/office/drawing/2014/main" id="{A985DC68-6AF1-4498-911F-A92816E066A5}"/>
                  </a:ext>
                </a:extLst>
              </p:cNvPr>
              <p:cNvCxnSpPr>
                <a:cxnSpLocks/>
              </p:cNvCxnSpPr>
              <p:nvPr/>
            </p:nvCxnSpPr>
            <p:spPr>
              <a:xfrm flipH="1">
                <a:off x="1796260" y="3295567"/>
                <a:ext cx="5914713"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4D9C89A5-98C5-42D9-9023-A70CB8909CF4}"/>
                  </a:ext>
                </a:extLst>
              </p:cNvPr>
              <p:cNvSpPr/>
              <p:nvPr/>
            </p:nvSpPr>
            <p:spPr>
              <a:xfrm>
                <a:off x="5967483" y="3153880"/>
                <a:ext cx="283540" cy="283540"/>
              </a:xfrm>
              <a:prstGeom prst="ellipse">
                <a:avLst/>
              </a:prstGeom>
              <a:solidFill>
                <a:srgbClr val="E0C9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53" name="Circle: Hollow 52">
                <a:extLst>
                  <a:ext uri="{FF2B5EF4-FFF2-40B4-BE49-F238E27FC236}">
                    <a16:creationId xmlns:a16="http://schemas.microsoft.com/office/drawing/2014/main" id="{8A117738-5A9B-49A2-91BF-766758E4D870}"/>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4" name="Oval 53">
                <a:extLst>
                  <a:ext uri="{FF2B5EF4-FFF2-40B4-BE49-F238E27FC236}">
                    <a16:creationId xmlns:a16="http://schemas.microsoft.com/office/drawing/2014/main" id="{8028B8DE-057A-4F37-B4A0-CFB5171B2CFC}"/>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grpSp>
          <p:nvGrpSpPr>
            <p:cNvPr id="45" name="Group 44">
              <a:extLst>
                <a:ext uri="{FF2B5EF4-FFF2-40B4-BE49-F238E27FC236}">
                  <a16:creationId xmlns:a16="http://schemas.microsoft.com/office/drawing/2014/main" id="{012328ED-B6F2-47D0-A6E1-73EC8F62F659}"/>
                </a:ext>
              </a:extLst>
            </p:cNvPr>
            <p:cNvGrpSpPr/>
            <p:nvPr/>
          </p:nvGrpSpPr>
          <p:grpSpPr>
            <a:xfrm>
              <a:off x="190680" y="568633"/>
              <a:ext cx="5414608" cy="1389459"/>
              <a:chOff x="140354" y="2194233"/>
              <a:chExt cx="5414608" cy="1389459"/>
            </a:xfrm>
          </p:grpSpPr>
          <p:sp>
            <p:nvSpPr>
              <p:cNvPr id="49" name="TextBox 48">
                <a:extLst>
                  <a:ext uri="{FF2B5EF4-FFF2-40B4-BE49-F238E27FC236}">
                    <a16:creationId xmlns:a16="http://schemas.microsoft.com/office/drawing/2014/main" id="{9A61BB4C-96A2-4D00-9112-5BFC98F25CEE}"/>
                  </a:ext>
                </a:extLst>
              </p:cNvPr>
              <p:cNvSpPr txBox="1"/>
              <p:nvPr/>
            </p:nvSpPr>
            <p:spPr>
              <a:xfrm>
                <a:off x="140354" y="2194233"/>
                <a:ext cx="4455039" cy="369332"/>
              </a:xfrm>
              <a:prstGeom prst="rect">
                <a:avLst/>
              </a:prstGeom>
              <a:noFill/>
            </p:spPr>
            <p:txBody>
              <a:bodyPr wrap="square" rtlCol="0">
                <a:spAutoFit/>
              </a:bodyPr>
              <a:lstStyle/>
              <a:p>
                <a:pPr algn="r"/>
                <a:endParaRPr lang="ru-RU" b="1" dirty="0">
                  <a:solidFill>
                    <a:srgbClr val="EBE2AF"/>
                  </a:solidFill>
                  <a:latin typeface="Tahoma" panose="020B0604030504040204" pitchFamily="34" charset="0"/>
                  <a:ea typeface="Tahoma" panose="020B0604030504040204" pitchFamily="34" charset="0"/>
                  <a:cs typeface="Tahoma" panose="020B0604030504040204" pitchFamily="34" charset="0"/>
                </a:endParaRPr>
              </a:p>
            </p:txBody>
          </p:sp>
          <p:sp>
            <p:nvSpPr>
              <p:cNvPr id="50" name="TextBox 49">
                <a:extLst>
                  <a:ext uri="{FF2B5EF4-FFF2-40B4-BE49-F238E27FC236}">
                    <a16:creationId xmlns:a16="http://schemas.microsoft.com/office/drawing/2014/main" id="{4245A0EC-B570-41FC-AE3C-F48194D3FB6E}"/>
                  </a:ext>
                </a:extLst>
              </p:cNvPr>
              <p:cNvSpPr txBox="1"/>
              <p:nvPr/>
            </p:nvSpPr>
            <p:spPr>
              <a:xfrm>
                <a:off x="1122406" y="3306693"/>
                <a:ext cx="4432556" cy="276999"/>
              </a:xfrm>
              <a:prstGeom prst="rect">
                <a:avLst/>
              </a:prstGeom>
              <a:noFill/>
            </p:spPr>
            <p:txBody>
              <a:bodyPr wrap="square" rtlCol="0">
                <a:spAutoFit/>
              </a:bodyPr>
              <a:lstStyle/>
              <a:p>
                <a:pPr algn="ct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sp>
          <p:nvSpPr>
            <p:cNvPr id="47" name="Oval 46">
              <a:extLst>
                <a:ext uri="{FF2B5EF4-FFF2-40B4-BE49-F238E27FC236}">
                  <a16:creationId xmlns:a16="http://schemas.microsoft.com/office/drawing/2014/main" id="{F6D499F0-3920-4527-8086-8260E495F9C6}"/>
                </a:ext>
              </a:extLst>
            </p:cNvPr>
            <p:cNvSpPr/>
            <p:nvPr/>
          </p:nvSpPr>
          <p:spPr>
            <a:xfrm>
              <a:off x="4767087" y="572966"/>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sp>
        <p:nvSpPr>
          <p:cNvPr id="111" name="TextBox 110">
            <a:extLst>
              <a:ext uri="{FF2B5EF4-FFF2-40B4-BE49-F238E27FC236}">
                <a16:creationId xmlns:a16="http://schemas.microsoft.com/office/drawing/2014/main" id="{E2C2CA95-8F78-4DA7-96E0-55BC9C6209EF}"/>
              </a:ext>
            </a:extLst>
          </p:cNvPr>
          <p:cNvSpPr txBox="1"/>
          <p:nvPr/>
        </p:nvSpPr>
        <p:spPr>
          <a:xfrm>
            <a:off x="6139903" y="485842"/>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7DA56B"/>
                </a:solidFill>
              </a:rPr>
              <a:t>Item </a:t>
            </a:r>
            <a:r>
              <a:rPr lang="uz-Cyrl-UZ" sz="5000" dirty="0" smtClean="0">
                <a:solidFill>
                  <a:srgbClr val="7DA56B"/>
                </a:solidFill>
              </a:rPr>
              <a:t>97</a:t>
            </a:r>
            <a:endParaRPr lang="en-US" sz="5000" dirty="0">
              <a:solidFill>
                <a:srgbClr val="7DA56B"/>
              </a:solidFill>
            </a:endParaRPr>
          </a:p>
        </p:txBody>
      </p:sp>
      <p:sp>
        <p:nvSpPr>
          <p:cNvPr id="112" name="TextBox 111">
            <a:extLst>
              <a:ext uri="{FF2B5EF4-FFF2-40B4-BE49-F238E27FC236}">
                <a16:creationId xmlns:a16="http://schemas.microsoft.com/office/drawing/2014/main" id="{1393DC10-458C-456B-9079-D3D9EC5B3FA8}"/>
              </a:ext>
            </a:extLst>
          </p:cNvPr>
          <p:cNvSpPr txBox="1"/>
          <p:nvPr/>
        </p:nvSpPr>
        <p:spPr>
          <a:xfrm>
            <a:off x="4761845" y="1405432"/>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October 10,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nvGrpSpPr>
          <p:cNvPr id="60" name="Group 41">
            <a:extLst>
              <a:ext uri="{FF2B5EF4-FFF2-40B4-BE49-F238E27FC236}">
                <a16:creationId xmlns:a16="http://schemas.microsoft.com/office/drawing/2014/main" id="{9BE78EC2-2387-4D3A-9CAD-2A27506E5AE4}"/>
              </a:ext>
            </a:extLst>
          </p:cNvPr>
          <p:cNvGrpSpPr/>
          <p:nvPr/>
        </p:nvGrpSpPr>
        <p:grpSpPr>
          <a:xfrm>
            <a:off x="199048" y="4116699"/>
            <a:ext cx="7491393" cy="2171853"/>
            <a:chOff x="192107" y="340237"/>
            <a:chExt cx="7491393" cy="2171853"/>
          </a:xfrm>
        </p:grpSpPr>
        <p:grpSp>
          <p:nvGrpSpPr>
            <p:cNvPr id="61" name="Group 42">
              <a:extLst>
                <a:ext uri="{FF2B5EF4-FFF2-40B4-BE49-F238E27FC236}">
                  <a16:creationId xmlns:a16="http://schemas.microsoft.com/office/drawing/2014/main" id="{D8BA2771-C9E3-44F3-BD77-D657DE156F8C}"/>
                </a:ext>
              </a:extLst>
            </p:cNvPr>
            <p:cNvGrpSpPr/>
            <p:nvPr/>
          </p:nvGrpSpPr>
          <p:grpSpPr>
            <a:xfrm>
              <a:off x="1858583" y="1501775"/>
              <a:ext cx="5824917" cy="336550"/>
              <a:chOff x="1796260" y="3127375"/>
              <a:chExt cx="5914713" cy="336550"/>
            </a:xfrm>
          </p:grpSpPr>
          <p:cxnSp>
            <p:nvCxnSpPr>
              <p:cNvPr id="66" name="Straight Connector 50">
                <a:extLst>
                  <a:ext uri="{FF2B5EF4-FFF2-40B4-BE49-F238E27FC236}">
                    <a16:creationId xmlns:a16="http://schemas.microsoft.com/office/drawing/2014/main" id="{A985DC68-6AF1-4498-911F-A92816E066A5}"/>
                  </a:ext>
                </a:extLst>
              </p:cNvPr>
              <p:cNvCxnSpPr>
                <a:cxnSpLocks/>
              </p:cNvCxnSpPr>
              <p:nvPr/>
            </p:nvCxnSpPr>
            <p:spPr>
              <a:xfrm flipH="1">
                <a:off x="1796260" y="3295567"/>
                <a:ext cx="5914713"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67" name="Oval 51">
                <a:extLst>
                  <a:ext uri="{FF2B5EF4-FFF2-40B4-BE49-F238E27FC236}">
                    <a16:creationId xmlns:a16="http://schemas.microsoft.com/office/drawing/2014/main" id="{4D9C89A5-98C5-42D9-9023-A70CB8909CF4}"/>
                  </a:ext>
                </a:extLst>
              </p:cNvPr>
              <p:cNvSpPr/>
              <p:nvPr/>
            </p:nvSpPr>
            <p:spPr>
              <a:xfrm>
                <a:off x="5967483" y="3153880"/>
                <a:ext cx="283540" cy="283540"/>
              </a:xfrm>
              <a:prstGeom prst="ellipse">
                <a:avLst/>
              </a:prstGeom>
              <a:solidFill>
                <a:srgbClr val="E0C9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68" name="Circle: Hollow 52">
                <a:extLst>
                  <a:ext uri="{FF2B5EF4-FFF2-40B4-BE49-F238E27FC236}">
                    <a16:creationId xmlns:a16="http://schemas.microsoft.com/office/drawing/2014/main" id="{8A117738-5A9B-49A2-91BF-766758E4D870}"/>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69" name="Oval 53">
                <a:extLst>
                  <a:ext uri="{FF2B5EF4-FFF2-40B4-BE49-F238E27FC236}">
                    <a16:creationId xmlns:a16="http://schemas.microsoft.com/office/drawing/2014/main" id="{8028B8DE-057A-4F37-B4A0-CFB5171B2CFC}"/>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grpSp>
          <p:nvGrpSpPr>
            <p:cNvPr id="62" name="Group 44">
              <a:extLst>
                <a:ext uri="{FF2B5EF4-FFF2-40B4-BE49-F238E27FC236}">
                  <a16:creationId xmlns:a16="http://schemas.microsoft.com/office/drawing/2014/main" id="{012328ED-B6F2-47D0-A6E1-73EC8F62F659}"/>
                </a:ext>
              </a:extLst>
            </p:cNvPr>
            <p:cNvGrpSpPr/>
            <p:nvPr/>
          </p:nvGrpSpPr>
          <p:grpSpPr>
            <a:xfrm>
              <a:off x="192107" y="340237"/>
              <a:ext cx="5413181" cy="2171853"/>
              <a:chOff x="141781" y="1965837"/>
              <a:chExt cx="5413181" cy="2171853"/>
            </a:xfrm>
          </p:grpSpPr>
          <p:sp>
            <p:nvSpPr>
              <p:cNvPr id="64" name="TextBox 63">
                <a:extLst>
                  <a:ext uri="{FF2B5EF4-FFF2-40B4-BE49-F238E27FC236}">
                    <a16:creationId xmlns:a16="http://schemas.microsoft.com/office/drawing/2014/main" id="{9A61BB4C-96A2-4D00-9112-5BFC98F25CEE}"/>
                  </a:ext>
                </a:extLst>
              </p:cNvPr>
              <p:cNvSpPr txBox="1"/>
              <p:nvPr/>
            </p:nvSpPr>
            <p:spPr>
              <a:xfrm>
                <a:off x="141781" y="1965837"/>
                <a:ext cx="4455039" cy="1200329"/>
              </a:xfrm>
              <a:prstGeom prst="rect">
                <a:avLst/>
              </a:prstGeom>
              <a:noFill/>
            </p:spPr>
            <p:txBody>
              <a:bodyPr wrap="square" rtlCol="0">
                <a:spAutoFit/>
              </a:bodyPr>
              <a:lstStyle/>
              <a:p>
                <a:pPr algn="r"/>
                <a:r>
                  <a:rPr lang="en-US" dirty="0"/>
                  <a:t>Systemic development of domestic </a:t>
                </a:r>
                <a:r>
                  <a:rPr lang="en-US" dirty="0" smtClean="0"/>
                  <a:t>tourism, </a:t>
                </a:r>
                <a:r>
                  <a:rPr lang="en-US" dirty="0"/>
                  <a:t>creating the necessary infrastructure, and broadly promoting the tourism potential of the </a:t>
                </a:r>
                <a:r>
                  <a:rPr lang="en-US" dirty="0" smtClean="0"/>
                  <a:t>regions.</a:t>
                </a:r>
                <a:endParaRPr lang="ru-RU" b="1" dirty="0">
                  <a:solidFill>
                    <a:srgbClr val="7DA56B"/>
                  </a:solidFill>
                  <a:latin typeface="Tahoma" panose="020B0604030504040204" pitchFamily="34" charset="0"/>
                  <a:ea typeface="Tahoma" panose="020B0604030504040204" pitchFamily="34" charset="0"/>
                  <a:cs typeface="Tahoma" panose="020B0604030504040204" pitchFamily="34" charset="0"/>
                </a:endParaRPr>
              </a:p>
            </p:txBody>
          </p:sp>
          <p:sp>
            <p:nvSpPr>
              <p:cNvPr id="65" name="TextBox 64">
                <a:extLst>
                  <a:ext uri="{FF2B5EF4-FFF2-40B4-BE49-F238E27FC236}">
                    <a16:creationId xmlns:a16="http://schemas.microsoft.com/office/drawing/2014/main" id="{4245A0EC-B570-41FC-AE3C-F48194D3FB6E}"/>
                  </a:ext>
                </a:extLst>
              </p:cNvPr>
              <p:cNvSpPr txBox="1"/>
              <p:nvPr/>
            </p:nvSpPr>
            <p:spPr>
              <a:xfrm>
                <a:off x="641233" y="3306693"/>
                <a:ext cx="4913729" cy="830997"/>
              </a:xfrm>
              <a:prstGeom prst="rect">
                <a:avLst/>
              </a:prstGeom>
              <a:noFill/>
            </p:spPr>
            <p:txBody>
              <a:bodyPr wrap="square" rtlCol="0">
                <a:spAutoFit/>
              </a:bodyPr>
              <a:lstStyle/>
              <a:p>
                <a:pPr algn="ctr"/>
                <a:r>
                  <a:rPr lang="en-US" sz="1200" dirty="0"/>
                  <a:t>A</a:t>
                </a:r>
                <a:r>
                  <a:rPr lang="en-US" sz="1200" dirty="0" smtClean="0"/>
                  <a:t>pproval </a:t>
                </a:r>
                <a:r>
                  <a:rPr lang="en-US" sz="1200" dirty="0"/>
                  <a:t>of an action plan for the implementation of the ‘Travel around Uzbekistan’ Domestic Tourism Development </a:t>
                </a:r>
                <a:r>
                  <a:rPr lang="en-US" sz="1200" dirty="0" smtClean="0"/>
                  <a:t>Program and </a:t>
                </a:r>
                <a:r>
                  <a:rPr lang="en-US" sz="1200" dirty="0"/>
                  <a:t>granting of additional preferences to business entities conducting their activity in domestic tourism</a:t>
                </a: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sp>
          <p:nvSpPr>
            <p:cNvPr id="63" name="Oval 46">
              <a:extLst>
                <a:ext uri="{FF2B5EF4-FFF2-40B4-BE49-F238E27FC236}">
                  <a16:creationId xmlns:a16="http://schemas.microsoft.com/office/drawing/2014/main" id="{F6D499F0-3920-4527-8086-8260E495F9C6}"/>
                </a:ext>
              </a:extLst>
            </p:cNvPr>
            <p:cNvSpPr/>
            <p:nvPr/>
          </p:nvSpPr>
          <p:spPr>
            <a:xfrm>
              <a:off x="4767087" y="572966"/>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sp>
        <p:nvSpPr>
          <p:cNvPr id="70" name="TextBox 69">
            <a:extLst>
              <a:ext uri="{FF2B5EF4-FFF2-40B4-BE49-F238E27FC236}">
                <a16:creationId xmlns:a16="http://schemas.microsoft.com/office/drawing/2014/main" id="{E2C2CA95-8F78-4DA7-96E0-55BC9C6209EF}"/>
              </a:ext>
            </a:extLst>
          </p:cNvPr>
          <p:cNvSpPr txBox="1"/>
          <p:nvPr/>
        </p:nvSpPr>
        <p:spPr>
          <a:xfrm>
            <a:off x="6138475" y="4570019"/>
            <a:ext cx="3359485"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7DA56B"/>
                </a:solidFill>
              </a:rPr>
              <a:t>Item </a:t>
            </a:r>
            <a:r>
              <a:rPr lang="uz-Cyrl-UZ" sz="5000" dirty="0" smtClean="0">
                <a:solidFill>
                  <a:srgbClr val="7DA56B"/>
                </a:solidFill>
              </a:rPr>
              <a:t>100</a:t>
            </a:r>
            <a:endParaRPr lang="en-US" sz="5000" dirty="0">
              <a:solidFill>
                <a:srgbClr val="7DA56B"/>
              </a:solidFill>
            </a:endParaRPr>
          </a:p>
        </p:txBody>
      </p:sp>
      <p:sp>
        <p:nvSpPr>
          <p:cNvPr id="72" name="TextBox 71">
            <a:extLst>
              <a:ext uri="{FF2B5EF4-FFF2-40B4-BE49-F238E27FC236}">
                <a16:creationId xmlns:a16="http://schemas.microsoft.com/office/drawing/2014/main" id="{1393DC10-458C-456B-9079-D3D9EC5B3FA8}"/>
              </a:ext>
            </a:extLst>
          </p:cNvPr>
          <p:cNvSpPr txBox="1"/>
          <p:nvPr/>
        </p:nvSpPr>
        <p:spPr>
          <a:xfrm>
            <a:off x="4760418" y="5489609"/>
            <a:ext cx="390180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February 20,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nvGrpSpPr>
          <p:cNvPr id="118" name="Группа 117"/>
          <p:cNvGrpSpPr/>
          <p:nvPr/>
        </p:nvGrpSpPr>
        <p:grpSpPr>
          <a:xfrm>
            <a:off x="4422221" y="2067637"/>
            <a:ext cx="7751824" cy="1426503"/>
            <a:chOff x="4422221" y="4205416"/>
            <a:chExt cx="7751824" cy="1426503"/>
          </a:xfrm>
        </p:grpSpPr>
        <p:sp>
          <p:nvSpPr>
            <p:cNvPr id="119" name="TextBox 118">
              <a:extLst>
                <a:ext uri="{FF2B5EF4-FFF2-40B4-BE49-F238E27FC236}">
                  <a16:creationId xmlns:a16="http://schemas.microsoft.com/office/drawing/2014/main" id="{D9585C00-05E0-4883-9190-5990845EE348}"/>
                </a:ext>
              </a:extLst>
            </p:cNvPr>
            <p:cNvSpPr txBox="1"/>
            <p:nvPr/>
          </p:nvSpPr>
          <p:spPr>
            <a:xfrm>
              <a:off x="7640619" y="4205416"/>
              <a:ext cx="4533426" cy="923330"/>
            </a:xfrm>
            <a:prstGeom prst="rect">
              <a:avLst/>
            </a:prstGeom>
            <a:noFill/>
          </p:spPr>
          <p:txBody>
            <a:bodyPr wrap="square" rtlCol="0">
              <a:spAutoFit/>
            </a:bodyPr>
            <a:lstStyle/>
            <a:p>
              <a:r>
                <a:rPr lang="en-US" dirty="0"/>
                <a:t>Termination of the monopoly in the production of </a:t>
              </a:r>
              <a:r>
                <a:rPr lang="en-US" dirty="0" smtClean="0"/>
                <a:t>electricity and </a:t>
              </a:r>
              <a:r>
                <a:rPr lang="en-US" dirty="0"/>
                <a:t>the promotion of the use of alternative energy sources.</a:t>
              </a:r>
              <a:endParaRPr lang="ru-RU" b="1" dirty="0">
                <a:solidFill>
                  <a:srgbClr val="7DA56B"/>
                </a:solidFill>
                <a:latin typeface="Tahoma" panose="020B0604030504040204" pitchFamily="34" charset="0"/>
                <a:ea typeface="Tahoma" panose="020B0604030504040204" pitchFamily="34" charset="0"/>
                <a:cs typeface="Tahoma" panose="020B0604030504040204" pitchFamily="34" charset="0"/>
              </a:endParaRPr>
            </a:p>
          </p:txBody>
        </p:sp>
        <p:grpSp>
          <p:nvGrpSpPr>
            <p:cNvPr id="120" name="Group 23">
              <a:extLst>
                <a:ext uri="{FF2B5EF4-FFF2-40B4-BE49-F238E27FC236}">
                  <a16:creationId xmlns:a16="http://schemas.microsoft.com/office/drawing/2014/main" id="{F2F30479-59C3-4007-9D72-45C1977815ED}"/>
                </a:ext>
              </a:extLst>
            </p:cNvPr>
            <p:cNvGrpSpPr/>
            <p:nvPr/>
          </p:nvGrpSpPr>
          <p:grpSpPr>
            <a:xfrm>
              <a:off x="4422221" y="5295369"/>
              <a:ext cx="5935594" cy="336550"/>
              <a:chOff x="4422221" y="3127375"/>
              <a:chExt cx="5935594" cy="336550"/>
            </a:xfrm>
          </p:grpSpPr>
          <p:cxnSp>
            <p:nvCxnSpPr>
              <p:cNvPr id="122" name="Straight Connector 24">
                <a:extLst>
                  <a:ext uri="{FF2B5EF4-FFF2-40B4-BE49-F238E27FC236}">
                    <a16:creationId xmlns:a16="http://schemas.microsoft.com/office/drawing/2014/main" id="{A8A0193E-C41C-46B0-9C39-BB9B95D912EA}"/>
                  </a:ext>
                </a:extLst>
              </p:cNvPr>
              <p:cNvCxnSpPr>
                <a:cxnSpLocks/>
              </p:cNvCxnSpPr>
              <p:nvPr/>
            </p:nvCxnSpPr>
            <p:spPr>
              <a:xfrm flipH="1">
                <a:off x="4422221" y="3295567"/>
                <a:ext cx="5935594"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123" name="Oval 25">
                <a:extLst>
                  <a:ext uri="{FF2B5EF4-FFF2-40B4-BE49-F238E27FC236}">
                    <a16:creationId xmlns:a16="http://schemas.microsoft.com/office/drawing/2014/main" id="{31BD03F9-C5A7-4EA7-A8F9-E5EA204140FE}"/>
                  </a:ext>
                </a:extLst>
              </p:cNvPr>
              <p:cNvSpPr/>
              <p:nvPr/>
            </p:nvSpPr>
            <p:spPr>
              <a:xfrm>
                <a:off x="5967483" y="3153880"/>
                <a:ext cx="283540" cy="283540"/>
              </a:xfrm>
              <a:prstGeom prst="ellipse">
                <a:avLst/>
              </a:prstGeom>
              <a:solidFill>
                <a:srgbClr val="E0C9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124" name="Circle: Hollow 26">
                <a:extLst>
                  <a:ext uri="{FF2B5EF4-FFF2-40B4-BE49-F238E27FC236}">
                    <a16:creationId xmlns:a16="http://schemas.microsoft.com/office/drawing/2014/main" id="{A976E9F3-FF31-4223-A98B-FE04C2010639}"/>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125" name="Oval 27">
                <a:extLst>
                  <a:ext uri="{FF2B5EF4-FFF2-40B4-BE49-F238E27FC236}">
                    <a16:creationId xmlns:a16="http://schemas.microsoft.com/office/drawing/2014/main" id="{331A9D28-1400-44DE-90B0-B91A38328D3B}"/>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sp>
          <p:nvSpPr>
            <p:cNvPr id="121" name="Oval 22">
              <a:extLst>
                <a:ext uri="{FF2B5EF4-FFF2-40B4-BE49-F238E27FC236}">
                  <a16:creationId xmlns:a16="http://schemas.microsoft.com/office/drawing/2014/main" id="{41D4A034-A8E6-484F-9042-245CDC567591}"/>
                </a:ext>
              </a:extLst>
            </p:cNvPr>
            <p:cNvSpPr/>
            <p:nvPr/>
          </p:nvSpPr>
          <p:spPr>
            <a:xfrm>
              <a:off x="6615645" y="4434014"/>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sp>
        <p:nvSpPr>
          <p:cNvPr id="126" name="TextBox 125">
            <a:extLst>
              <a:ext uri="{FF2B5EF4-FFF2-40B4-BE49-F238E27FC236}">
                <a16:creationId xmlns:a16="http://schemas.microsoft.com/office/drawing/2014/main" id="{E2C2CA95-8F78-4DA7-96E0-55BC9C6209EF}"/>
              </a:ext>
            </a:extLst>
          </p:cNvPr>
          <p:cNvSpPr txBox="1"/>
          <p:nvPr/>
        </p:nvSpPr>
        <p:spPr>
          <a:xfrm>
            <a:off x="3302897" y="2489594"/>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7DA56B"/>
                </a:solidFill>
              </a:rPr>
              <a:t>Item </a:t>
            </a:r>
            <a:r>
              <a:rPr lang="uz-Cyrl-UZ" sz="5000" dirty="0" smtClean="0">
                <a:solidFill>
                  <a:srgbClr val="7DA56B"/>
                </a:solidFill>
              </a:rPr>
              <a:t>99</a:t>
            </a:r>
            <a:endParaRPr lang="en-US" sz="5000" dirty="0">
              <a:solidFill>
                <a:srgbClr val="7DA56B"/>
              </a:solidFill>
            </a:endParaRPr>
          </a:p>
        </p:txBody>
      </p:sp>
      <p:sp>
        <p:nvSpPr>
          <p:cNvPr id="127" name="TextBox 126">
            <a:extLst>
              <a:ext uri="{FF2B5EF4-FFF2-40B4-BE49-F238E27FC236}">
                <a16:creationId xmlns:a16="http://schemas.microsoft.com/office/drawing/2014/main" id="{4245A0EC-B570-41FC-AE3C-F48194D3FB6E}"/>
              </a:ext>
            </a:extLst>
          </p:cNvPr>
          <p:cNvSpPr txBox="1"/>
          <p:nvPr/>
        </p:nvSpPr>
        <p:spPr>
          <a:xfrm>
            <a:off x="393290" y="1392288"/>
            <a:ext cx="5075166" cy="1015663"/>
          </a:xfrm>
          <a:prstGeom prst="rect">
            <a:avLst/>
          </a:prstGeom>
          <a:noFill/>
        </p:spPr>
        <p:txBody>
          <a:bodyPr wrap="square" rtlCol="0">
            <a:spAutoFit/>
          </a:bodyPr>
          <a:lstStyle/>
          <a:p>
            <a:r>
              <a:rPr lang="en-US" sz="1200" dirty="0"/>
              <a:t>Concept of Improving the Customs Legislation will be approved with the draft, which provide:</a:t>
            </a:r>
          </a:p>
          <a:p>
            <a:r>
              <a:rPr lang="en-US" sz="1200" dirty="0"/>
              <a:t>-determination of areas for improving the Customs Code</a:t>
            </a:r>
            <a:r>
              <a:rPr lang="en-US" sz="1200" dirty="0" smtClean="0"/>
              <a:t>;</a:t>
            </a:r>
          </a:p>
          <a:p>
            <a:r>
              <a:rPr lang="en-US" sz="1200" dirty="0"/>
              <a:t>-development of mechanisms ensuring a high transparency in customs administration</a:t>
            </a:r>
          </a:p>
        </p:txBody>
      </p:sp>
      <p:sp>
        <p:nvSpPr>
          <p:cNvPr id="128" name="TextBox 127">
            <a:extLst>
              <a:ext uri="{FF2B5EF4-FFF2-40B4-BE49-F238E27FC236}">
                <a16:creationId xmlns:a16="http://schemas.microsoft.com/office/drawing/2014/main" id="{1393DC10-458C-456B-9079-D3D9EC5B3FA8}"/>
              </a:ext>
            </a:extLst>
          </p:cNvPr>
          <p:cNvSpPr txBox="1"/>
          <p:nvPr/>
        </p:nvSpPr>
        <p:spPr>
          <a:xfrm>
            <a:off x="2108608" y="3388826"/>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June 30,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sp>
        <p:nvSpPr>
          <p:cNvPr id="4" name="Прямоугольник 3"/>
          <p:cNvSpPr/>
          <p:nvPr/>
        </p:nvSpPr>
        <p:spPr>
          <a:xfrm>
            <a:off x="256081" y="122058"/>
            <a:ext cx="4398006" cy="1200329"/>
          </a:xfrm>
          <a:prstGeom prst="rect">
            <a:avLst/>
          </a:prstGeom>
        </p:spPr>
        <p:txBody>
          <a:bodyPr wrap="square">
            <a:spAutoFit/>
          </a:bodyPr>
          <a:lstStyle/>
          <a:p>
            <a:pPr algn="r">
              <a:defRPr/>
            </a:pPr>
            <a:r>
              <a:rPr lang="en-US" dirty="0"/>
              <a:t>The radical improvement of the customs legislation, bringing this system in line with the requirements of advanced international standards.</a:t>
            </a:r>
            <a:endParaRPr lang="ru-RU" b="1" dirty="0">
              <a:solidFill>
                <a:srgbClr val="7DA56B"/>
              </a:solidFill>
              <a:latin typeface="Tahoma" panose="020B0604030504040204" pitchFamily="34" charset="0"/>
              <a:ea typeface="Tahoma" panose="020B0604030504040204" pitchFamily="34" charset="0"/>
              <a:cs typeface="Tahoma" panose="020B0604030504040204" pitchFamily="34" charset="0"/>
            </a:endParaRPr>
          </a:p>
        </p:txBody>
      </p:sp>
      <p:sp>
        <p:nvSpPr>
          <p:cNvPr id="5" name="Прямоугольник 4"/>
          <p:cNvSpPr/>
          <p:nvPr/>
        </p:nvSpPr>
        <p:spPr>
          <a:xfrm>
            <a:off x="6918325" y="3393236"/>
            <a:ext cx="5019675" cy="646331"/>
          </a:xfrm>
          <a:prstGeom prst="rect">
            <a:avLst/>
          </a:prstGeom>
        </p:spPr>
        <p:txBody>
          <a:bodyPr wrap="square">
            <a:spAutoFit/>
          </a:bodyPr>
          <a:lstStyle/>
          <a:p>
            <a:pPr algn="ctr"/>
            <a:r>
              <a:rPr lang="en-US" sz="1200" dirty="0"/>
              <a:t> The draft provides for the improvement of the legal basis for the production and delivery to consumers of electricity received from alternative sources, as well as the provision of incentives encouraging the development of this field.</a:t>
            </a: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pic>
        <p:nvPicPr>
          <p:cNvPr id="2" name="Рисунок 1"/>
          <p:cNvPicPr>
            <a:picLocks noChangeAspect="1"/>
          </p:cNvPicPr>
          <p:nvPr/>
        </p:nvPicPr>
        <p:blipFill rotWithShape="1">
          <a:blip r:embed="rId2" cstate="hqprint">
            <a:duotone>
              <a:schemeClr val="accent6">
                <a:shade val="45000"/>
                <a:satMod val="135000"/>
              </a:schemeClr>
              <a:prstClr val="white"/>
            </a:duotone>
            <a:extLst>
              <a:ext uri="{28A0092B-C50C-407E-A947-70E740481C1C}">
                <a14:useLocalDpi xmlns:a14="http://schemas.microsoft.com/office/drawing/2010/main" val="0"/>
              </a:ext>
            </a:extLst>
          </a:blip>
          <a:srcRect l="8519" t="9074" r="8519" b="21667"/>
          <a:stretch/>
        </p:blipFill>
        <p:spPr>
          <a:xfrm>
            <a:off x="4801062" y="391348"/>
            <a:ext cx="744538" cy="621556"/>
          </a:xfrm>
          <a:prstGeom prst="rect">
            <a:avLst/>
          </a:prstGeom>
        </p:spPr>
      </p:pic>
      <p:pic>
        <p:nvPicPr>
          <p:cNvPr id="3" name="Рисунок 2"/>
          <p:cNvPicPr>
            <a:picLocks noChangeAspect="1"/>
          </p:cNvPicPr>
          <p:nvPr/>
        </p:nvPicPr>
        <p:blipFill rotWithShape="1">
          <a:blip r:embed="rId3" cstate="hqprint">
            <a:duotone>
              <a:schemeClr val="accent6">
                <a:shade val="45000"/>
                <a:satMod val="135000"/>
              </a:schemeClr>
              <a:prstClr val="white"/>
            </a:duotone>
            <a:extLst>
              <a:ext uri="{28A0092B-C50C-407E-A947-70E740481C1C}">
                <a14:useLocalDpi xmlns:a14="http://schemas.microsoft.com/office/drawing/2010/main" val="0"/>
              </a:ext>
            </a:extLst>
          </a:blip>
          <a:srcRect l="6296" b="20741"/>
          <a:stretch/>
        </p:blipFill>
        <p:spPr>
          <a:xfrm>
            <a:off x="6679863" y="2330643"/>
            <a:ext cx="884557" cy="748202"/>
          </a:xfrm>
          <a:prstGeom prst="rect">
            <a:avLst/>
          </a:prstGeom>
        </p:spPr>
      </p:pic>
      <p:pic>
        <p:nvPicPr>
          <p:cNvPr id="6" name="Рисунок 5"/>
          <p:cNvPicPr>
            <a:picLocks noChangeAspect="1"/>
          </p:cNvPicPr>
          <p:nvPr/>
        </p:nvPicPr>
        <p:blipFill rotWithShape="1">
          <a:blip r:embed="rId4" cstate="hqprint">
            <a:duotone>
              <a:schemeClr val="accent6">
                <a:shade val="45000"/>
                <a:satMod val="135000"/>
              </a:schemeClr>
              <a:prstClr val="white"/>
            </a:duotone>
            <a:extLst>
              <a:ext uri="{28A0092B-C50C-407E-A947-70E740481C1C}">
                <a14:useLocalDpi xmlns:a14="http://schemas.microsoft.com/office/drawing/2010/main" val="0"/>
              </a:ext>
            </a:extLst>
          </a:blip>
          <a:srcRect l="6111" t="19629" r="5000" b="34444"/>
          <a:stretch/>
        </p:blipFill>
        <p:spPr>
          <a:xfrm>
            <a:off x="4795857" y="4491235"/>
            <a:ext cx="1057570" cy="546411"/>
          </a:xfrm>
          <a:prstGeom prst="rect">
            <a:avLst/>
          </a:prstGeom>
        </p:spPr>
      </p:pic>
    </p:spTree>
    <p:extLst>
      <p:ext uri="{BB962C8B-B14F-4D97-AF65-F5344CB8AC3E}">
        <p14:creationId xmlns:p14="http://schemas.microsoft.com/office/powerpoint/2010/main" val="1091398427"/>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0C940"/>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80CF28EE-A360-46B6-9D76-D2CA1E8777C8}"/>
              </a:ext>
            </a:extLst>
          </p:cNvPr>
          <p:cNvCxnSpPr>
            <a:cxnSpLocks/>
          </p:cNvCxnSpPr>
          <p:nvPr/>
        </p:nvCxnSpPr>
        <p:spPr>
          <a:xfrm>
            <a:off x="6109253" y="0"/>
            <a:ext cx="0" cy="68580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9BE78EC2-2387-4D3A-9CAD-2A27506E5AE4}"/>
              </a:ext>
            </a:extLst>
          </p:cNvPr>
          <p:cNvGrpSpPr/>
          <p:nvPr/>
        </p:nvGrpSpPr>
        <p:grpSpPr>
          <a:xfrm>
            <a:off x="136509" y="2286591"/>
            <a:ext cx="7555359" cy="1948621"/>
            <a:chOff x="128141" y="369278"/>
            <a:chExt cx="7555359" cy="1948621"/>
          </a:xfrm>
        </p:grpSpPr>
        <p:grpSp>
          <p:nvGrpSpPr>
            <p:cNvPr id="43" name="Group 42">
              <a:extLst>
                <a:ext uri="{FF2B5EF4-FFF2-40B4-BE49-F238E27FC236}">
                  <a16:creationId xmlns:a16="http://schemas.microsoft.com/office/drawing/2014/main" id="{D8BA2771-C9E3-44F3-BD77-D657DE156F8C}"/>
                </a:ext>
              </a:extLst>
            </p:cNvPr>
            <p:cNvGrpSpPr/>
            <p:nvPr/>
          </p:nvGrpSpPr>
          <p:grpSpPr>
            <a:xfrm>
              <a:off x="1858583" y="1501775"/>
              <a:ext cx="5824917" cy="336550"/>
              <a:chOff x="1796260" y="3127375"/>
              <a:chExt cx="5914713" cy="336550"/>
            </a:xfrm>
          </p:grpSpPr>
          <p:cxnSp>
            <p:nvCxnSpPr>
              <p:cNvPr id="51" name="Straight Connector 50">
                <a:extLst>
                  <a:ext uri="{FF2B5EF4-FFF2-40B4-BE49-F238E27FC236}">
                    <a16:creationId xmlns:a16="http://schemas.microsoft.com/office/drawing/2014/main" id="{A985DC68-6AF1-4498-911F-A92816E066A5}"/>
                  </a:ext>
                </a:extLst>
              </p:cNvPr>
              <p:cNvCxnSpPr>
                <a:cxnSpLocks/>
              </p:cNvCxnSpPr>
              <p:nvPr/>
            </p:nvCxnSpPr>
            <p:spPr>
              <a:xfrm flipH="1">
                <a:off x="1796260" y="3295567"/>
                <a:ext cx="5914713"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4D9C89A5-98C5-42D9-9023-A70CB8909CF4}"/>
                  </a:ext>
                </a:extLst>
              </p:cNvPr>
              <p:cNvSpPr/>
              <p:nvPr/>
            </p:nvSpPr>
            <p:spPr>
              <a:xfrm>
                <a:off x="5967483" y="3153880"/>
                <a:ext cx="283540" cy="283540"/>
              </a:xfrm>
              <a:prstGeom prst="ellipse">
                <a:avLst/>
              </a:prstGeom>
              <a:solidFill>
                <a:srgbClr val="E0C9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53" name="Circle: Hollow 52">
                <a:extLst>
                  <a:ext uri="{FF2B5EF4-FFF2-40B4-BE49-F238E27FC236}">
                    <a16:creationId xmlns:a16="http://schemas.microsoft.com/office/drawing/2014/main" id="{8A117738-5A9B-49A2-91BF-766758E4D870}"/>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4" name="Oval 53">
                <a:extLst>
                  <a:ext uri="{FF2B5EF4-FFF2-40B4-BE49-F238E27FC236}">
                    <a16:creationId xmlns:a16="http://schemas.microsoft.com/office/drawing/2014/main" id="{8028B8DE-057A-4F37-B4A0-CFB5171B2CFC}"/>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grpSp>
          <p:nvGrpSpPr>
            <p:cNvPr id="45" name="Group 44">
              <a:extLst>
                <a:ext uri="{FF2B5EF4-FFF2-40B4-BE49-F238E27FC236}">
                  <a16:creationId xmlns:a16="http://schemas.microsoft.com/office/drawing/2014/main" id="{012328ED-B6F2-47D0-A6E1-73EC8F62F659}"/>
                </a:ext>
              </a:extLst>
            </p:cNvPr>
            <p:cNvGrpSpPr/>
            <p:nvPr/>
          </p:nvGrpSpPr>
          <p:grpSpPr>
            <a:xfrm>
              <a:off x="128141" y="369278"/>
              <a:ext cx="5477147" cy="1948621"/>
              <a:chOff x="77815" y="1994878"/>
              <a:chExt cx="5477147" cy="1948621"/>
            </a:xfrm>
          </p:grpSpPr>
          <p:sp>
            <p:nvSpPr>
              <p:cNvPr id="49" name="TextBox 48">
                <a:extLst>
                  <a:ext uri="{FF2B5EF4-FFF2-40B4-BE49-F238E27FC236}">
                    <a16:creationId xmlns:a16="http://schemas.microsoft.com/office/drawing/2014/main" id="{9A61BB4C-96A2-4D00-9112-5BFC98F25CEE}"/>
                  </a:ext>
                </a:extLst>
              </p:cNvPr>
              <p:cNvSpPr txBox="1"/>
              <p:nvPr/>
            </p:nvSpPr>
            <p:spPr>
              <a:xfrm>
                <a:off x="77815" y="1994878"/>
                <a:ext cx="4548182" cy="923330"/>
              </a:xfrm>
              <a:prstGeom prst="rect">
                <a:avLst/>
              </a:prstGeom>
              <a:noFill/>
            </p:spPr>
            <p:txBody>
              <a:bodyPr wrap="square" rtlCol="0">
                <a:spAutoFit/>
              </a:bodyPr>
              <a:lstStyle/>
              <a:p>
                <a:pPr algn="r"/>
                <a:r>
                  <a:rPr lang="en-US" dirty="0"/>
                  <a:t>Restoration of the national aviation industry and formation of aerospace industry as a new branch of the </a:t>
                </a:r>
                <a:r>
                  <a:rPr lang="en-US" dirty="0" smtClean="0"/>
                  <a:t>economy</a:t>
                </a:r>
                <a:endParaRPr lang="ru-RU" b="1" dirty="0">
                  <a:solidFill>
                    <a:srgbClr val="7DA56B"/>
                  </a:solidFill>
                  <a:latin typeface="Tahoma" panose="020B0604030504040204" pitchFamily="34" charset="0"/>
                  <a:ea typeface="Tahoma" panose="020B0604030504040204" pitchFamily="34" charset="0"/>
                  <a:cs typeface="Tahoma" panose="020B0604030504040204" pitchFamily="34" charset="0"/>
                </a:endParaRPr>
              </a:p>
            </p:txBody>
          </p:sp>
          <p:sp>
            <p:nvSpPr>
              <p:cNvPr id="50" name="TextBox 49">
                <a:extLst>
                  <a:ext uri="{FF2B5EF4-FFF2-40B4-BE49-F238E27FC236}">
                    <a16:creationId xmlns:a16="http://schemas.microsoft.com/office/drawing/2014/main" id="{4245A0EC-B570-41FC-AE3C-F48194D3FB6E}"/>
                  </a:ext>
                </a:extLst>
              </p:cNvPr>
              <p:cNvSpPr txBox="1"/>
              <p:nvPr/>
            </p:nvSpPr>
            <p:spPr>
              <a:xfrm>
                <a:off x="531241" y="3297168"/>
                <a:ext cx="5023721" cy="646331"/>
              </a:xfrm>
              <a:prstGeom prst="rect">
                <a:avLst/>
              </a:prstGeom>
              <a:noFill/>
            </p:spPr>
            <p:txBody>
              <a:bodyPr wrap="square" rtlCol="0">
                <a:spAutoFit/>
              </a:bodyPr>
              <a:lstStyle/>
              <a:p>
                <a:r>
                  <a:rPr lang="en-US" sz="1200" dirty="0"/>
                  <a:t>D</a:t>
                </a:r>
                <a:r>
                  <a:rPr lang="en-US" sz="1200" dirty="0" smtClean="0"/>
                  <a:t>efinition </a:t>
                </a:r>
                <a:r>
                  <a:rPr lang="en-US" sz="1200" dirty="0"/>
                  <a:t>of a government agency responsible for regulating aerospace </a:t>
                </a:r>
                <a:r>
                  <a:rPr lang="en-US" sz="1200" dirty="0" smtClean="0"/>
                  <a:t>activities and development </a:t>
                </a:r>
                <a:r>
                  <a:rPr lang="en-US" sz="1200" dirty="0"/>
                  <a:t>of the strategy of the Republic of Uzbekistan for the formation and development of the aerospace industry for 2018-2035;</a:t>
                </a:r>
              </a:p>
            </p:txBody>
          </p:sp>
        </p:grpSp>
        <p:sp>
          <p:nvSpPr>
            <p:cNvPr id="47" name="Oval 46">
              <a:extLst>
                <a:ext uri="{FF2B5EF4-FFF2-40B4-BE49-F238E27FC236}">
                  <a16:creationId xmlns:a16="http://schemas.microsoft.com/office/drawing/2014/main" id="{F6D499F0-3920-4527-8086-8260E495F9C6}"/>
                </a:ext>
              </a:extLst>
            </p:cNvPr>
            <p:cNvSpPr/>
            <p:nvPr/>
          </p:nvSpPr>
          <p:spPr>
            <a:xfrm>
              <a:off x="4767087" y="572966"/>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grpSp>
        <p:nvGrpSpPr>
          <p:cNvPr id="81" name="Группа 80"/>
          <p:cNvGrpSpPr/>
          <p:nvPr/>
        </p:nvGrpSpPr>
        <p:grpSpPr>
          <a:xfrm>
            <a:off x="4422221" y="390988"/>
            <a:ext cx="7359306" cy="1638640"/>
            <a:chOff x="4422221" y="4299288"/>
            <a:chExt cx="7359306" cy="1638640"/>
          </a:xfrm>
        </p:grpSpPr>
        <p:grpSp>
          <p:nvGrpSpPr>
            <p:cNvPr id="83" name="Group 19">
              <a:extLst>
                <a:ext uri="{FF2B5EF4-FFF2-40B4-BE49-F238E27FC236}">
                  <a16:creationId xmlns:a16="http://schemas.microsoft.com/office/drawing/2014/main" id="{84A35789-5FA3-441B-A4B4-348C4B4D41A8}"/>
                </a:ext>
              </a:extLst>
            </p:cNvPr>
            <p:cNvGrpSpPr/>
            <p:nvPr/>
          </p:nvGrpSpPr>
          <p:grpSpPr>
            <a:xfrm>
              <a:off x="7453845" y="4299288"/>
              <a:ext cx="4327682" cy="1638640"/>
              <a:chOff x="1451991" y="2118546"/>
              <a:chExt cx="4327682" cy="1638640"/>
            </a:xfrm>
          </p:grpSpPr>
          <p:sp>
            <p:nvSpPr>
              <p:cNvPr id="92" name="TextBox 91">
                <a:extLst>
                  <a:ext uri="{FF2B5EF4-FFF2-40B4-BE49-F238E27FC236}">
                    <a16:creationId xmlns:a16="http://schemas.microsoft.com/office/drawing/2014/main" id="{D9585C00-05E0-4883-9190-5990845EE348}"/>
                  </a:ext>
                </a:extLst>
              </p:cNvPr>
              <p:cNvSpPr txBox="1"/>
              <p:nvPr/>
            </p:nvSpPr>
            <p:spPr>
              <a:xfrm>
                <a:off x="1690014" y="2118546"/>
                <a:ext cx="3879086" cy="646331"/>
              </a:xfrm>
              <a:prstGeom prst="rect">
                <a:avLst/>
              </a:prstGeom>
              <a:noFill/>
            </p:spPr>
            <p:txBody>
              <a:bodyPr wrap="square" rtlCol="0">
                <a:spAutoFit/>
              </a:bodyPr>
              <a:lstStyle/>
              <a:p>
                <a:r>
                  <a:rPr lang="en-US" dirty="0"/>
                  <a:t>Take measures to develop a system of health </a:t>
                </a:r>
                <a:r>
                  <a:rPr lang="en-US" dirty="0" smtClean="0"/>
                  <a:t>tourism</a:t>
                </a:r>
                <a:endParaRPr lang="ru-RU" b="1" dirty="0">
                  <a:solidFill>
                    <a:srgbClr val="7DA56B"/>
                  </a:solidFill>
                  <a:latin typeface="Tahoma" panose="020B0604030504040204" pitchFamily="34" charset="0"/>
                  <a:ea typeface="Tahoma" panose="020B0604030504040204" pitchFamily="34" charset="0"/>
                  <a:cs typeface="Tahoma" panose="020B0604030504040204" pitchFamily="34" charset="0"/>
                </a:endParaRPr>
              </a:p>
            </p:txBody>
          </p:sp>
          <p:sp>
            <p:nvSpPr>
              <p:cNvPr id="93" name="TextBox 92">
                <a:extLst>
                  <a:ext uri="{FF2B5EF4-FFF2-40B4-BE49-F238E27FC236}">
                    <a16:creationId xmlns:a16="http://schemas.microsoft.com/office/drawing/2014/main" id="{08C719BB-AFC1-4224-A01B-EF060D82684E}"/>
                  </a:ext>
                </a:extLst>
              </p:cNvPr>
              <p:cNvSpPr txBox="1"/>
              <p:nvPr/>
            </p:nvSpPr>
            <p:spPr>
              <a:xfrm>
                <a:off x="1451991" y="3295521"/>
                <a:ext cx="4327682" cy="461665"/>
              </a:xfrm>
              <a:prstGeom prst="rect">
                <a:avLst/>
              </a:prstGeom>
              <a:noFill/>
            </p:spPr>
            <p:txBody>
              <a:bodyPr wrap="square" rtlCol="0">
                <a:spAutoFit/>
              </a:bodyPr>
              <a:lstStyle/>
              <a:p>
                <a:pPr algn="ctr"/>
                <a:r>
                  <a:rPr lang="en-US" sz="1200" dirty="0" smtClean="0"/>
                  <a:t>Adaptation </a:t>
                </a:r>
                <a:r>
                  <a:rPr lang="en-US" sz="1200" dirty="0"/>
                  <a:t>of medical and health facilities to receive foreign citizens, first of all citizens of Central Asian </a:t>
                </a:r>
                <a:r>
                  <a:rPr lang="en-US" sz="1200" dirty="0" smtClean="0"/>
                  <a:t>countries</a:t>
                </a: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grpSp>
          <p:nvGrpSpPr>
            <p:cNvPr id="84" name="Group 23">
              <a:extLst>
                <a:ext uri="{FF2B5EF4-FFF2-40B4-BE49-F238E27FC236}">
                  <a16:creationId xmlns:a16="http://schemas.microsoft.com/office/drawing/2014/main" id="{F2F30479-59C3-4007-9D72-45C1977815ED}"/>
                </a:ext>
              </a:extLst>
            </p:cNvPr>
            <p:cNvGrpSpPr/>
            <p:nvPr/>
          </p:nvGrpSpPr>
          <p:grpSpPr>
            <a:xfrm>
              <a:off x="4422221" y="5295369"/>
              <a:ext cx="5935594" cy="336550"/>
              <a:chOff x="4422221" y="3127375"/>
              <a:chExt cx="5935594" cy="336550"/>
            </a:xfrm>
          </p:grpSpPr>
          <p:cxnSp>
            <p:nvCxnSpPr>
              <p:cNvPr id="88" name="Straight Connector 24">
                <a:extLst>
                  <a:ext uri="{FF2B5EF4-FFF2-40B4-BE49-F238E27FC236}">
                    <a16:creationId xmlns:a16="http://schemas.microsoft.com/office/drawing/2014/main" id="{A8A0193E-C41C-46B0-9C39-BB9B95D912EA}"/>
                  </a:ext>
                </a:extLst>
              </p:cNvPr>
              <p:cNvCxnSpPr>
                <a:cxnSpLocks/>
              </p:cNvCxnSpPr>
              <p:nvPr/>
            </p:nvCxnSpPr>
            <p:spPr>
              <a:xfrm flipH="1">
                <a:off x="4422221" y="3295567"/>
                <a:ext cx="5935594"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89" name="Oval 25">
                <a:extLst>
                  <a:ext uri="{FF2B5EF4-FFF2-40B4-BE49-F238E27FC236}">
                    <a16:creationId xmlns:a16="http://schemas.microsoft.com/office/drawing/2014/main" id="{31BD03F9-C5A7-4EA7-A8F9-E5EA204140FE}"/>
                  </a:ext>
                </a:extLst>
              </p:cNvPr>
              <p:cNvSpPr/>
              <p:nvPr/>
            </p:nvSpPr>
            <p:spPr>
              <a:xfrm>
                <a:off x="5967483" y="3153880"/>
                <a:ext cx="283540" cy="283540"/>
              </a:xfrm>
              <a:prstGeom prst="ellipse">
                <a:avLst/>
              </a:prstGeom>
              <a:solidFill>
                <a:srgbClr val="E0C9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Circle: Hollow 26">
                <a:extLst>
                  <a:ext uri="{FF2B5EF4-FFF2-40B4-BE49-F238E27FC236}">
                    <a16:creationId xmlns:a16="http://schemas.microsoft.com/office/drawing/2014/main" id="{A976E9F3-FF31-4223-A98B-FE04C2010639}"/>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1" name="Oval 27">
                <a:extLst>
                  <a:ext uri="{FF2B5EF4-FFF2-40B4-BE49-F238E27FC236}">
                    <a16:creationId xmlns:a16="http://schemas.microsoft.com/office/drawing/2014/main" id="{331A9D28-1400-44DE-90B0-B91A38328D3B}"/>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6" name="Oval 22">
              <a:extLst>
                <a:ext uri="{FF2B5EF4-FFF2-40B4-BE49-F238E27FC236}">
                  <a16:creationId xmlns:a16="http://schemas.microsoft.com/office/drawing/2014/main" id="{41D4A034-A8E6-484F-9042-245CDC567591}"/>
                </a:ext>
              </a:extLst>
            </p:cNvPr>
            <p:cNvSpPr/>
            <p:nvPr/>
          </p:nvSpPr>
          <p:spPr>
            <a:xfrm>
              <a:off x="6612039" y="4341853"/>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7" name="TextBox 106">
            <a:extLst>
              <a:ext uri="{FF2B5EF4-FFF2-40B4-BE49-F238E27FC236}">
                <a16:creationId xmlns:a16="http://schemas.microsoft.com/office/drawing/2014/main" id="{E2C2CA95-8F78-4DA7-96E0-55BC9C6209EF}"/>
              </a:ext>
            </a:extLst>
          </p:cNvPr>
          <p:cNvSpPr txBox="1"/>
          <p:nvPr/>
        </p:nvSpPr>
        <p:spPr>
          <a:xfrm>
            <a:off x="2713703" y="692744"/>
            <a:ext cx="3192603"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pPr algn="r"/>
            <a:r>
              <a:rPr lang="en-US" sz="5000" dirty="0" smtClean="0">
                <a:solidFill>
                  <a:srgbClr val="7DA56B"/>
                </a:solidFill>
              </a:rPr>
              <a:t>Item </a:t>
            </a:r>
            <a:r>
              <a:rPr lang="uz-Cyrl-UZ" sz="5000" dirty="0" smtClean="0">
                <a:solidFill>
                  <a:srgbClr val="7DA56B"/>
                </a:solidFill>
              </a:rPr>
              <a:t>103</a:t>
            </a:r>
            <a:endParaRPr lang="en-US" sz="5000" dirty="0">
              <a:solidFill>
                <a:srgbClr val="7DA56B"/>
              </a:solidFill>
            </a:endParaRPr>
          </a:p>
        </p:txBody>
      </p:sp>
      <p:sp>
        <p:nvSpPr>
          <p:cNvPr id="108" name="TextBox 107">
            <a:extLst>
              <a:ext uri="{FF2B5EF4-FFF2-40B4-BE49-F238E27FC236}">
                <a16:creationId xmlns:a16="http://schemas.microsoft.com/office/drawing/2014/main" id="{1393DC10-458C-456B-9079-D3D9EC5B3FA8}"/>
              </a:ext>
            </a:extLst>
          </p:cNvPr>
          <p:cNvSpPr txBox="1"/>
          <p:nvPr/>
        </p:nvSpPr>
        <p:spPr>
          <a:xfrm>
            <a:off x="2397014" y="1549401"/>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September 20,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sp>
        <p:nvSpPr>
          <p:cNvPr id="111" name="TextBox 110">
            <a:extLst>
              <a:ext uri="{FF2B5EF4-FFF2-40B4-BE49-F238E27FC236}">
                <a16:creationId xmlns:a16="http://schemas.microsoft.com/office/drawing/2014/main" id="{E2C2CA95-8F78-4DA7-96E0-55BC9C6209EF}"/>
              </a:ext>
            </a:extLst>
          </p:cNvPr>
          <p:cNvSpPr txBox="1"/>
          <p:nvPr/>
        </p:nvSpPr>
        <p:spPr>
          <a:xfrm>
            <a:off x="6139902" y="2710870"/>
            <a:ext cx="2935271"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7DA56B"/>
                </a:solidFill>
              </a:rPr>
              <a:t>Item </a:t>
            </a:r>
            <a:r>
              <a:rPr lang="uz-Cyrl-UZ" sz="5000" dirty="0" smtClean="0">
                <a:solidFill>
                  <a:srgbClr val="7DA56B"/>
                </a:solidFill>
              </a:rPr>
              <a:t>115</a:t>
            </a:r>
            <a:endParaRPr lang="en-US" sz="5000" dirty="0">
              <a:solidFill>
                <a:srgbClr val="7DA56B"/>
              </a:solidFill>
            </a:endParaRPr>
          </a:p>
        </p:txBody>
      </p:sp>
      <p:sp>
        <p:nvSpPr>
          <p:cNvPr id="112" name="TextBox 111">
            <a:extLst>
              <a:ext uri="{FF2B5EF4-FFF2-40B4-BE49-F238E27FC236}">
                <a16:creationId xmlns:a16="http://schemas.microsoft.com/office/drawing/2014/main" id="{1393DC10-458C-456B-9079-D3D9EC5B3FA8}"/>
              </a:ext>
            </a:extLst>
          </p:cNvPr>
          <p:cNvSpPr txBox="1"/>
          <p:nvPr/>
        </p:nvSpPr>
        <p:spPr>
          <a:xfrm>
            <a:off x="4761845" y="3630460"/>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June 10,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a:t>
            </a:r>
          </a:p>
        </p:txBody>
      </p:sp>
      <p:grpSp>
        <p:nvGrpSpPr>
          <p:cNvPr id="38" name="Группа 37"/>
          <p:cNvGrpSpPr/>
          <p:nvPr/>
        </p:nvGrpSpPr>
        <p:grpSpPr>
          <a:xfrm>
            <a:off x="4422221" y="4356410"/>
            <a:ext cx="7769779" cy="1379927"/>
            <a:chOff x="4422221" y="4251992"/>
            <a:chExt cx="7769779" cy="1379927"/>
          </a:xfrm>
        </p:grpSpPr>
        <p:sp>
          <p:nvSpPr>
            <p:cNvPr id="39" name="TextBox 38">
              <a:extLst>
                <a:ext uri="{FF2B5EF4-FFF2-40B4-BE49-F238E27FC236}">
                  <a16:creationId xmlns:a16="http://schemas.microsoft.com/office/drawing/2014/main" id="{D9585C00-05E0-4883-9190-5990845EE348}"/>
                </a:ext>
              </a:extLst>
            </p:cNvPr>
            <p:cNvSpPr txBox="1"/>
            <p:nvPr/>
          </p:nvSpPr>
          <p:spPr>
            <a:xfrm>
              <a:off x="7684212" y="4251992"/>
              <a:ext cx="4507788" cy="646331"/>
            </a:xfrm>
            <a:prstGeom prst="rect">
              <a:avLst/>
            </a:prstGeom>
            <a:noFill/>
          </p:spPr>
          <p:txBody>
            <a:bodyPr wrap="square" rtlCol="0">
              <a:spAutoFit/>
            </a:bodyPr>
            <a:lstStyle/>
            <a:p>
              <a:r>
                <a:rPr lang="en-US" dirty="0"/>
                <a:t>Reduction and simplification of permits and licensing procedures in business</a:t>
              </a:r>
              <a:endParaRPr lang="ru-RU" b="1" dirty="0">
                <a:solidFill>
                  <a:srgbClr val="7DA56B"/>
                </a:solidFill>
                <a:latin typeface="Tahoma" panose="020B0604030504040204" pitchFamily="34" charset="0"/>
                <a:ea typeface="Tahoma" panose="020B0604030504040204" pitchFamily="34" charset="0"/>
                <a:cs typeface="Tahoma" panose="020B0604030504040204" pitchFamily="34" charset="0"/>
              </a:endParaRPr>
            </a:p>
          </p:txBody>
        </p:sp>
        <p:grpSp>
          <p:nvGrpSpPr>
            <p:cNvPr id="40" name="Group 23">
              <a:extLst>
                <a:ext uri="{FF2B5EF4-FFF2-40B4-BE49-F238E27FC236}">
                  <a16:creationId xmlns:a16="http://schemas.microsoft.com/office/drawing/2014/main" id="{F2F30479-59C3-4007-9D72-45C1977815ED}"/>
                </a:ext>
              </a:extLst>
            </p:cNvPr>
            <p:cNvGrpSpPr/>
            <p:nvPr/>
          </p:nvGrpSpPr>
          <p:grpSpPr>
            <a:xfrm>
              <a:off x="4422221" y="5295369"/>
              <a:ext cx="5935594" cy="336550"/>
              <a:chOff x="4422221" y="3127375"/>
              <a:chExt cx="5935594" cy="336550"/>
            </a:xfrm>
          </p:grpSpPr>
          <p:cxnSp>
            <p:nvCxnSpPr>
              <p:cNvPr id="44" name="Straight Connector 24">
                <a:extLst>
                  <a:ext uri="{FF2B5EF4-FFF2-40B4-BE49-F238E27FC236}">
                    <a16:creationId xmlns:a16="http://schemas.microsoft.com/office/drawing/2014/main" id="{A8A0193E-C41C-46B0-9C39-BB9B95D912EA}"/>
                  </a:ext>
                </a:extLst>
              </p:cNvPr>
              <p:cNvCxnSpPr>
                <a:cxnSpLocks/>
              </p:cNvCxnSpPr>
              <p:nvPr/>
            </p:nvCxnSpPr>
            <p:spPr>
              <a:xfrm flipH="1">
                <a:off x="4422221" y="3295567"/>
                <a:ext cx="5935594"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46" name="Oval 25">
                <a:extLst>
                  <a:ext uri="{FF2B5EF4-FFF2-40B4-BE49-F238E27FC236}">
                    <a16:creationId xmlns:a16="http://schemas.microsoft.com/office/drawing/2014/main" id="{31BD03F9-C5A7-4EA7-A8F9-E5EA204140FE}"/>
                  </a:ext>
                </a:extLst>
              </p:cNvPr>
              <p:cNvSpPr/>
              <p:nvPr/>
            </p:nvSpPr>
            <p:spPr>
              <a:xfrm>
                <a:off x="5967483" y="3153880"/>
                <a:ext cx="283540" cy="283540"/>
              </a:xfrm>
              <a:prstGeom prst="ellipse">
                <a:avLst/>
              </a:prstGeom>
              <a:solidFill>
                <a:srgbClr val="E0C9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8" name="Circle: Hollow 26">
                <a:extLst>
                  <a:ext uri="{FF2B5EF4-FFF2-40B4-BE49-F238E27FC236}">
                    <a16:creationId xmlns:a16="http://schemas.microsoft.com/office/drawing/2014/main" id="{A976E9F3-FF31-4223-A98B-FE04C2010639}"/>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5" name="Oval 27">
                <a:extLst>
                  <a:ext uri="{FF2B5EF4-FFF2-40B4-BE49-F238E27FC236}">
                    <a16:creationId xmlns:a16="http://schemas.microsoft.com/office/drawing/2014/main" id="{331A9D28-1400-44DE-90B0-B91A38328D3B}"/>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sp>
          <p:nvSpPr>
            <p:cNvPr id="41" name="Oval 22">
              <a:extLst>
                <a:ext uri="{FF2B5EF4-FFF2-40B4-BE49-F238E27FC236}">
                  <a16:creationId xmlns:a16="http://schemas.microsoft.com/office/drawing/2014/main" id="{41D4A034-A8E6-484F-9042-245CDC567591}"/>
                </a:ext>
              </a:extLst>
            </p:cNvPr>
            <p:cNvSpPr/>
            <p:nvPr/>
          </p:nvSpPr>
          <p:spPr>
            <a:xfrm>
              <a:off x="6615645" y="4434014"/>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sp>
        <p:nvSpPr>
          <p:cNvPr id="56" name="TextBox 55">
            <a:extLst>
              <a:ext uri="{FF2B5EF4-FFF2-40B4-BE49-F238E27FC236}">
                <a16:creationId xmlns:a16="http://schemas.microsoft.com/office/drawing/2014/main" id="{E2C2CA95-8F78-4DA7-96E0-55BC9C6209EF}"/>
              </a:ext>
            </a:extLst>
          </p:cNvPr>
          <p:cNvSpPr txBox="1"/>
          <p:nvPr/>
        </p:nvSpPr>
        <p:spPr>
          <a:xfrm>
            <a:off x="2841967" y="4731791"/>
            <a:ext cx="3059945"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pPr algn="r"/>
            <a:r>
              <a:rPr lang="en-US" sz="5000" dirty="0" smtClean="0">
                <a:solidFill>
                  <a:srgbClr val="7DA56B"/>
                </a:solidFill>
              </a:rPr>
              <a:t>Item </a:t>
            </a:r>
            <a:r>
              <a:rPr lang="uz-Cyrl-UZ" sz="5000" dirty="0" smtClean="0">
                <a:solidFill>
                  <a:srgbClr val="7DA56B"/>
                </a:solidFill>
              </a:rPr>
              <a:t>130</a:t>
            </a:r>
            <a:endParaRPr lang="en-US" sz="5000" dirty="0">
              <a:solidFill>
                <a:srgbClr val="7DA56B"/>
              </a:solidFill>
            </a:endParaRPr>
          </a:p>
        </p:txBody>
      </p:sp>
      <p:sp>
        <p:nvSpPr>
          <p:cNvPr id="57" name="TextBox 56">
            <a:extLst>
              <a:ext uri="{FF2B5EF4-FFF2-40B4-BE49-F238E27FC236}">
                <a16:creationId xmlns:a16="http://schemas.microsoft.com/office/drawing/2014/main" id="{4245A0EC-B570-41FC-AE3C-F48194D3FB6E}"/>
              </a:ext>
            </a:extLst>
          </p:cNvPr>
          <p:cNvSpPr txBox="1"/>
          <p:nvPr/>
        </p:nvSpPr>
        <p:spPr>
          <a:xfrm>
            <a:off x="7256206" y="5587458"/>
            <a:ext cx="4716719" cy="830997"/>
          </a:xfrm>
          <a:prstGeom prst="rect">
            <a:avLst/>
          </a:prstGeom>
          <a:noFill/>
        </p:spPr>
        <p:txBody>
          <a:bodyPr wrap="square" rtlCol="0">
            <a:spAutoFit/>
          </a:bodyPr>
          <a:lstStyle/>
          <a:p>
            <a:pPr algn="ctr"/>
            <a:r>
              <a:rPr lang="en-US" sz="1200" dirty="0"/>
              <a:t>A</a:t>
            </a:r>
            <a:r>
              <a:rPr lang="en-US" sz="1200" dirty="0" smtClean="0"/>
              <a:t>bolition </a:t>
            </a:r>
            <a:r>
              <a:rPr lang="en-US" sz="1200" dirty="0"/>
              <a:t>of certain permission and licensing procedures for business, optimization of some of them, cutting the terms of registration, decentralization of certain functions in the licensing and permission procedure</a:t>
            </a: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sp>
        <p:nvSpPr>
          <p:cNvPr id="58" name="TextBox 57">
            <a:extLst>
              <a:ext uri="{FF2B5EF4-FFF2-40B4-BE49-F238E27FC236}">
                <a16:creationId xmlns:a16="http://schemas.microsoft.com/office/drawing/2014/main" id="{1393DC10-458C-456B-9079-D3D9EC5B3FA8}"/>
              </a:ext>
            </a:extLst>
          </p:cNvPr>
          <p:cNvSpPr txBox="1"/>
          <p:nvPr/>
        </p:nvSpPr>
        <p:spPr>
          <a:xfrm>
            <a:off x="2108608" y="5631023"/>
            <a:ext cx="3801722"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March 20,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pic>
        <p:nvPicPr>
          <p:cNvPr id="2" name="Рисунок 1"/>
          <p:cNvPicPr>
            <a:picLocks noChangeAspect="1"/>
          </p:cNvPicPr>
          <p:nvPr/>
        </p:nvPicPr>
        <p:blipFill rotWithShape="1">
          <a:blip r:embed="rId2" cstate="hqprint">
            <a:duotone>
              <a:schemeClr val="accent6">
                <a:shade val="45000"/>
                <a:satMod val="135000"/>
              </a:schemeClr>
              <a:prstClr val="white"/>
            </a:duotone>
            <a:extLst>
              <a:ext uri="{28A0092B-C50C-407E-A947-70E740481C1C}">
                <a14:useLocalDpi xmlns:a14="http://schemas.microsoft.com/office/drawing/2010/main" val="0"/>
              </a:ext>
            </a:extLst>
          </a:blip>
          <a:srcRect l="6826" b="16190"/>
          <a:stretch/>
        </p:blipFill>
        <p:spPr>
          <a:xfrm>
            <a:off x="6655671" y="433024"/>
            <a:ext cx="794568" cy="714705"/>
          </a:xfrm>
          <a:prstGeom prst="rect">
            <a:avLst/>
          </a:prstGeom>
        </p:spPr>
      </p:pic>
      <p:pic>
        <p:nvPicPr>
          <p:cNvPr id="3" name="Рисунок 2"/>
          <p:cNvPicPr>
            <a:picLocks noChangeAspect="1"/>
          </p:cNvPicPr>
          <p:nvPr/>
        </p:nvPicPr>
        <p:blipFill rotWithShape="1">
          <a:blip r:embed="rId3" cstate="hqprint">
            <a:duotone>
              <a:schemeClr val="accent6">
                <a:shade val="45000"/>
                <a:satMod val="135000"/>
              </a:schemeClr>
              <a:prstClr val="white"/>
            </a:duotone>
            <a:extLst>
              <a:ext uri="{28A0092B-C50C-407E-A947-70E740481C1C}">
                <a14:useLocalDpi xmlns:a14="http://schemas.microsoft.com/office/drawing/2010/main" val="0"/>
              </a:ext>
            </a:extLst>
          </a:blip>
          <a:srcRect l="4445" b="13704"/>
          <a:stretch/>
        </p:blipFill>
        <p:spPr>
          <a:xfrm>
            <a:off x="4844285" y="2571165"/>
            <a:ext cx="807859" cy="729578"/>
          </a:xfrm>
          <a:prstGeom prst="rect">
            <a:avLst/>
          </a:prstGeom>
        </p:spPr>
      </p:pic>
      <p:pic>
        <p:nvPicPr>
          <p:cNvPr id="4" name="Рисунок 3"/>
          <p:cNvPicPr>
            <a:picLocks noChangeAspect="1"/>
          </p:cNvPicPr>
          <p:nvPr/>
        </p:nvPicPr>
        <p:blipFill rotWithShape="1">
          <a:blip r:embed="rId4" cstate="hqprint">
            <a:duotone>
              <a:schemeClr val="accent6">
                <a:shade val="45000"/>
                <a:satMod val="135000"/>
              </a:schemeClr>
              <a:prstClr val="white"/>
            </a:duotone>
            <a:extLst>
              <a:ext uri="{28A0092B-C50C-407E-A947-70E740481C1C}">
                <a14:useLocalDpi xmlns:a14="http://schemas.microsoft.com/office/drawing/2010/main" val="0"/>
              </a:ext>
            </a:extLst>
          </a:blip>
          <a:srcRect l="14326" t="1" r="14563" b="16503"/>
          <a:stretch/>
        </p:blipFill>
        <p:spPr>
          <a:xfrm>
            <a:off x="6797591" y="4621771"/>
            <a:ext cx="592427" cy="695612"/>
          </a:xfrm>
          <a:prstGeom prst="rect">
            <a:avLst/>
          </a:prstGeom>
        </p:spPr>
      </p:pic>
    </p:spTree>
    <p:extLst>
      <p:ext uri="{BB962C8B-B14F-4D97-AF65-F5344CB8AC3E}">
        <p14:creationId xmlns:p14="http://schemas.microsoft.com/office/powerpoint/2010/main" val="692899241"/>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6565"/>
        </a:solidFill>
        <a:effectLst/>
      </p:bgPr>
    </p:bg>
    <p:spTree>
      <p:nvGrpSpPr>
        <p:cNvPr id="1" name=""/>
        <p:cNvGrpSpPr/>
        <p:nvPr/>
      </p:nvGrpSpPr>
      <p:grpSpPr>
        <a:xfrm>
          <a:off x="0" y="0"/>
          <a:ext cx="0" cy="0"/>
          <a:chOff x="0" y="0"/>
          <a:chExt cx="0" cy="0"/>
        </a:xfrm>
      </p:grpSpPr>
      <p:cxnSp>
        <p:nvCxnSpPr>
          <p:cNvPr id="42" name="Straight Connector 43">
            <a:extLst>
              <a:ext uri="{FF2B5EF4-FFF2-40B4-BE49-F238E27FC236}">
                <a16:creationId xmlns:a16="http://schemas.microsoft.com/office/drawing/2014/main" id="{4D531F3A-D402-4BBB-A6CD-B52A9AD473CD}"/>
              </a:ext>
            </a:extLst>
          </p:cNvPr>
          <p:cNvCxnSpPr>
            <a:cxnSpLocks/>
          </p:cNvCxnSpPr>
          <p:nvPr/>
        </p:nvCxnSpPr>
        <p:spPr>
          <a:xfrm>
            <a:off x="6109253" y="0"/>
            <a:ext cx="0" cy="6868926"/>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D531F3A-D402-4BBB-A6CD-B52A9AD473CD}"/>
              </a:ext>
            </a:extLst>
          </p:cNvPr>
          <p:cNvCxnSpPr>
            <a:cxnSpLocks/>
          </p:cNvCxnSpPr>
          <p:nvPr/>
        </p:nvCxnSpPr>
        <p:spPr>
          <a:xfrm>
            <a:off x="6109253" y="2731901"/>
            <a:ext cx="0" cy="3783199"/>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83" name="Group 82">
            <a:extLst>
              <a:ext uri="{FF2B5EF4-FFF2-40B4-BE49-F238E27FC236}">
                <a16:creationId xmlns:a16="http://schemas.microsoft.com/office/drawing/2014/main" id="{6AA1547D-8504-4014-B810-C0B09162BEA5}"/>
              </a:ext>
            </a:extLst>
          </p:cNvPr>
          <p:cNvGrpSpPr/>
          <p:nvPr/>
        </p:nvGrpSpPr>
        <p:grpSpPr>
          <a:xfrm>
            <a:off x="3362535" y="2620421"/>
            <a:ext cx="8626264" cy="2124334"/>
            <a:chOff x="3362535" y="510820"/>
            <a:chExt cx="8626264" cy="2124334"/>
          </a:xfrm>
        </p:grpSpPr>
        <p:sp>
          <p:nvSpPr>
            <p:cNvPr id="45" name="TextBox 44">
              <a:extLst>
                <a:ext uri="{FF2B5EF4-FFF2-40B4-BE49-F238E27FC236}">
                  <a16:creationId xmlns:a16="http://schemas.microsoft.com/office/drawing/2014/main" id="{B5DFF2C9-5539-4123-99FA-E1A3B1DE2D78}"/>
                </a:ext>
              </a:extLst>
            </p:cNvPr>
            <p:cNvSpPr txBox="1"/>
            <p:nvPr/>
          </p:nvSpPr>
          <p:spPr>
            <a:xfrm>
              <a:off x="3362535" y="726446"/>
              <a:ext cx="2729272" cy="861774"/>
            </a:xfrm>
            <a:prstGeom prst="rect">
              <a:avLst/>
            </a:prstGeom>
            <a:noFill/>
          </p:spPr>
          <p:txBody>
            <a:bodyPr wrap="square" rtlCol="0">
              <a:spAutoFit/>
            </a:bodyPr>
            <a:lstStyle/>
            <a:p>
              <a:pPr algn="ctr"/>
              <a:r>
                <a:rPr lang="en-US" sz="5000" b="1" dirty="0" smtClean="0">
                  <a:solidFill>
                    <a:srgbClr val="FFC000"/>
                  </a:solidFill>
                  <a:latin typeface="Agency FB" panose="020B0503020202020204" pitchFamily="34" charset="0"/>
                </a:rPr>
                <a:t>Item 139</a:t>
              </a:r>
              <a:endParaRPr lang="en-US" sz="5000" b="1" dirty="0">
                <a:solidFill>
                  <a:srgbClr val="FFC000"/>
                </a:solidFill>
                <a:latin typeface="Agency FB" panose="020B0503020202020204" pitchFamily="34" charset="0"/>
              </a:endParaRPr>
            </a:p>
          </p:txBody>
        </p:sp>
        <p:grpSp>
          <p:nvGrpSpPr>
            <p:cNvPr id="46" name="Group 45">
              <a:extLst>
                <a:ext uri="{FF2B5EF4-FFF2-40B4-BE49-F238E27FC236}">
                  <a16:creationId xmlns:a16="http://schemas.microsoft.com/office/drawing/2014/main" id="{86D7DAAB-0C22-41B8-8E4F-36E4E61BCCC7}"/>
                </a:ext>
              </a:extLst>
            </p:cNvPr>
            <p:cNvGrpSpPr/>
            <p:nvPr/>
          </p:nvGrpSpPr>
          <p:grpSpPr>
            <a:xfrm>
              <a:off x="6776055" y="510820"/>
              <a:ext cx="5212744" cy="2124334"/>
              <a:chOff x="774201" y="2194958"/>
              <a:chExt cx="5212744" cy="2124334"/>
            </a:xfrm>
          </p:grpSpPr>
          <p:sp>
            <p:nvSpPr>
              <p:cNvPr id="47" name="TextBox 46">
                <a:extLst>
                  <a:ext uri="{FF2B5EF4-FFF2-40B4-BE49-F238E27FC236}">
                    <a16:creationId xmlns:a16="http://schemas.microsoft.com/office/drawing/2014/main" id="{08589219-068A-4D2B-9424-9EF7F635348F}"/>
                  </a:ext>
                </a:extLst>
              </p:cNvPr>
              <p:cNvSpPr txBox="1"/>
              <p:nvPr/>
            </p:nvSpPr>
            <p:spPr>
              <a:xfrm>
                <a:off x="1706656" y="2194958"/>
                <a:ext cx="4280289" cy="646331"/>
              </a:xfrm>
              <a:prstGeom prst="rect">
                <a:avLst/>
              </a:prstGeom>
              <a:noFill/>
            </p:spPr>
            <p:txBody>
              <a:bodyPr wrap="square" rtlCol="0">
                <a:spAutoFit/>
              </a:bodyPr>
              <a:lstStyle/>
              <a:p>
                <a:r>
                  <a:rPr lang="en-US" dirty="0"/>
                  <a:t>Legal regulation of the concept of ‘consumer basket’ </a:t>
                </a:r>
                <a:endParaRPr lang="ru-RU" b="1" dirty="0">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
            <p:nvSpPr>
              <p:cNvPr id="48" name="TextBox 47">
                <a:extLst>
                  <a:ext uri="{FF2B5EF4-FFF2-40B4-BE49-F238E27FC236}">
                    <a16:creationId xmlns:a16="http://schemas.microsoft.com/office/drawing/2014/main" id="{E8A05D50-E4A5-4348-96D3-F63E49C1A6F8}"/>
                  </a:ext>
                </a:extLst>
              </p:cNvPr>
              <p:cNvSpPr txBox="1"/>
              <p:nvPr/>
            </p:nvSpPr>
            <p:spPr>
              <a:xfrm>
                <a:off x="774201" y="3303629"/>
                <a:ext cx="4983326" cy="1015663"/>
              </a:xfrm>
              <a:prstGeom prst="rect">
                <a:avLst/>
              </a:prstGeom>
              <a:noFill/>
            </p:spPr>
            <p:txBody>
              <a:bodyPr wrap="square" rtlCol="0">
                <a:spAutoFit/>
              </a:bodyPr>
              <a:lstStyle/>
              <a:p>
                <a:r>
                  <a:rPr lang="en-US" sz="1200" dirty="0" smtClean="0"/>
                  <a:t>-definition </a:t>
                </a:r>
                <a:r>
                  <a:rPr lang="en-US" sz="1200" dirty="0"/>
                  <a:t>of a concept of ‘consumer basket’, as well as the criteria for its definition;</a:t>
                </a:r>
              </a:p>
              <a:p>
                <a:r>
                  <a:rPr lang="en-US" sz="1200" dirty="0"/>
                  <a:t>-ensuring a phased conformity of real incomes of the population, wages, pensions and other payments with the ‘consumer basket’ in the context of the territories.</a:t>
                </a:r>
              </a:p>
            </p:txBody>
          </p:sp>
        </p:grpSp>
        <p:grpSp>
          <p:nvGrpSpPr>
            <p:cNvPr id="49" name="Group 48">
              <a:extLst>
                <a:ext uri="{FF2B5EF4-FFF2-40B4-BE49-F238E27FC236}">
                  <a16:creationId xmlns:a16="http://schemas.microsoft.com/office/drawing/2014/main" id="{F1E8CBC4-F82B-4359-B96A-A7BE9BB31518}"/>
                </a:ext>
              </a:extLst>
            </p:cNvPr>
            <p:cNvGrpSpPr/>
            <p:nvPr/>
          </p:nvGrpSpPr>
          <p:grpSpPr>
            <a:xfrm>
              <a:off x="4422221" y="1430489"/>
              <a:ext cx="5935594" cy="336550"/>
              <a:chOff x="4422221" y="3127375"/>
              <a:chExt cx="5935594" cy="336550"/>
            </a:xfrm>
          </p:grpSpPr>
          <p:cxnSp>
            <p:nvCxnSpPr>
              <p:cNvPr id="50" name="Straight Connector 49">
                <a:extLst>
                  <a:ext uri="{FF2B5EF4-FFF2-40B4-BE49-F238E27FC236}">
                    <a16:creationId xmlns:a16="http://schemas.microsoft.com/office/drawing/2014/main" id="{088FEAD3-24B8-4E72-8E2C-AD9A3A009FE9}"/>
                  </a:ext>
                </a:extLst>
              </p:cNvPr>
              <p:cNvCxnSpPr>
                <a:cxnSpLocks/>
              </p:cNvCxnSpPr>
              <p:nvPr/>
            </p:nvCxnSpPr>
            <p:spPr>
              <a:xfrm flipH="1">
                <a:off x="4422221" y="3295567"/>
                <a:ext cx="5935594"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51" name="Oval 50">
                <a:extLst>
                  <a:ext uri="{FF2B5EF4-FFF2-40B4-BE49-F238E27FC236}">
                    <a16:creationId xmlns:a16="http://schemas.microsoft.com/office/drawing/2014/main" id="{BA9CD816-4383-4F85-B565-851492CBD5F1}"/>
                  </a:ext>
                </a:extLst>
              </p:cNvPr>
              <p:cNvSpPr/>
              <p:nvPr/>
            </p:nvSpPr>
            <p:spPr>
              <a:xfrm>
                <a:off x="5967483" y="3153880"/>
                <a:ext cx="283540" cy="283540"/>
              </a:xfrm>
              <a:prstGeom prst="ellipse">
                <a:avLst/>
              </a:prstGeom>
              <a:solidFill>
                <a:srgbClr val="FF65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Circle: Hollow 51">
                <a:extLst>
                  <a:ext uri="{FF2B5EF4-FFF2-40B4-BE49-F238E27FC236}">
                    <a16:creationId xmlns:a16="http://schemas.microsoft.com/office/drawing/2014/main" id="{D291D927-46C8-4461-B55F-DC619E7A6195}"/>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 name="Oval 52">
                <a:extLst>
                  <a:ext uri="{FF2B5EF4-FFF2-40B4-BE49-F238E27FC236}">
                    <a16:creationId xmlns:a16="http://schemas.microsoft.com/office/drawing/2014/main" id="{EAEC046B-5D50-4C52-92F7-F13A0A6BC905}"/>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1" name="Group 70">
            <a:extLst>
              <a:ext uri="{FF2B5EF4-FFF2-40B4-BE49-F238E27FC236}">
                <a16:creationId xmlns:a16="http://schemas.microsoft.com/office/drawing/2014/main" id="{2B4A28F3-9147-479A-848C-1941F31D26E4}"/>
              </a:ext>
            </a:extLst>
          </p:cNvPr>
          <p:cNvGrpSpPr/>
          <p:nvPr/>
        </p:nvGrpSpPr>
        <p:grpSpPr>
          <a:xfrm>
            <a:off x="216310" y="4468367"/>
            <a:ext cx="7467190" cy="1970231"/>
            <a:chOff x="216310" y="556658"/>
            <a:chExt cx="7467190" cy="1970231"/>
          </a:xfrm>
        </p:grpSpPr>
        <p:grpSp>
          <p:nvGrpSpPr>
            <p:cNvPr id="73" name="Group 72">
              <a:extLst>
                <a:ext uri="{FF2B5EF4-FFF2-40B4-BE49-F238E27FC236}">
                  <a16:creationId xmlns:a16="http://schemas.microsoft.com/office/drawing/2014/main" id="{858E2495-02D5-45E6-A4C6-72D9EDF71FBE}"/>
                </a:ext>
              </a:extLst>
            </p:cNvPr>
            <p:cNvGrpSpPr/>
            <p:nvPr/>
          </p:nvGrpSpPr>
          <p:grpSpPr>
            <a:xfrm>
              <a:off x="1858583" y="1501775"/>
              <a:ext cx="5824917" cy="336550"/>
              <a:chOff x="1796260" y="3127375"/>
              <a:chExt cx="5914713" cy="336550"/>
            </a:xfrm>
          </p:grpSpPr>
          <p:cxnSp>
            <p:nvCxnSpPr>
              <p:cNvPr id="79" name="Straight Connector 78">
                <a:extLst>
                  <a:ext uri="{FF2B5EF4-FFF2-40B4-BE49-F238E27FC236}">
                    <a16:creationId xmlns:a16="http://schemas.microsoft.com/office/drawing/2014/main" id="{5A13F39C-6006-4EDF-A57F-A0A14199EC4E}"/>
                  </a:ext>
                </a:extLst>
              </p:cNvPr>
              <p:cNvCxnSpPr>
                <a:cxnSpLocks/>
              </p:cNvCxnSpPr>
              <p:nvPr/>
            </p:nvCxnSpPr>
            <p:spPr>
              <a:xfrm flipH="1">
                <a:off x="1796260" y="3295567"/>
                <a:ext cx="5914713"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80" name="Oval 79">
                <a:extLst>
                  <a:ext uri="{FF2B5EF4-FFF2-40B4-BE49-F238E27FC236}">
                    <a16:creationId xmlns:a16="http://schemas.microsoft.com/office/drawing/2014/main" id="{D6D75674-A7AE-4314-90F2-2268DB69830F}"/>
                  </a:ext>
                </a:extLst>
              </p:cNvPr>
              <p:cNvSpPr/>
              <p:nvPr/>
            </p:nvSpPr>
            <p:spPr>
              <a:xfrm>
                <a:off x="5964259" y="3151104"/>
                <a:ext cx="289491" cy="289491"/>
              </a:xfrm>
              <a:prstGeom prst="ellipse">
                <a:avLst/>
              </a:prstGeom>
              <a:solidFill>
                <a:srgbClr val="FF65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Circle: Hollow 80">
                <a:extLst>
                  <a:ext uri="{FF2B5EF4-FFF2-40B4-BE49-F238E27FC236}">
                    <a16:creationId xmlns:a16="http://schemas.microsoft.com/office/drawing/2014/main" id="{6DBBBAE9-A8F0-4BE2-BEC5-0BEC635A10D7}"/>
                  </a:ext>
                </a:extLst>
              </p:cNvPr>
              <p:cNvSpPr/>
              <p:nvPr/>
            </p:nvSpPr>
            <p:spPr>
              <a:xfrm>
                <a:off x="5940978" y="3127375"/>
                <a:ext cx="336550" cy="336550"/>
              </a:xfrm>
              <a:prstGeom prst="donut">
                <a:avLst>
                  <a:gd name="adj" fmla="val 706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2" name="Oval 81">
                <a:extLst>
                  <a:ext uri="{FF2B5EF4-FFF2-40B4-BE49-F238E27FC236}">
                    <a16:creationId xmlns:a16="http://schemas.microsoft.com/office/drawing/2014/main" id="{E074E016-7C0E-4412-8064-47B8A13CF7EE}"/>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a:extLst>
                <a:ext uri="{FF2B5EF4-FFF2-40B4-BE49-F238E27FC236}">
                  <a16:creationId xmlns:a16="http://schemas.microsoft.com/office/drawing/2014/main" id="{FFACD83A-1158-4651-8621-A7A9959D10B7}"/>
                </a:ext>
              </a:extLst>
            </p:cNvPr>
            <p:cNvGrpSpPr/>
            <p:nvPr/>
          </p:nvGrpSpPr>
          <p:grpSpPr>
            <a:xfrm>
              <a:off x="216310" y="556658"/>
              <a:ext cx="5402964" cy="1970231"/>
              <a:chOff x="165984" y="2182258"/>
              <a:chExt cx="5402964" cy="1970231"/>
            </a:xfrm>
          </p:grpSpPr>
          <p:sp>
            <p:nvSpPr>
              <p:cNvPr id="77" name="TextBox 76">
                <a:extLst>
                  <a:ext uri="{FF2B5EF4-FFF2-40B4-BE49-F238E27FC236}">
                    <a16:creationId xmlns:a16="http://schemas.microsoft.com/office/drawing/2014/main" id="{F9817F44-1B12-486B-9C57-C96BEBBF2F22}"/>
                  </a:ext>
                </a:extLst>
              </p:cNvPr>
              <p:cNvSpPr txBox="1"/>
              <p:nvPr/>
            </p:nvSpPr>
            <p:spPr>
              <a:xfrm>
                <a:off x="165984" y="2182258"/>
                <a:ext cx="4484149" cy="1200329"/>
              </a:xfrm>
              <a:prstGeom prst="rect">
                <a:avLst/>
              </a:prstGeom>
              <a:noFill/>
            </p:spPr>
            <p:txBody>
              <a:bodyPr wrap="square" rtlCol="0">
                <a:spAutoFit/>
              </a:bodyPr>
              <a:lstStyle/>
              <a:p>
                <a:r>
                  <a:rPr lang="en-US" dirty="0"/>
                  <a:t>Development of the draft law of the Republic of Uzbekistan ‘On the rights of persons with disabilities’</a:t>
                </a:r>
              </a:p>
              <a:p>
                <a:r>
                  <a:rPr lang="en-US" dirty="0"/>
                  <a:t> </a:t>
                </a:r>
              </a:p>
            </p:txBody>
          </p:sp>
          <p:sp>
            <p:nvSpPr>
              <p:cNvPr id="78" name="TextBox 77">
                <a:extLst>
                  <a:ext uri="{FF2B5EF4-FFF2-40B4-BE49-F238E27FC236}">
                    <a16:creationId xmlns:a16="http://schemas.microsoft.com/office/drawing/2014/main" id="{DDBC4A14-E01D-4474-A6A4-8F986813B1B7}"/>
                  </a:ext>
                </a:extLst>
              </p:cNvPr>
              <p:cNvSpPr txBox="1"/>
              <p:nvPr/>
            </p:nvSpPr>
            <p:spPr>
              <a:xfrm>
                <a:off x="883740" y="3321492"/>
                <a:ext cx="4685208" cy="830997"/>
              </a:xfrm>
              <a:prstGeom prst="rect">
                <a:avLst/>
              </a:prstGeom>
              <a:noFill/>
            </p:spPr>
            <p:txBody>
              <a:bodyPr wrap="square" rtlCol="0">
                <a:spAutoFit/>
              </a:bodyPr>
              <a:lstStyle/>
              <a:p>
                <a:pPr algn="ctr"/>
                <a:r>
                  <a:rPr lang="en-US" sz="1200" dirty="0"/>
                  <a:t>The draft law will stipulate</a:t>
                </a:r>
                <a:r>
                  <a:rPr lang="en-US" sz="1200" dirty="0" smtClean="0"/>
                  <a:t>:</a:t>
                </a:r>
              </a:p>
              <a:p>
                <a:r>
                  <a:rPr lang="en-US" sz="1200" dirty="0"/>
                  <a:t>-the rights of persons with disabilities;</a:t>
                </a:r>
              </a:p>
              <a:p>
                <a:r>
                  <a:rPr lang="en-US" sz="1200" dirty="0"/>
                  <a:t>-the powers of state bodies to protect the rights of persons with disabilities</a:t>
                </a:r>
                <a:r>
                  <a:rPr lang="en-US" sz="1200" dirty="0" smtClean="0"/>
                  <a:t>;</a:t>
                </a:r>
                <a:endParaRPr lang="en-US" sz="1200" dirty="0"/>
              </a:p>
            </p:txBody>
          </p:sp>
        </p:grpSp>
        <p:sp>
          <p:nvSpPr>
            <p:cNvPr id="76" name="Oval 75">
              <a:extLst>
                <a:ext uri="{FF2B5EF4-FFF2-40B4-BE49-F238E27FC236}">
                  <a16:creationId xmlns:a16="http://schemas.microsoft.com/office/drawing/2014/main" id="{474E5B17-B23D-4BAD-A0CA-43BB432FF942}"/>
                </a:ext>
              </a:extLst>
            </p:cNvPr>
            <p:cNvSpPr/>
            <p:nvPr/>
          </p:nvSpPr>
          <p:spPr>
            <a:xfrm>
              <a:off x="4781073" y="572966"/>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423ED469-88AF-4CE5-BD5B-1C14FDEB6415}"/>
              </a:ext>
            </a:extLst>
          </p:cNvPr>
          <p:cNvSpPr txBox="1"/>
          <p:nvPr/>
        </p:nvSpPr>
        <p:spPr>
          <a:xfrm>
            <a:off x="300253" y="306511"/>
            <a:ext cx="5306215" cy="461665"/>
          </a:xfrm>
          <a:prstGeom prst="rect">
            <a:avLst/>
          </a:prstGeom>
          <a:noFill/>
        </p:spPr>
        <p:txBody>
          <a:bodyPr wrap="square" rtlCol="0">
            <a:spAutoFit/>
          </a:bodyPr>
          <a:lstStyle/>
          <a:p>
            <a:r>
              <a:rPr lang="en-US" sz="2400" b="1" dirty="0"/>
              <a:t> DEVELOPMENT OF SOCIAL AREA</a:t>
            </a:r>
            <a:endParaRPr lang="ru-RU" sz="2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nvGrpSpPr>
          <p:cNvPr id="39" name="Group 29">
            <a:extLst>
              <a:ext uri="{FF2B5EF4-FFF2-40B4-BE49-F238E27FC236}">
                <a16:creationId xmlns:a16="http://schemas.microsoft.com/office/drawing/2014/main" id="{B1A8385B-AF30-4C21-9A65-1FA0032AB909}"/>
              </a:ext>
            </a:extLst>
          </p:cNvPr>
          <p:cNvGrpSpPr/>
          <p:nvPr/>
        </p:nvGrpSpPr>
        <p:grpSpPr>
          <a:xfrm>
            <a:off x="5179613" y="611477"/>
            <a:ext cx="1859280" cy="1859280"/>
            <a:chOff x="5022574" y="2992646"/>
            <a:chExt cx="2146852" cy="2146852"/>
          </a:xfrm>
        </p:grpSpPr>
        <p:sp>
          <p:nvSpPr>
            <p:cNvPr id="40" name="Circle: Hollow 31">
              <a:extLst>
                <a:ext uri="{FF2B5EF4-FFF2-40B4-BE49-F238E27FC236}">
                  <a16:creationId xmlns:a16="http://schemas.microsoft.com/office/drawing/2014/main" id="{811DEDE6-D1FA-4671-9525-0725657FC967}"/>
                </a:ext>
              </a:extLst>
            </p:cNvPr>
            <p:cNvSpPr/>
            <p:nvPr/>
          </p:nvSpPr>
          <p:spPr>
            <a:xfrm>
              <a:off x="5022574" y="2992646"/>
              <a:ext cx="2146852" cy="2146852"/>
            </a:xfrm>
            <a:prstGeom prst="donut">
              <a:avLst>
                <a:gd name="adj" fmla="val 286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Oval 33">
              <a:extLst>
                <a:ext uri="{FF2B5EF4-FFF2-40B4-BE49-F238E27FC236}">
                  <a16:creationId xmlns:a16="http://schemas.microsoft.com/office/drawing/2014/main" id="{D8F611D4-4DB1-43B5-AE6D-359399872DBD}"/>
                </a:ext>
              </a:extLst>
            </p:cNvPr>
            <p:cNvSpPr/>
            <p:nvPr/>
          </p:nvSpPr>
          <p:spPr>
            <a:xfrm>
              <a:off x="5194301" y="3164373"/>
              <a:ext cx="1803401" cy="18034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 name="TextBox 54">
            <a:extLst>
              <a:ext uri="{FF2B5EF4-FFF2-40B4-BE49-F238E27FC236}">
                <a16:creationId xmlns:a16="http://schemas.microsoft.com/office/drawing/2014/main" id="{1393DC10-458C-456B-9079-D3D9EC5B3FA8}"/>
              </a:ext>
            </a:extLst>
          </p:cNvPr>
          <p:cNvSpPr txBox="1"/>
          <p:nvPr/>
        </p:nvSpPr>
        <p:spPr>
          <a:xfrm>
            <a:off x="2397014" y="3721101"/>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July 1,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sp>
        <p:nvSpPr>
          <p:cNvPr id="56" name="Oval 22">
            <a:extLst>
              <a:ext uri="{FF2B5EF4-FFF2-40B4-BE49-F238E27FC236}">
                <a16:creationId xmlns:a16="http://schemas.microsoft.com/office/drawing/2014/main" id="{41D4A034-A8E6-484F-9042-245CDC567591}"/>
              </a:ext>
            </a:extLst>
          </p:cNvPr>
          <p:cNvSpPr/>
          <p:nvPr/>
        </p:nvSpPr>
        <p:spPr>
          <a:xfrm>
            <a:off x="6612039" y="2656053"/>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B5DFF2C9-5539-4123-99FA-E1A3B1DE2D78}"/>
              </a:ext>
            </a:extLst>
          </p:cNvPr>
          <p:cNvSpPr txBox="1"/>
          <p:nvPr/>
        </p:nvSpPr>
        <p:spPr>
          <a:xfrm>
            <a:off x="6134451" y="4717773"/>
            <a:ext cx="2729272" cy="861774"/>
          </a:xfrm>
          <a:prstGeom prst="rect">
            <a:avLst/>
          </a:prstGeom>
          <a:noFill/>
        </p:spPr>
        <p:txBody>
          <a:bodyPr wrap="square" rtlCol="0">
            <a:spAutoFit/>
          </a:bodyPr>
          <a:lstStyle/>
          <a:p>
            <a:pPr algn="ctr"/>
            <a:r>
              <a:rPr lang="en-US" sz="5000" b="1" dirty="0" smtClean="0">
                <a:solidFill>
                  <a:srgbClr val="FFC000"/>
                </a:solidFill>
                <a:latin typeface="Agency FB" panose="020B0503020202020204" pitchFamily="34" charset="0"/>
              </a:rPr>
              <a:t>Item 143</a:t>
            </a:r>
            <a:endParaRPr lang="en-US" sz="5000" b="1" dirty="0">
              <a:solidFill>
                <a:srgbClr val="FFC000"/>
              </a:solidFill>
              <a:latin typeface="Agency FB" panose="020B0503020202020204" pitchFamily="34" charset="0"/>
            </a:endParaRPr>
          </a:p>
        </p:txBody>
      </p:sp>
      <p:sp>
        <p:nvSpPr>
          <p:cNvPr id="61" name="TextBox 60">
            <a:extLst>
              <a:ext uri="{FF2B5EF4-FFF2-40B4-BE49-F238E27FC236}">
                <a16:creationId xmlns:a16="http://schemas.microsoft.com/office/drawing/2014/main" id="{1393DC10-458C-456B-9079-D3D9EC5B3FA8}"/>
              </a:ext>
            </a:extLst>
          </p:cNvPr>
          <p:cNvSpPr txBox="1"/>
          <p:nvPr/>
        </p:nvSpPr>
        <p:spPr>
          <a:xfrm>
            <a:off x="4700459" y="5594494"/>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August 1,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pic>
        <p:nvPicPr>
          <p:cNvPr id="35" name="Рисунок 1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610727" y="946459"/>
            <a:ext cx="1001444" cy="10828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Рисунок 1"/>
          <p:cNvPicPr>
            <a:picLocks noChangeAspect="1"/>
          </p:cNvPicPr>
          <p:nvPr/>
        </p:nvPicPr>
        <p:blipFill rotWithShape="1">
          <a:blip r:embed="rId3" cstate="hqprint">
            <a:duotone>
              <a:schemeClr val="accent5">
                <a:shade val="45000"/>
                <a:satMod val="135000"/>
              </a:schemeClr>
              <a:prstClr val="white"/>
            </a:duotone>
            <a:extLst>
              <a:ext uri="{28A0092B-C50C-407E-A947-70E740481C1C}">
                <a14:useLocalDpi xmlns:a14="http://schemas.microsoft.com/office/drawing/2010/main" val="0"/>
              </a:ext>
            </a:extLst>
          </a:blip>
          <a:srcRect l="5973" b="19583"/>
          <a:stretch/>
        </p:blipFill>
        <p:spPr>
          <a:xfrm>
            <a:off x="6640872" y="2689713"/>
            <a:ext cx="780534" cy="667547"/>
          </a:xfrm>
          <a:prstGeom prst="rect">
            <a:avLst/>
          </a:prstGeom>
        </p:spPr>
      </p:pic>
      <p:pic>
        <p:nvPicPr>
          <p:cNvPr id="3" name="Рисунок 2"/>
          <p:cNvPicPr>
            <a:picLocks noChangeAspect="1"/>
          </p:cNvPicPr>
          <p:nvPr/>
        </p:nvPicPr>
        <p:blipFill rotWithShape="1">
          <a:blip r:embed="rId4" cstate="hqprint">
            <a:duotone>
              <a:schemeClr val="accent5">
                <a:shade val="45000"/>
                <a:satMod val="135000"/>
              </a:schemeClr>
              <a:prstClr val="white"/>
            </a:duotone>
            <a:extLst>
              <a:ext uri="{28A0092B-C50C-407E-A947-70E740481C1C}">
                <a14:useLocalDpi xmlns:a14="http://schemas.microsoft.com/office/drawing/2010/main" val="0"/>
              </a:ext>
            </a:extLst>
          </a:blip>
          <a:srcRect l="12361" b="13056"/>
          <a:stretch/>
        </p:blipFill>
        <p:spPr>
          <a:xfrm>
            <a:off x="4903240" y="4601523"/>
            <a:ext cx="654280" cy="649096"/>
          </a:xfrm>
          <a:prstGeom prst="rect">
            <a:avLst/>
          </a:prstGeom>
        </p:spPr>
      </p:pic>
    </p:spTree>
    <p:extLst>
      <p:ext uri="{BB962C8B-B14F-4D97-AF65-F5344CB8AC3E}">
        <p14:creationId xmlns:p14="http://schemas.microsoft.com/office/powerpoint/2010/main" val="3519642236"/>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6565"/>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80CF28EE-A360-46B6-9D76-D2CA1E8777C8}"/>
              </a:ext>
            </a:extLst>
          </p:cNvPr>
          <p:cNvCxnSpPr>
            <a:cxnSpLocks/>
          </p:cNvCxnSpPr>
          <p:nvPr/>
        </p:nvCxnSpPr>
        <p:spPr>
          <a:xfrm>
            <a:off x="6109253" y="0"/>
            <a:ext cx="0" cy="68580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9BE78EC2-2387-4D3A-9CAD-2A27506E5AE4}"/>
              </a:ext>
            </a:extLst>
          </p:cNvPr>
          <p:cNvGrpSpPr/>
          <p:nvPr/>
        </p:nvGrpSpPr>
        <p:grpSpPr>
          <a:xfrm>
            <a:off x="202804" y="2071486"/>
            <a:ext cx="7489064" cy="2055260"/>
            <a:chOff x="194436" y="87498"/>
            <a:chExt cx="7489064" cy="2055260"/>
          </a:xfrm>
        </p:grpSpPr>
        <p:grpSp>
          <p:nvGrpSpPr>
            <p:cNvPr id="43" name="Group 42">
              <a:extLst>
                <a:ext uri="{FF2B5EF4-FFF2-40B4-BE49-F238E27FC236}">
                  <a16:creationId xmlns:a16="http://schemas.microsoft.com/office/drawing/2014/main" id="{D8BA2771-C9E3-44F3-BD77-D657DE156F8C}"/>
                </a:ext>
              </a:extLst>
            </p:cNvPr>
            <p:cNvGrpSpPr/>
            <p:nvPr/>
          </p:nvGrpSpPr>
          <p:grpSpPr>
            <a:xfrm>
              <a:off x="1858583" y="1501775"/>
              <a:ext cx="5824917" cy="336550"/>
              <a:chOff x="1796260" y="3127375"/>
              <a:chExt cx="5914713" cy="336550"/>
            </a:xfrm>
          </p:grpSpPr>
          <p:cxnSp>
            <p:nvCxnSpPr>
              <p:cNvPr id="51" name="Straight Connector 50">
                <a:extLst>
                  <a:ext uri="{FF2B5EF4-FFF2-40B4-BE49-F238E27FC236}">
                    <a16:creationId xmlns:a16="http://schemas.microsoft.com/office/drawing/2014/main" id="{A985DC68-6AF1-4498-911F-A92816E066A5}"/>
                  </a:ext>
                </a:extLst>
              </p:cNvPr>
              <p:cNvCxnSpPr>
                <a:cxnSpLocks/>
              </p:cNvCxnSpPr>
              <p:nvPr/>
            </p:nvCxnSpPr>
            <p:spPr>
              <a:xfrm flipH="1">
                <a:off x="1796260" y="3295567"/>
                <a:ext cx="5914713"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4D9C89A5-98C5-42D9-9023-A70CB8909CF4}"/>
                  </a:ext>
                </a:extLst>
              </p:cNvPr>
              <p:cNvSpPr/>
              <p:nvPr/>
            </p:nvSpPr>
            <p:spPr>
              <a:xfrm>
                <a:off x="5967483" y="3153880"/>
                <a:ext cx="283540" cy="283540"/>
              </a:xfrm>
              <a:prstGeom prst="ellipse">
                <a:avLst/>
              </a:prstGeom>
              <a:solidFill>
                <a:srgbClr val="FF656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
            <p:nvSpPr>
              <p:cNvPr id="53" name="Circle: Hollow 52">
                <a:extLst>
                  <a:ext uri="{FF2B5EF4-FFF2-40B4-BE49-F238E27FC236}">
                    <a16:creationId xmlns:a16="http://schemas.microsoft.com/office/drawing/2014/main" id="{8A117738-5A9B-49A2-91BF-766758E4D870}"/>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
            <p:nvSpPr>
              <p:cNvPr id="54" name="Oval 53">
                <a:extLst>
                  <a:ext uri="{FF2B5EF4-FFF2-40B4-BE49-F238E27FC236}">
                    <a16:creationId xmlns:a16="http://schemas.microsoft.com/office/drawing/2014/main" id="{8028B8DE-057A-4F37-B4A0-CFB5171B2CFC}"/>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grpSp>
        <p:grpSp>
          <p:nvGrpSpPr>
            <p:cNvPr id="45" name="Group 44">
              <a:extLst>
                <a:ext uri="{FF2B5EF4-FFF2-40B4-BE49-F238E27FC236}">
                  <a16:creationId xmlns:a16="http://schemas.microsoft.com/office/drawing/2014/main" id="{012328ED-B6F2-47D0-A6E1-73EC8F62F659}"/>
                </a:ext>
              </a:extLst>
            </p:cNvPr>
            <p:cNvGrpSpPr/>
            <p:nvPr/>
          </p:nvGrpSpPr>
          <p:grpSpPr>
            <a:xfrm>
              <a:off x="194436" y="87498"/>
              <a:ext cx="5410852" cy="2055260"/>
              <a:chOff x="144110" y="1713098"/>
              <a:chExt cx="5410852" cy="2055260"/>
            </a:xfrm>
          </p:grpSpPr>
          <p:sp>
            <p:nvSpPr>
              <p:cNvPr id="49" name="TextBox 48">
                <a:extLst>
                  <a:ext uri="{FF2B5EF4-FFF2-40B4-BE49-F238E27FC236}">
                    <a16:creationId xmlns:a16="http://schemas.microsoft.com/office/drawing/2014/main" id="{9A61BB4C-96A2-4D00-9112-5BFC98F25CEE}"/>
                  </a:ext>
                </a:extLst>
              </p:cNvPr>
              <p:cNvSpPr txBox="1"/>
              <p:nvPr/>
            </p:nvSpPr>
            <p:spPr>
              <a:xfrm>
                <a:off x="144110" y="1713098"/>
                <a:ext cx="4546547" cy="646331"/>
              </a:xfrm>
              <a:prstGeom prst="rect">
                <a:avLst/>
              </a:prstGeom>
              <a:noFill/>
            </p:spPr>
            <p:txBody>
              <a:bodyPr wrap="square" rtlCol="0">
                <a:spAutoFit/>
              </a:bodyPr>
              <a:lstStyle/>
              <a:p>
                <a:pPr algn="r"/>
                <a:r>
                  <a:rPr lang="en-US" dirty="0"/>
                  <a:t>Adapting the concepts of ‘Smart Medicine’ and ‘Center for Unified Medical Information’ </a:t>
                </a:r>
                <a:endParaRPr lang="ru-RU" b="1" dirty="0">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
            <p:nvSpPr>
              <p:cNvPr id="50" name="TextBox 49">
                <a:extLst>
                  <a:ext uri="{FF2B5EF4-FFF2-40B4-BE49-F238E27FC236}">
                    <a16:creationId xmlns:a16="http://schemas.microsoft.com/office/drawing/2014/main" id="{4245A0EC-B570-41FC-AE3C-F48194D3FB6E}"/>
                  </a:ext>
                </a:extLst>
              </p:cNvPr>
              <p:cNvSpPr txBox="1"/>
              <p:nvPr/>
            </p:nvSpPr>
            <p:spPr>
              <a:xfrm>
                <a:off x="501746" y="3306693"/>
                <a:ext cx="5053216" cy="461665"/>
              </a:xfrm>
              <a:prstGeom prst="rect">
                <a:avLst/>
              </a:prstGeom>
              <a:noFill/>
            </p:spPr>
            <p:txBody>
              <a:bodyPr wrap="square" rtlCol="0">
                <a:spAutoFit/>
              </a:bodyPr>
              <a:lstStyle/>
              <a:p>
                <a:pPr algn="ctr"/>
                <a:r>
                  <a:rPr lang="en-US" sz="1200" dirty="0" smtClean="0"/>
                  <a:t>Comprehensive </a:t>
                </a:r>
                <a:r>
                  <a:rPr lang="en-US" sz="1200" dirty="0"/>
                  <a:t>measures to introduce new, advanced and proven methods of prevention and early diagnosis of common diseases</a:t>
                </a:r>
                <a:endParaRPr lang="ru-RU" sz="12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pSp>
        <p:sp>
          <p:nvSpPr>
            <p:cNvPr id="47" name="Oval 46">
              <a:extLst>
                <a:ext uri="{FF2B5EF4-FFF2-40B4-BE49-F238E27FC236}">
                  <a16:creationId xmlns:a16="http://schemas.microsoft.com/office/drawing/2014/main" id="{F6D499F0-3920-4527-8086-8260E495F9C6}"/>
                </a:ext>
              </a:extLst>
            </p:cNvPr>
            <p:cNvSpPr/>
            <p:nvPr/>
          </p:nvSpPr>
          <p:spPr>
            <a:xfrm>
              <a:off x="4767087" y="572966"/>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grpSp>
      <p:grpSp>
        <p:nvGrpSpPr>
          <p:cNvPr id="81" name="Группа 80"/>
          <p:cNvGrpSpPr/>
          <p:nvPr/>
        </p:nvGrpSpPr>
        <p:grpSpPr>
          <a:xfrm>
            <a:off x="4422221" y="255570"/>
            <a:ext cx="7769779" cy="1774058"/>
            <a:chOff x="4422221" y="4163870"/>
            <a:chExt cx="7769779" cy="1774058"/>
          </a:xfrm>
        </p:grpSpPr>
        <p:grpSp>
          <p:nvGrpSpPr>
            <p:cNvPr id="83" name="Group 19">
              <a:extLst>
                <a:ext uri="{FF2B5EF4-FFF2-40B4-BE49-F238E27FC236}">
                  <a16:creationId xmlns:a16="http://schemas.microsoft.com/office/drawing/2014/main" id="{84A35789-5FA3-441B-A4B4-348C4B4D41A8}"/>
                </a:ext>
              </a:extLst>
            </p:cNvPr>
            <p:cNvGrpSpPr/>
            <p:nvPr/>
          </p:nvGrpSpPr>
          <p:grpSpPr>
            <a:xfrm>
              <a:off x="6773126" y="4163870"/>
              <a:ext cx="5418874" cy="1774058"/>
              <a:chOff x="771272" y="1983128"/>
              <a:chExt cx="5418874" cy="1774058"/>
            </a:xfrm>
          </p:grpSpPr>
          <p:sp>
            <p:nvSpPr>
              <p:cNvPr id="92" name="TextBox 91">
                <a:extLst>
                  <a:ext uri="{FF2B5EF4-FFF2-40B4-BE49-F238E27FC236}">
                    <a16:creationId xmlns:a16="http://schemas.microsoft.com/office/drawing/2014/main" id="{D9585C00-05E0-4883-9190-5990845EE348}"/>
                  </a:ext>
                </a:extLst>
              </p:cNvPr>
              <p:cNvSpPr txBox="1"/>
              <p:nvPr/>
            </p:nvSpPr>
            <p:spPr>
              <a:xfrm>
                <a:off x="1596918" y="1983128"/>
                <a:ext cx="4593228" cy="646331"/>
              </a:xfrm>
              <a:prstGeom prst="rect">
                <a:avLst/>
              </a:prstGeom>
              <a:noFill/>
            </p:spPr>
            <p:txBody>
              <a:bodyPr wrap="square" rtlCol="0">
                <a:spAutoFit/>
              </a:bodyPr>
              <a:lstStyle/>
              <a:p>
                <a:r>
                  <a:rPr lang="en-US" dirty="0"/>
                  <a:t>Introduction of a unified information system for monitoring prices of medicines</a:t>
                </a:r>
                <a:endParaRPr lang="ru-RU" b="1" dirty="0">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
            <p:nvSpPr>
              <p:cNvPr id="93" name="TextBox 92">
                <a:extLst>
                  <a:ext uri="{FF2B5EF4-FFF2-40B4-BE49-F238E27FC236}">
                    <a16:creationId xmlns:a16="http://schemas.microsoft.com/office/drawing/2014/main" id="{08C719BB-AFC1-4224-A01B-EF060D82684E}"/>
                  </a:ext>
                </a:extLst>
              </p:cNvPr>
              <p:cNvSpPr txBox="1"/>
              <p:nvPr/>
            </p:nvSpPr>
            <p:spPr>
              <a:xfrm>
                <a:off x="771272" y="3295521"/>
                <a:ext cx="5008401" cy="461665"/>
              </a:xfrm>
              <a:prstGeom prst="rect">
                <a:avLst/>
              </a:prstGeom>
              <a:noFill/>
            </p:spPr>
            <p:txBody>
              <a:bodyPr wrap="square" rtlCol="0">
                <a:spAutoFit/>
              </a:bodyPr>
              <a:lstStyle/>
              <a:p>
                <a:pPr algn="ctr"/>
                <a:r>
                  <a:rPr lang="en-US" sz="1200" dirty="0"/>
                  <a:t>P</a:t>
                </a:r>
                <a:r>
                  <a:rPr lang="en-US" sz="1200" dirty="0" smtClean="0"/>
                  <a:t>rovision </a:t>
                </a:r>
                <a:r>
                  <a:rPr lang="en-US" sz="1200" dirty="0"/>
                  <a:t>of information on certain types of medicines in the Internet, the state of wholesale and retail prices and the dynamics of price </a:t>
                </a:r>
                <a:r>
                  <a:rPr lang="en-US" sz="1200" dirty="0" smtClean="0"/>
                  <a:t>changes</a:t>
                </a:r>
                <a:endParaRPr lang="ru-RU" sz="12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pSp>
        <p:grpSp>
          <p:nvGrpSpPr>
            <p:cNvPr id="84" name="Group 23">
              <a:extLst>
                <a:ext uri="{FF2B5EF4-FFF2-40B4-BE49-F238E27FC236}">
                  <a16:creationId xmlns:a16="http://schemas.microsoft.com/office/drawing/2014/main" id="{F2F30479-59C3-4007-9D72-45C1977815ED}"/>
                </a:ext>
              </a:extLst>
            </p:cNvPr>
            <p:cNvGrpSpPr/>
            <p:nvPr/>
          </p:nvGrpSpPr>
          <p:grpSpPr>
            <a:xfrm>
              <a:off x="4422221" y="5295369"/>
              <a:ext cx="5935594" cy="336550"/>
              <a:chOff x="4422221" y="3127375"/>
              <a:chExt cx="5935594" cy="336550"/>
            </a:xfrm>
          </p:grpSpPr>
          <p:cxnSp>
            <p:nvCxnSpPr>
              <p:cNvPr id="88" name="Straight Connector 24">
                <a:extLst>
                  <a:ext uri="{FF2B5EF4-FFF2-40B4-BE49-F238E27FC236}">
                    <a16:creationId xmlns:a16="http://schemas.microsoft.com/office/drawing/2014/main" id="{A8A0193E-C41C-46B0-9C39-BB9B95D912EA}"/>
                  </a:ext>
                </a:extLst>
              </p:cNvPr>
              <p:cNvCxnSpPr>
                <a:cxnSpLocks/>
              </p:cNvCxnSpPr>
              <p:nvPr/>
            </p:nvCxnSpPr>
            <p:spPr>
              <a:xfrm flipH="1">
                <a:off x="4422221" y="3295567"/>
                <a:ext cx="5935594"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89" name="Oval 25">
                <a:extLst>
                  <a:ext uri="{FF2B5EF4-FFF2-40B4-BE49-F238E27FC236}">
                    <a16:creationId xmlns:a16="http://schemas.microsoft.com/office/drawing/2014/main" id="{31BD03F9-C5A7-4EA7-A8F9-E5EA204140FE}"/>
                  </a:ext>
                </a:extLst>
              </p:cNvPr>
              <p:cNvSpPr/>
              <p:nvPr/>
            </p:nvSpPr>
            <p:spPr>
              <a:xfrm>
                <a:off x="5967483" y="3153880"/>
                <a:ext cx="283540" cy="283540"/>
              </a:xfrm>
              <a:prstGeom prst="ellipse">
                <a:avLst/>
              </a:prstGeom>
              <a:solidFill>
                <a:srgbClr val="FF656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endParaRPr>
              </a:p>
            </p:txBody>
          </p:sp>
          <p:sp>
            <p:nvSpPr>
              <p:cNvPr id="90" name="Circle: Hollow 26">
                <a:extLst>
                  <a:ext uri="{FF2B5EF4-FFF2-40B4-BE49-F238E27FC236}">
                    <a16:creationId xmlns:a16="http://schemas.microsoft.com/office/drawing/2014/main" id="{A976E9F3-FF31-4223-A98B-FE04C2010639}"/>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sp>
            <p:nvSpPr>
              <p:cNvPr id="91" name="Oval 27">
                <a:extLst>
                  <a:ext uri="{FF2B5EF4-FFF2-40B4-BE49-F238E27FC236}">
                    <a16:creationId xmlns:a16="http://schemas.microsoft.com/office/drawing/2014/main" id="{331A9D28-1400-44DE-90B0-B91A38328D3B}"/>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grpSp>
        <p:sp>
          <p:nvSpPr>
            <p:cNvPr id="86" name="Oval 22">
              <a:extLst>
                <a:ext uri="{FF2B5EF4-FFF2-40B4-BE49-F238E27FC236}">
                  <a16:creationId xmlns:a16="http://schemas.microsoft.com/office/drawing/2014/main" id="{41D4A034-A8E6-484F-9042-245CDC567591}"/>
                </a:ext>
              </a:extLst>
            </p:cNvPr>
            <p:cNvSpPr/>
            <p:nvPr/>
          </p:nvSpPr>
          <p:spPr>
            <a:xfrm>
              <a:off x="6612039" y="4341853"/>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grpSp>
      <p:sp>
        <p:nvSpPr>
          <p:cNvPr id="107" name="TextBox 106">
            <a:extLst>
              <a:ext uri="{FF2B5EF4-FFF2-40B4-BE49-F238E27FC236}">
                <a16:creationId xmlns:a16="http://schemas.microsoft.com/office/drawing/2014/main" id="{E2C2CA95-8F78-4DA7-96E0-55BC9C6209EF}"/>
              </a:ext>
            </a:extLst>
          </p:cNvPr>
          <p:cNvSpPr txBox="1"/>
          <p:nvPr/>
        </p:nvSpPr>
        <p:spPr>
          <a:xfrm>
            <a:off x="3381840" y="692744"/>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FFC000"/>
                </a:solidFill>
              </a:rPr>
              <a:t>Item </a:t>
            </a:r>
            <a:r>
              <a:rPr lang="uz-Cyrl-UZ" sz="5000" dirty="0" smtClean="0">
                <a:solidFill>
                  <a:srgbClr val="FFC000"/>
                </a:solidFill>
              </a:rPr>
              <a:t>146</a:t>
            </a:r>
            <a:endParaRPr lang="en-US" sz="5000" dirty="0">
              <a:solidFill>
                <a:srgbClr val="FFC000"/>
              </a:solidFill>
            </a:endParaRPr>
          </a:p>
        </p:txBody>
      </p:sp>
      <p:sp>
        <p:nvSpPr>
          <p:cNvPr id="108" name="TextBox 107">
            <a:extLst>
              <a:ext uri="{FF2B5EF4-FFF2-40B4-BE49-F238E27FC236}">
                <a16:creationId xmlns:a16="http://schemas.microsoft.com/office/drawing/2014/main" id="{1393DC10-458C-456B-9079-D3D9EC5B3FA8}"/>
              </a:ext>
            </a:extLst>
          </p:cNvPr>
          <p:cNvSpPr txBox="1"/>
          <p:nvPr/>
        </p:nvSpPr>
        <p:spPr>
          <a:xfrm>
            <a:off x="2397014" y="1549401"/>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June 30,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sp>
        <p:nvSpPr>
          <p:cNvPr id="111" name="TextBox 110">
            <a:extLst>
              <a:ext uri="{FF2B5EF4-FFF2-40B4-BE49-F238E27FC236}">
                <a16:creationId xmlns:a16="http://schemas.microsoft.com/office/drawing/2014/main" id="{E2C2CA95-8F78-4DA7-96E0-55BC9C6209EF}"/>
              </a:ext>
            </a:extLst>
          </p:cNvPr>
          <p:cNvSpPr txBox="1"/>
          <p:nvPr/>
        </p:nvSpPr>
        <p:spPr>
          <a:xfrm>
            <a:off x="6169399" y="2777545"/>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FFC000"/>
                </a:solidFill>
              </a:rPr>
              <a:t>Item </a:t>
            </a:r>
            <a:r>
              <a:rPr lang="uz-Cyrl-UZ" sz="5000" dirty="0" smtClean="0">
                <a:solidFill>
                  <a:srgbClr val="FFC000"/>
                </a:solidFill>
              </a:rPr>
              <a:t>147</a:t>
            </a:r>
            <a:endParaRPr lang="en-US" sz="5000" dirty="0">
              <a:solidFill>
                <a:srgbClr val="FFC000"/>
              </a:solidFill>
            </a:endParaRPr>
          </a:p>
        </p:txBody>
      </p:sp>
      <p:sp>
        <p:nvSpPr>
          <p:cNvPr id="112" name="TextBox 111">
            <a:extLst>
              <a:ext uri="{FF2B5EF4-FFF2-40B4-BE49-F238E27FC236}">
                <a16:creationId xmlns:a16="http://schemas.microsoft.com/office/drawing/2014/main" id="{1393DC10-458C-456B-9079-D3D9EC5B3FA8}"/>
              </a:ext>
            </a:extLst>
          </p:cNvPr>
          <p:cNvSpPr txBox="1"/>
          <p:nvPr/>
        </p:nvSpPr>
        <p:spPr>
          <a:xfrm>
            <a:off x="4761845" y="3697135"/>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December 30, 2018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nvGrpSpPr>
          <p:cNvPr id="38" name="Группа 37"/>
          <p:cNvGrpSpPr/>
          <p:nvPr/>
        </p:nvGrpSpPr>
        <p:grpSpPr>
          <a:xfrm>
            <a:off x="4422221" y="4325501"/>
            <a:ext cx="7359306" cy="1267961"/>
            <a:chOff x="4422221" y="4363958"/>
            <a:chExt cx="7359306" cy="1267961"/>
          </a:xfrm>
        </p:grpSpPr>
        <p:sp>
          <p:nvSpPr>
            <p:cNvPr id="39" name="TextBox 38">
              <a:extLst>
                <a:ext uri="{FF2B5EF4-FFF2-40B4-BE49-F238E27FC236}">
                  <a16:creationId xmlns:a16="http://schemas.microsoft.com/office/drawing/2014/main" id="{D9585C00-05E0-4883-9190-5990845EE348}"/>
                </a:ext>
              </a:extLst>
            </p:cNvPr>
            <p:cNvSpPr txBox="1"/>
            <p:nvPr/>
          </p:nvSpPr>
          <p:spPr>
            <a:xfrm>
              <a:off x="7684212" y="4363958"/>
              <a:ext cx="4097315" cy="646331"/>
            </a:xfrm>
            <a:prstGeom prst="rect">
              <a:avLst/>
            </a:prstGeom>
            <a:noFill/>
          </p:spPr>
          <p:txBody>
            <a:bodyPr wrap="square" rtlCol="0">
              <a:spAutoFit/>
            </a:bodyPr>
            <a:lstStyle/>
            <a:p>
              <a:pPr>
                <a:defRPr/>
              </a:pPr>
              <a:r>
                <a:rPr lang="en-US" dirty="0"/>
                <a:t>Introduction of an effective system to reveal medical </a:t>
              </a:r>
              <a:r>
                <a:rPr lang="en-US" dirty="0" smtClean="0"/>
                <a:t>malpractice</a:t>
              </a:r>
              <a:endParaRPr lang="ru-RU" b="1" dirty="0">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grpSp>
          <p:nvGrpSpPr>
            <p:cNvPr id="40" name="Group 23">
              <a:extLst>
                <a:ext uri="{FF2B5EF4-FFF2-40B4-BE49-F238E27FC236}">
                  <a16:creationId xmlns:a16="http://schemas.microsoft.com/office/drawing/2014/main" id="{F2F30479-59C3-4007-9D72-45C1977815ED}"/>
                </a:ext>
              </a:extLst>
            </p:cNvPr>
            <p:cNvGrpSpPr/>
            <p:nvPr/>
          </p:nvGrpSpPr>
          <p:grpSpPr>
            <a:xfrm>
              <a:off x="4422221" y="5295369"/>
              <a:ext cx="5935594" cy="336550"/>
              <a:chOff x="4422221" y="3127375"/>
              <a:chExt cx="5935594" cy="336550"/>
            </a:xfrm>
          </p:grpSpPr>
          <p:cxnSp>
            <p:nvCxnSpPr>
              <p:cNvPr id="44" name="Straight Connector 24">
                <a:extLst>
                  <a:ext uri="{FF2B5EF4-FFF2-40B4-BE49-F238E27FC236}">
                    <a16:creationId xmlns:a16="http://schemas.microsoft.com/office/drawing/2014/main" id="{A8A0193E-C41C-46B0-9C39-BB9B95D912EA}"/>
                  </a:ext>
                </a:extLst>
              </p:cNvPr>
              <p:cNvCxnSpPr>
                <a:cxnSpLocks/>
              </p:cNvCxnSpPr>
              <p:nvPr/>
            </p:nvCxnSpPr>
            <p:spPr>
              <a:xfrm flipH="1">
                <a:off x="4422221" y="3295567"/>
                <a:ext cx="5935594"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46" name="Oval 25">
                <a:extLst>
                  <a:ext uri="{FF2B5EF4-FFF2-40B4-BE49-F238E27FC236}">
                    <a16:creationId xmlns:a16="http://schemas.microsoft.com/office/drawing/2014/main" id="{31BD03F9-C5A7-4EA7-A8F9-E5EA204140FE}"/>
                  </a:ext>
                </a:extLst>
              </p:cNvPr>
              <p:cNvSpPr/>
              <p:nvPr/>
            </p:nvSpPr>
            <p:spPr>
              <a:xfrm>
                <a:off x="5967483" y="3153880"/>
                <a:ext cx="283540" cy="283540"/>
              </a:xfrm>
              <a:prstGeom prst="ellipse">
                <a:avLst/>
              </a:prstGeom>
              <a:solidFill>
                <a:srgbClr val="FF656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
            <p:nvSpPr>
              <p:cNvPr id="48" name="Circle: Hollow 26">
                <a:extLst>
                  <a:ext uri="{FF2B5EF4-FFF2-40B4-BE49-F238E27FC236}">
                    <a16:creationId xmlns:a16="http://schemas.microsoft.com/office/drawing/2014/main" id="{A976E9F3-FF31-4223-A98B-FE04C2010639}"/>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
            <p:nvSpPr>
              <p:cNvPr id="55" name="Oval 27">
                <a:extLst>
                  <a:ext uri="{FF2B5EF4-FFF2-40B4-BE49-F238E27FC236}">
                    <a16:creationId xmlns:a16="http://schemas.microsoft.com/office/drawing/2014/main" id="{331A9D28-1400-44DE-90B0-B91A38328D3B}"/>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grpSp>
        <p:sp>
          <p:nvSpPr>
            <p:cNvPr id="41" name="Oval 22">
              <a:extLst>
                <a:ext uri="{FF2B5EF4-FFF2-40B4-BE49-F238E27FC236}">
                  <a16:creationId xmlns:a16="http://schemas.microsoft.com/office/drawing/2014/main" id="{41D4A034-A8E6-484F-9042-245CDC567591}"/>
                </a:ext>
              </a:extLst>
            </p:cNvPr>
            <p:cNvSpPr/>
            <p:nvPr/>
          </p:nvSpPr>
          <p:spPr>
            <a:xfrm>
              <a:off x="6615645" y="4434014"/>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grpSp>
      <p:sp>
        <p:nvSpPr>
          <p:cNvPr id="56" name="TextBox 55">
            <a:extLst>
              <a:ext uri="{FF2B5EF4-FFF2-40B4-BE49-F238E27FC236}">
                <a16:creationId xmlns:a16="http://schemas.microsoft.com/office/drawing/2014/main" id="{E2C2CA95-8F78-4DA7-96E0-55BC9C6209EF}"/>
              </a:ext>
            </a:extLst>
          </p:cNvPr>
          <p:cNvSpPr txBox="1"/>
          <p:nvPr/>
        </p:nvSpPr>
        <p:spPr>
          <a:xfrm>
            <a:off x="3302897" y="4588916"/>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FFC000"/>
                </a:solidFill>
              </a:rPr>
              <a:t>Item </a:t>
            </a:r>
            <a:r>
              <a:rPr lang="uz-Cyrl-UZ" sz="5000" dirty="0" smtClean="0">
                <a:solidFill>
                  <a:srgbClr val="FFC000"/>
                </a:solidFill>
              </a:rPr>
              <a:t>152</a:t>
            </a:r>
            <a:endParaRPr lang="en-US" sz="5000" dirty="0">
              <a:solidFill>
                <a:srgbClr val="FFC000"/>
              </a:solidFill>
            </a:endParaRPr>
          </a:p>
        </p:txBody>
      </p:sp>
      <p:sp>
        <p:nvSpPr>
          <p:cNvPr id="57" name="TextBox 56">
            <a:extLst>
              <a:ext uri="{FF2B5EF4-FFF2-40B4-BE49-F238E27FC236}">
                <a16:creationId xmlns:a16="http://schemas.microsoft.com/office/drawing/2014/main" id="{4245A0EC-B570-41FC-AE3C-F48194D3FB6E}"/>
              </a:ext>
            </a:extLst>
          </p:cNvPr>
          <p:cNvSpPr txBox="1"/>
          <p:nvPr/>
        </p:nvSpPr>
        <p:spPr>
          <a:xfrm>
            <a:off x="6903753" y="5444583"/>
            <a:ext cx="5069172" cy="1200329"/>
          </a:xfrm>
          <a:prstGeom prst="rect">
            <a:avLst/>
          </a:prstGeom>
          <a:noFill/>
        </p:spPr>
        <p:txBody>
          <a:bodyPr wrap="square" rtlCol="0">
            <a:spAutoFit/>
          </a:bodyPr>
          <a:lstStyle/>
          <a:p>
            <a:r>
              <a:rPr lang="en-US" sz="1200" dirty="0"/>
              <a:t>-creation of an expert group to ensure the protection of patients from medical malpractice in each medical institution;</a:t>
            </a:r>
          </a:p>
          <a:p>
            <a:r>
              <a:rPr lang="en-US" sz="1200" dirty="0"/>
              <a:t>-establishment of a procedure of notifying health authorities of cases of medical malpractice and conduct of internal investigation;</a:t>
            </a:r>
          </a:p>
          <a:p>
            <a:r>
              <a:rPr lang="en-US" sz="1200" dirty="0"/>
              <a:t>-release of a doctor from liability in case if the medical malpractice is admitted and the damage is </a:t>
            </a:r>
            <a:r>
              <a:rPr lang="en-US" sz="1200" dirty="0" smtClean="0"/>
              <a:t>reimbursed</a:t>
            </a:r>
            <a:endParaRPr lang="en-US" sz="1200" dirty="0"/>
          </a:p>
        </p:txBody>
      </p:sp>
      <p:sp>
        <p:nvSpPr>
          <p:cNvPr id="58" name="TextBox 57">
            <a:extLst>
              <a:ext uri="{FF2B5EF4-FFF2-40B4-BE49-F238E27FC236}">
                <a16:creationId xmlns:a16="http://schemas.microsoft.com/office/drawing/2014/main" id="{1393DC10-458C-456B-9079-D3D9EC5B3FA8}"/>
              </a:ext>
            </a:extLst>
          </p:cNvPr>
          <p:cNvSpPr txBox="1"/>
          <p:nvPr/>
        </p:nvSpPr>
        <p:spPr>
          <a:xfrm>
            <a:off x="2108608" y="5488148"/>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March 30,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pic>
        <p:nvPicPr>
          <p:cNvPr id="2" name="Рисунок 1"/>
          <p:cNvPicPr>
            <a:picLocks noChangeAspect="1"/>
          </p:cNvPicPr>
          <p:nvPr/>
        </p:nvPicPr>
        <p:blipFill rotWithShape="1">
          <a:blip r:embed="rId2" cstate="hqprint">
            <a:duotone>
              <a:schemeClr val="accent5">
                <a:shade val="45000"/>
                <a:satMod val="135000"/>
              </a:schemeClr>
              <a:prstClr val="white"/>
            </a:duotone>
            <a:extLst>
              <a:ext uri="{28A0092B-C50C-407E-A947-70E740481C1C}">
                <a14:useLocalDpi xmlns:a14="http://schemas.microsoft.com/office/drawing/2010/main" val="0"/>
              </a:ext>
            </a:extLst>
          </a:blip>
          <a:srcRect l="22904" t="14338" r="23333" b="30465"/>
          <a:stretch/>
        </p:blipFill>
        <p:spPr>
          <a:xfrm>
            <a:off x="6750945" y="549823"/>
            <a:ext cx="575342" cy="590684"/>
          </a:xfrm>
          <a:prstGeom prst="rect">
            <a:avLst/>
          </a:prstGeom>
        </p:spPr>
      </p:pic>
      <p:pic>
        <p:nvPicPr>
          <p:cNvPr id="3" name="Рисунок 2"/>
          <p:cNvPicPr>
            <a:picLocks noChangeAspect="1"/>
          </p:cNvPicPr>
          <p:nvPr/>
        </p:nvPicPr>
        <p:blipFill rotWithShape="1">
          <a:blip r:embed="rId3" cstate="hqprint">
            <a:duotone>
              <a:schemeClr val="accent5">
                <a:shade val="45000"/>
                <a:satMod val="135000"/>
              </a:schemeClr>
              <a:prstClr val="white"/>
            </a:duotone>
            <a:extLst>
              <a:ext uri="{28A0092B-C50C-407E-A947-70E740481C1C}">
                <a14:useLocalDpi xmlns:a14="http://schemas.microsoft.com/office/drawing/2010/main" val="0"/>
              </a:ext>
            </a:extLst>
          </a:blip>
          <a:srcRect l="25555" t="10741" r="26482" b="23704"/>
          <a:stretch/>
        </p:blipFill>
        <p:spPr>
          <a:xfrm>
            <a:off x="4906620" y="2602168"/>
            <a:ext cx="563321" cy="769945"/>
          </a:xfrm>
          <a:prstGeom prst="rect">
            <a:avLst/>
          </a:prstGeom>
        </p:spPr>
      </p:pic>
      <p:pic>
        <p:nvPicPr>
          <p:cNvPr id="4" name="Рисунок 3"/>
          <p:cNvPicPr>
            <a:picLocks noChangeAspect="1"/>
          </p:cNvPicPr>
          <p:nvPr/>
        </p:nvPicPr>
        <p:blipFill rotWithShape="1">
          <a:blip r:embed="rId4" cstate="hqprint">
            <a:duotone>
              <a:schemeClr val="accent5">
                <a:shade val="45000"/>
                <a:satMod val="135000"/>
              </a:schemeClr>
              <a:prstClr val="white"/>
            </a:duotone>
            <a:extLst>
              <a:ext uri="{28A0092B-C50C-407E-A947-70E740481C1C}">
                <a14:useLocalDpi xmlns:a14="http://schemas.microsoft.com/office/drawing/2010/main" val="0"/>
              </a:ext>
            </a:extLst>
          </a:blip>
          <a:srcRect l="10370" b="14629"/>
          <a:stretch/>
        </p:blipFill>
        <p:spPr>
          <a:xfrm>
            <a:off x="6711071" y="4457383"/>
            <a:ext cx="736254" cy="701267"/>
          </a:xfrm>
          <a:prstGeom prst="rect">
            <a:avLst/>
          </a:prstGeom>
        </p:spPr>
      </p:pic>
    </p:spTree>
    <p:extLst>
      <p:ext uri="{BB962C8B-B14F-4D97-AF65-F5344CB8AC3E}">
        <p14:creationId xmlns:p14="http://schemas.microsoft.com/office/powerpoint/2010/main" val="3761089298"/>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6565"/>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80CF28EE-A360-46B6-9D76-D2CA1E8777C8}"/>
              </a:ext>
            </a:extLst>
          </p:cNvPr>
          <p:cNvCxnSpPr>
            <a:cxnSpLocks/>
          </p:cNvCxnSpPr>
          <p:nvPr/>
        </p:nvCxnSpPr>
        <p:spPr>
          <a:xfrm>
            <a:off x="6109253" y="0"/>
            <a:ext cx="0" cy="68580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9BE78EC2-2387-4D3A-9CAD-2A27506E5AE4}"/>
              </a:ext>
            </a:extLst>
          </p:cNvPr>
          <p:cNvGrpSpPr/>
          <p:nvPr/>
        </p:nvGrpSpPr>
        <p:grpSpPr>
          <a:xfrm>
            <a:off x="199048" y="260918"/>
            <a:ext cx="7492820" cy="1389459"/>
            <a:chOff x="190680" y="568633"/>
            <a:chExt cx="7492820" cy="1389459"/>
          </a:xfrm>
        </p:grpSpPr>
        <p:grpSp>
          <p:nvGrpSpPr>
            <p:cNvPr id="43" name="Group 42">
              <a:extLst>
                <a:ext uri="{FF2B5EF4-FFF2-40B4-BE49-F238E27FC236}">
                  <a16:creationId xmlns:a16="http://schemas.microsoft.com/office/drawing/2014/main" id="{D8BA2771-C9E3-44F3-BD77-D657DE156F8C}"/>
                </a:ext>
              </a:extLst>
            </p:cNvPr>
            <p:cNvGrpSpPr/>
            <p:nvPr/>
          </p:nvGrpSpPr>
          <p:grpSpPr>
            <a:xfrm>
              <a:off x="1858583" y="1501775"/>
              <a:ext cx="5824917" cy="336550"/>
              <a:chOff x="1796260" y="3127375"/>
              <a:chExt cx="5914713" cy="336550"/>
            </a:xfrm>
          </p:grpSpPr>
          <p:cxnSp>
            <p:nvCxnSpPr>
              <p:cNvPr id="51" name="Straight Connector 50">
                <a:extLst>
                  <a:ext uri="{FF2B5EF4-FFF2-40B4-BE49-F238E27FC236}">
                    <a16:creationId xmlns:a16="http://schemas.microsoft.com/office/drawing/2014/main" id="{A985DC68-6AF1-4498-911F-A92816E066A5}"/>
                  </a:ext>
                </a:extLst>
              </p:cNvPr>
              <p:cNvCxnSpPr>
                <a:cxnSpLocks/>
              </p:cNvCxnSpPr>
              <p:nvPr/>
            </p:nvCxnSpPr>
            <p:spPr>
              <a:xfrm flipH="1">
                <a:off x="1796260" y="3295567"/>
                <a:ext cx="5914713"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4D9C89A5-98C5-42D9-9023-A70CB8909CF4}"/>
                  </a:ext>
                </a:extLst>
              </p:cNvPr>
              <p:cNvSpPr/>
              <p:nvPr/>
            </p:nvSpPr>
            <p:spPr>
              <a:xfrm>
                <a:off x="5967483" y="3153880"/>
                <a:ext cx="283540" cy="283540"/>
              </a:xfrm>
              <a:prstGeom prst="ellipse">
                <a:avLst/>
              </a:prstGeom>
              <a:solidFill>
                <a:srgbClr val="E0C9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53" name="Circle: Hollow 52">
                <a:extLst>
                  <a:ext uri="{FF2B5EF4-FFF2-40B4-BE49-F238E27FC236}">
                    <a16:creationId xmlns:a16="http://schemas.microsoft.com/office/drawing/2014/main" id="{8A117738-5A9B-49A2-91BF-766758E4D870}"/>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4" name="Oval 53">
                <a:extLst>
                  <a:ext uri="{FF2B5EF4-FFF2-40B4-BE49-F238E27FC236}">
                    <a16:creationId xmlns:a16="http://schemas.microsoft.com/office/drawing/2014/main" id="{8028B8DE-057A-4F37-B4A0-CFB5171B2CFC}"/>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grpSp>
          <p:nvGrpSpPr>
            <p:cNvPr id="45" name="Group 44">
              <a:extLst>
                <a:ext uri="{FF2B5EF4-FFF2-40B4-BE49-F238E27FC236}">
                  <a16:creationId xmlns:a16="http://schemas.microsoft.com/office/drawing/2014/main" id="{012328ED-B6F2-47D0-A6E1-73EC8F62F659}"/>
                </a:ext>
              </a:extLst>
            </p:cNvPr>
            <p:cNvGrpSpPr/>
            <p:nvPr/>
          </p:nvGrpSpPr>
          <p:grpSpPr>
            <a:xfrm>
              <a:off x="190680" y="568633"/>
              <a:ext cx="5414608" cy="1389459"/>
              <a:chOff x="140354" y="2194233"/>
              <a:chExt cx="5414608" cy="1389459"/>
            </a:xfrm>
          </p:grpSpPr>
          <p:sp>
            <p:nvSpPr>
              <p:cNvPr id="49" name="TextBox 48">
                <a:extLst>
                  <a:ext uri="{FF2B5EF4-FFF2-40B4-BE49-F238E27FC236}">
                    <a16:creationId xmlns:a16="http://schemas.microsoft.com/office/drawing/2014/main" id="{9A61BB4C-96A2-4D00-9112-5BFC98F25CEE}"/>
                  </a:ext>
                </a:extLst>
              </p:cNvPr>
              <p:cNvSpPr txBox="1"/>
              <p:nvPr/>
            </p:nvSpPr>
            <p:spPr>
              <a:xfrm>
                <a:off x="140354" y="2194233"/>
                <a:ext cx="4455039" cy="369332"/>
              </a:xfrm>
              <a:prstGeom prst="rect">
                <a:avLst/>
              </a:prstGeom>
              <a:noFill/>
            </p:spPr>
            <p:txBody>
              <a:bodyPr wrap="square" rtlCol="0">
                <a:spAutoFit/>
              </a:bodyPr>
              <a:lstStyle/>
              <a:p>
                <a:pPr algn="r"/>
                <a:endParaRPr lang="ru-RU" b="1" dirty="0">
                  <a:solidFill>
                    <a:srgbClr val="EBE2AF"/>
                  </a:solidFill>
                  <a:latin typeface="Tahoma" panose="020B0604030504040204" pitchFamily="34" charset="0"/>
                  <a:ea typeface="Tahoma" panose="020B0604030504040204" pitchFamily="34" charset="0"/>
                  <a:cs typeface="Tahoma" panose="020B0604030504040204" pitchFamily="34" charset="0"/>
                </a:endParaRPr>
              </a:p>
            </p:txBody>
          </p:sp>
          <p:sp>
            <p:nvSpPr>
              <p:cNvPr id="50" name="TextBox 49">
                <a:extLst>
                  <a:ext uri="{FF2B5EF4-FFF2-40B4-BE49-F238E27FC236}">
                    <a16:creationId xmlns:a16="http://schemas.microsoft.com/office/drawing/2014/main" id="{4245A0EC-B570-41FC-AE3C-F48194D3FB6E}"/>
                  </a:ext>
                </a:extLst>
              </p:cNvPr>
              <p:cNvSpPr txBox="1"/>
              <p:nvPr/>
            </p:nvSpPr>
            <p:spPr>
              <a:xfrm>
                <a:off x="1122406" y="3306693"/>
                <a:ext cx="4432556" cy="276999"/>
              </a:xfrm>
              <a:prstGeom prst="rect">
                <a:avLst/>
              </a:prstGeom>
              <a:noFill/>
            </p:spPr>
            <p:txBody>
              <a:bodyPr wrap="square" rtlCol="0">
                <a:spAutoFit/>
              </a:bodyPr>
              <a:lstStyle/>
              <a:p>
                <a:pPr algn="ct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sp>
          <p:nvSpPr>
            <p:cNvPr id="47" name="Oval 46">
              <a:extLst>
                <a:ext uri="{FF2B5EF4-FFF2-40B4-BE49-F238E27FC236}">
                  <a16:creationId xmlns:a16="http://schemas.microsoft.com/office/drawing/2014/main" id="{F6D499F0-3920-4527-8086-8260E495F9C6}"/>
                </a:ext>
              </a:extLst>
            </p:cNvPr>
            <p:cNvSpPr/>
            <p:nvPr/>
          </p:nvSpPr>
          <p:spPr>
            <a:xfrm>
              <a:off x="4767087" y="572966"/>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sp>
        <p:nvSpPr>
          <p:cNvPr id="111" name="TextBox 110">
            <a:extLst>
              <a:ext uri="{FF2B5EF4-FFF2-40B4-BE49-F238E27FC236}">
                <a16:creationId xmlns:a16="http://schemas.microsoft.com/office/drawing/2014/main" id="{E2C2CA95-8F78-4DA7-96E0-55BC9C6209EF}"/>
              </a:ext>
            </a:extLst>
          </p:cNvPr>
          <p:cNvSpPr txBox="1"/>
          <p:nvPr/>
        </p:nvSpPr>
        <p:spPr>
          <a:xfrm>
            <a:off x="6139903" y="485842"/>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FFC000"/>
                </a:solidFill>
              </a:rPr>
              <a:t>Item </a:t>
            </a:r>
            <a:r>
              <a:rPr lang="uz-Cyrl-UZ" sz="5000" dirty="0" smtClean="0">
                <a:solidFill>
                  <a:srgbClr val="FFC000"/>
                </a:solidFill>
              </a:rPr>
              <a:t>153</a:t>
            </a:r>
            <a:endParaRPr lang="en-US" sz="5000" dirty="0">
              <a:solidFill>
                <a:srgbClr val="FFC000"/>
              </a:solidFill>
            </a:endParaRPr>
          </a:p>
        </p:txBody>
      </p:sp>
      <p:sp>
        <p:nvSpPr>
          <p:cNvPr id="112" name="TextBox 111">
            <a:extLst>
              <a:ext uri="{FF2B5EF4-FFF2-40B4-BE49-F238E27FC236}">
                <a16:creationId xmlns:a16="http://schemas.microsoft.com/office/drawing/2014/main" id="{1393DC10-458C-456B-9079-D3D9EC5B3FA8}"/>
              </a:ext>
            </a:extLst>
          </p:cNvPr>
          <p:cNvSpPr txBox="1"/>
          <p:nvPr/>
        </p:nvSpPr>
        <p:spPr>
          <a:xfrm>
            <a:off x="4761845" y="1405432"/>
            <a:ext cx="3530711" cy="307777"/>
          </a:xfrm>
          <a:prstGeom prst="rect">
            <a:avLst/>
          </a:prstGeom>
          <a:noFill/>
        </p:spPr>
        <p:txBody>
          <a:bodyPr wrap="square" rtlCol="0">
            <a:spAutoFit/>
          </a:bodyPr>
          <a:lstStyle/>
          <a:p>
            <a:pPr algn="r"/>
            <a:r>
              <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rPr>
              <a:t>2018 </a:t>
            </a:r>
            <a:r>
              <a:rPr lang="ru-RU" sz="1400" b="1" dirty="0" err="1" smtClean="0">
                <a:solidFill>
                  <a:srgbClr val="FFFFFF"/>
                </a:solidFill>
                <a:latin typeface="Tahoma" panose="020B0604030504040204" pitchFamily="34" charset="0"/>
                <a:ea typeface="Tahoma" panose="020B0604030504040204" pitchFamily="34" charset="0"/>
                <a:cs typeface="Tahoma" panose="020B0604030504040204" pitchFamily="34" charset="0"/>
              </a:rPr>
              <a:t>йил</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 1 апрель</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nvGrpSpPr>
          <p:cNvPr id="60" name="Group 41">
            <a:extLst>
              <a:ext uri="{FF2B5EF4-FFF2-40B4-BE49-F238E27FC236}">
                <a16:creationId xmlns:a16="http://schemas.microsoft.com/office/drawing/2014/main" id="{9BE78EC2-2387-4D3A-9CAD-2A27506E5AE4}"/>
              </a:ext>
            </a:extLst>
          </p:cNvPr>
          <p:cNvGrpSpPr/>
          <p:nvPr/>
        </p:nvGrpSpPr>
        <p:grpSpPr>
          <a:xfrm>
            <a:off x="393290" y="4097035"/>
            <a:ext cx="7297151" cy="2191517"/>
            <a:chOff x="386349" y="320573"/>
            <a:chExt cx="7297151" cy="2191517"/>
          </a:xfrm>
        </p:grpSpPr>
        <p:grpSp>
          <p:nvGrpSpPr>
            <p:cNvPr id="61" name="Group 42">
              <a:extLst>
                <a:ext uri="{FF2B5EF4-FFF2-40B4-BE49-F238E27FC236}">
                  <a16:creationId xmlns:a16="http://schemas.microsoft.com/office/drawing/2014/main" id="{D8BA2771-C9E3-44F3-BD77-D657DE156F8C}"/>
                </a:ext>
              </a:extLst>
            </p:cNvPr>
            <p:cNvGrpSpPr/>
            <p:nvPr/>
          </p:nvGrpSpPr>
          <p:grpSpPr>
            <a:xfrm>
              <a:off x="1858583" y="1501775"/>
              <a:ext cx="5824917" cy="336550"/>
              <a:chOff x="1796260" y="3127375"/>
              <a:chExt cx="5914713" cy="336550"/>
            </a:xfrm>
          </p:grpSpPr>
          <p:cxnSp>
            <p:nvCxnSpPr>
              <p:cNvPr id="66" name="Straight Connector 50">
                <a:extLst>
                  <a:ext uri="{FF2B5EF4-FFF2-40B4-BE49-F238E27FC236}">
                    <a16:creationId xmlns:a16="http://schemas.microsoft.com/office/drawing/2014/main" id="{A985DC68-6AF1-4498-911F-A92816E066A5}"/>
                  </a:ext>
                </a:extLst>
              </p:cNvPr>
              <p:cNvCxnSpPr>
                <a:cxnSpLocks/>
              </p:cNvCxnSpPr>
              <p:nvPr/>
            </p:nvCxnSpPr>
            <p:spPr>
              <a:xfrm flipH="1">
                <a:off x="1796260" y="3295567"/>
                <a:ext cx="5914713"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67" name="Oval 51">
                <a:extLst>
                  <a:ext uri="{FF2B5EF4-FFF2-40B4-BE49-F238E27FC236}">
                    <a16:creationId xmlns:a16="http://schemas.microsoft.com/office/drawing/2014/main" id="{4D9C89A5-98C5-42D9-9023-A70CB8909CF4}"/>
                  </a:ext>
                </a:extLst>
              </p:cNvPr>
              <p:cNvSpPr/>
              <p:nvPr/>
            </p:nvSpPr>
            <p:spPr>
              <a:xfrm>
                <a:off x="5967483" y="3153880"/>
                <a:ext cx="283540" cy="283540"/>
              </a:xfrm>
              <a:prstGeom prst="ellipse">
                <a:avLst/>
              </a:prstGeom>
              <a:solidFill>
                <a:srgbClr val="E0C9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
            <p:nvSpPr>
              <p:cNvPr id="68" name="Circle: Hollow 52">
                <a:extLst>
                  <a:ext uri="{FF2B5EF4-FFF2-40B4-BE49-F238E27FC236}">
                    <a16:creationId xmlns:a16="http://schemas.microsoft.com/office/drawing/2014/main" id="{8A117738-5A9B-49A2-91BF-766758E4D870}"/>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
            <p:nvSpPr>
              <p:cNvPr id="69" name="Oval 53">
                <a:extLst>
                  <a:ext uri="{FF2B5EF4-FFF2-40B4-BE49-F238E27FC236}">
                    <a16:creationId xmlns:a16="http://schemas.microsoft.com/office/drawing/2014/main" id="{8028B8DE-057A-4F37-B4A0-CFB5171B2CFC}"/>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grpSp>
        <p:grpSp>
          <p:nvGrpSpPr>
            <p:cNvPr id="62" name="Group 44">
              <a:extLst>
                <a:ext uri="{FF2B5EF4-FFF2-40B4-BE49-F238E27FC236}">
                  <a16:creationId xmlns:a16="http://schemas.microsoft.com/office/drawing/2014/main" id="{012328ED-B6F2-47D0-A6E1-73EC8F62F659}"/>
                </a:ext>
              </a:extLst>
            </p:cNvPr>
            <p:cNvGrpSpPr/>
            <p:nvPr/>
          </p:nvGrpSpPr>
          <p:grpSpPr>
            <a:xfrm>
              <a:off x="386349" y="320573"/>
              <a:ext cx="5489454" cy="2191517"/>
              <a:chOff x="336023" y="1946173"/>
              <a:chExt cx="5489454" cy="2191517"/>
            </a:xfrm>
          </p:grpSpPr>
          <p:sp>
            <p:nvSpPr>
              <p:cNvPr id="64" name="TextBox 63">
                <a:extLst>
                  <a:ext uri="{FF2B5EF4-FFF2-40B4-BE49-F238E27FC236}">
                    <a16:creationId xmlns:a16="http://schemas.microsoft.com/office/drawing/2014/main" id="{9A61BB4C-96A2-4D00-9112-5BFC98F25CEE}"/>
                  </a:ext>
                </a:extLst>
              </p:cNvPr>
              <p:cNvSpPr txBox="1"/>
              <p:nvPr/>
            </p:nvSpPr>
            <p:spPr>
              <a:xfrm>
                <a:off x="336023" y="1946173"/>
                <a:ext cx="4260797" cy="1200329"/>
              </a:xfrm>
              <a:prstGeom prst="rect">
                <a:avLst/>
              </a:prstGeom>
              <a:noFill/>
            </p:spPr>
            <p:txBody>
              <a:bodyPr wrap="square" rtlCol="0">
                <a:spAutoFit/>
              </a:bodyPr>
              <a:lstStyle/>
              <a:p>
                <a:pPr algn="r"/>
                <a:r>
                  <a:rPr lang="en-US" dirty="0"/>
                  <a:t>Increase of admission quota to higher education institutions for 2018-2019 academic year by at least 20 percent against 2017/2018.</a:t>
                </a:r>
                <a:endParaRPr lang="ru-RU" b="1" dirty="0">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
            <p:nvSpPr>
              <p:cNvPr id="65" name="TextBox 64">
                <a:extLst>
                  <a:ext uri="{FF2B5EF4-FFF2-40B4-BE49-F238E27FC236}">
                    <a16:creationId xmlns:a16="http://schemas.microsoft.com/office/drawing/2014/main" id="{4245A0EC-B570-41FC-AE3C-F48194D3FB6E}"/>
                  </a:ext>
                </a:extLst>
              </p:cNvPr>
              <p:cNvSpPr txBox="1"/>
              <p:nvPr/>
            </p:nvSpPr>
            <p:spPr>
              <a:xfrm>
                <a:off x="428509" y="3306693"/>
                <a:ext cx="5396968" cy="830997"/>
              </a:xfrm>
              <a:prstGeom prst="rect">
                <a:avLst/>
              </a:prstGeom>
              <a:noFill/>
            </p:spPr>
            <p:txBody>
              <a:bodyPr wrap="square" rtlCol="0">
                <a:spAutoFit/>
              </a:bodyPr>
              <a:lstStyle/>
              <a:p>
                <a:r>
                  <a:rPr lang="en-US" sz="1200" dirty="0"/>
                  <a:t>The document stipulates:</a:t>
                </a:r>
              </a:p>
              <a:p>
                <a:r>
                  <a:rPr lang="en-US" sz="1200" dirty="0"/>
                  <a:t>-further expansion of citizens' access to higher education;</a:t>
                </a:r>
              </a:p>
              <a:p>
                <a:r>
                  <a:rPr lang="en-US" sz="1200" dirty="0"/>
                  <a:t>-enrollment in higher education institutions on individual preferential quotas for active members of the Youth Union of Uzbekistan </a:t>
                </a:r>
              </a:p>
            </p:txBody>
          </p:sp>
        </p:grpSp>
        <p:sp>
          <p:nvSpPr>
            <p:cNvPr id="63" name="Oval 46">
              <a:extLst>
                <a:ext uri="{FF2B5EF4-FFF2-40B4-BE49-F238E27FC236}">
                  <a16:creationId xmlns:a16="http://schemas.microsoft.com/office/drawing/2014/main" id="{F6D499F0-3920-4527-8086-8260E495F9C6}"/>
                </a:ext>
              </a:extLst>
            </p:cNvPr>
            <p:cNvSpPr/>
            <p:nvPr/>
          </p:nvSpPr>
          <p:spPr>
            <a:xfrm>
              <a:off x="4767087" y="572966"/>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grpSp>
      <p:sp>
        <p:nvSpPr>
          <p:cNvPr id="70" name="TextBox 69">
            <a:extLst>
              <a:ext uri="{FF2B5EF4-FFF2-40B4-BE49-F238E27FC236}">
                <a16:creationId xmlns:a16="http://schemas.microsoft.com/office/drawing/2014/main" id="{E2C2CA95-8F78-4DA7-96E0-55BC9C6209EF}"/>
              </a:ext>
            </a:extLst>
          </p:cNvPr>
          <p:cNvSpPr txBox="1"/>
          <p:nvPr/>
        </p:nvSpPr>
        <p:spPr>
          <a:xfrm>
            <a:off x="6138476" y="4570019"/>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FFC000"/>
                </a:solidFill>
              </a:rPr>
              <a:t>Item </a:t>
            </a:r>
            <a:r>
              <a:rPr lang="uz-Cyrl-UZ" sz="5000" dirty="0" smtClean="0">
                <a:solidFill>
                  <a:srgbClr val="FFC000"/>
                </a:solidFill>
              </a:rPr>
              <a:t>164</a:t>
            </a:r>
            <a:endParaRPr lang="en-US" sz="5000" dirty="0">
              <a:solidFill>
                <a:srgbClr val="FFC000"/>
              </a:solidFill>
            </a:endParaRPr>
          </a:p>
        </p:txBody>
      </p:sp>
      <p:sp>
        <p:nvSpPr>
          <p:cNvPr id="72" name="TextBox 71">
            <a:extLst>
              <a:ext uri="{FF2B5EF4-FFF2-40B4-BE49-F238E27FC236}">
                <a16:creationId xmlns:a16="http://schemas.microsoft.com/office/drawing/2014/main" id="{1393DC10-458C-456B-9079-D3D9EC5B3FA8}"/>
              </a:ext>
            </a:extLst>
          </p:cNvPr>
          <p:cNvSpPr txBox="1"/>
          <p:nvPr/>
        </p:nvSpPr>
        <p:spPr>
          <a:xfrm>
            <a:off x="4760418" y="5489609"/>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May 10,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nvGrpSpPr>
          <p:cNvPr id="118" name="Группа 117"/>
          <p:cNvGrpSpPr/>
          <p:nvPr/>
        </p:nvGrpSpPr>
        <p:grpSpPr>
          <a:xfrm>
            <a:off x="4422221" y="1796413"/>
            <a:ext cx="7751824" cy="1697727"/>
            <a:chOff x="4422221" y="3934192"/>
            <a:chExt cx="7751824" cy="1697727"/>
          </a:xfrm>
        </p:grpSpPr>
        <p:sp>
          <p:nvSpPr>
            <p:cNvPr id="119" name="TextBox 118">
              <a:extLst>
                <a:ext uri="{FF2B5EF4-FFF2-40B4-BE49-F238E27FC236}">
                  <a16:creationId xmlns:a16="http://schemas.microsoft.com/office/drawing/2014/main" id="{D9585C00-05E0-4883-9190-5990845EE348}"/>
                </a:ext>
              </a:extLst>
            </p:cNvPr>
            <p:cNvSpPr txBox="1"/>
            <p:nvPr/>
          </p:nvSpPr>
          <p:spPr>
            <a:xfrm>
              <a:off x="7640619" y="3934192"/>
              <a:ext cx="4533426" cy="1477328"/>
            </a:xfrm>
            <a:prstGeom prst="rect">
              <a:avLst/>
            </a:prstGeom>
            <a:noFill/>
          </p:spPr>
          <p:txBody>
            <a:bodyPr wrap="square" rtlCol="0">
              <a:spAutoFit/>
            </a:bodyPr>
            <a:lstStyle/>
            <a:p>
              <a:r>
                <a:rPr lang="en-US" dirty="0"/>
                <a:t>Ensuring maximum transparency of entrance examinations to higher education institutions, strengthening of public control, and ensuring the implementation of modern mechanisms of prompt processing of test results</a:t>
              </a:r>
              <a:endParaRPr lang="ru-RU" b="1" dirty="0">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grpSp>
          <p:nvGrpSpPr>
            <p:cNvPr id="120" name="Group 23">
              <a:extLst>
                <a:ext uri="{FF2B5EF4-FFF2-40B4-BE49-F238E27FC236}">
                  <a16:creationId xmlns:a16="http://schemas.microsoft.com/office/drawing/2014/main" id="{F2F30479-59C3-4007-9D72-45C1977815ED}"/>
                </a:ext>
              </a:extLst>
            </p:cNvPr>
            <p:cNvGrpSpPr/>
            <p:nvPr/>
          </p:nvGrpSpPr>
          <p:grpSpPr>
            <a:xfrm>
              <a:off x="4422221" y="5295369"/>
              <a:ext cx="5935594" cy="336550"/>
              <a:chOff x="4422221" y="3127375"/>
              <a:chExt cx="5935594" cy="336550"/>
            </a:xfrm>
          </p:grpSpPr>
          <p:cxnSp>
            <p:nvCxnSpPr>
              <p:cNvPr id="122" name="Straight Connector 24">
                <a:extLst>
                  <a:ext uri="{FF2B5EF4-FFF2-40B4-BE49-F238E27FC236}">
                    <a16:creationId xmlns:a16="http://schemas.microsoft.com/office/drawing/2014/main" id="{A8A0193E-C41C-46B0-9C39-BB9B95D912EA}"/>
                  </a:ext>
                </a:extLst>
              </p:cNvPr>
              <p:cNvCxnSpPr>
                <a:cxnSpLocks/>
              </p:cNvCxnSpPr>
              <p:nvPr/>
            </p:nvCxnSpPr>
            <p:spPr>
              <a:xfrm flipH="1">
                <a:off x="4422221" y="3295567"/>
                <a:ext cx="5935594"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123" name="Oval 25">
                <a:extLst>
                  <a:ext uri="{FF2B5EF4-FFF2-40B4-BE49-F238E27FC236}">
                    <a16:creationId xmlns:a16="http://schemas.microsoft.com/office/drawing/2014/main" id="{31BD03F9-C5A7-4EA7-A8F9-E5EA204140FE}"/>
                  </a:ext>
                </a:extLst>
              </p:cNvPr>
              <p:cNvSpPr/>
              <p:nvPr/>
            </p:nvSpPr>
            <p:spPr>
              <a:xfrm>
                <a:off x="5967483" y="3153880"/>
                <a:ext cx="283540" cy="283540"/>
              </a:xfrm>
              <a:prstGeom prst="ellipse">
                <a:avLst/>
              </a:prstGeom>
              <a:solidFill>
                <a:srgbClr val="E0C94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
            <p:nvSpPr>
              <p:cNvPr id="124" name="Circle: Hollow 26">
                <a:extLst>
                  <a:ext uri="{FF2B5EF4-FFF2-40B4-BE49-F238E27FC236}">
                    <a16:creationId xmlns:a16="http://schemas.microsoft.com/office/drawing/2014/main" id="{A976E9F3-FF31-4223-A98B-FE04C2010639}"/>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
            <p:nvSpPr>
              <p:cNvPr id="125" name="Oval 27">
                <a:extLst>
                  <a:ext uri="{FF2B5EF4-FFF2-40B4-BE49-F238E27FC236}">
                    <a16:creationId xmlns:a16="http://schemas.microsoft.com/office/drawing/2014/main" id="{331A9D28-1400-44DE-90B0-B91A38328D3B}"/>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grpSp>
        <p:sp>
          <p:nvSpPr>
            <p:cNvPr id="121" name="Oval 22">
              <a:extLst>
                <a:ext uri="{FF2B5EF4-FFF2-40B4-BE49-F238E27FC236}">
                  <a16:creationId xmlns:a16="http://schemas.microsoft.com/office/drawing/2014/main" id="{41D4A034-A8E6-484F-9042-245CDC567591}"/>
                </a:ext>
              </a:extLst>
            </p:cNvPr>
            <p:cNvSpPr/>
            <p:nvPr/>
          </p:nvSpPr>
          <p:spPr>
            <a:xfrm>
              <a:off x="6615645" y="4434014"/>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grpSp>
      <p:sp>
        <p:nvSpPr>
          <p:cNvPr id="126" name="TextBox 125">
            <a:extLst>
              <a:ext uri="{FF2B5EF4-FFF2-40B4-BE49-F238E27FC236}">
                <a16:creationId xmlns:a16="http://schemas.microsoft.com/office/drawing/2014/main" id="{E2C2CA95-8F78-4DA7-96E0-55BC9C6209EF}"/>
              </a:ext>
            </a:extLst>
          </p:cNvPr>
          <p:cNvSpPr txBox="1"/>
          <p:nvPr/>
        </p:nvSpPr>
        <p:spPr>
          <a:xfrm>
            <a:off x="3302897" y="2489594"/>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FFC000"/>
                </a:solidFill>
              </a:rPr>
              <a:t>Item </a:t>
            </a:r>
            <a:r>
              <a:rPr lang="uz-Cyrl-UZ" sz="5000" dirty="0" smtClean="0">
                <a:solidFill>
                  <a:srgbClr val="FFC000"/>
                </a:solidFill>
              </a:rPr>
              <a:t>163</a:t>
            </a:r>
            <a:endParaRPr lang="en-US" sz="5000" dirty="0">
              <a:solidFill>
                <a:srgbClr val="FFC000"/>
              </a:solidFill>
            </a:endParaRPr>
          </a:p>
        </p:txBody>
      </p:sp>
      <p:sp>
        <p:nvSpPr>
          <p:cNvPr id="127" name="TextBox 126">
            <a:extLst>
              <a:ext uri="{FF2B5EF4-FFF2-40B4-BE49-F238E27FC236}">
                <a16:creationId xmlns:a16="http://schemas.microsoft.com/office/drawing/2014/main" id="{4245A0EC-B570-41FC-AE3C-F48194D3FB6E}"/>
              </a:ext>
            </a:extLst>
          </p:cNvPr>
          <p:cNvSpPr txBox="1"/>
          <p:nvPr/>
        </p:nvSpPr>
        <p:spPr>
          <a:xfrm>
            <a:off x="747252" y="1392288"/>
            <a:ext cx="5191069" cy="646331"/>
          </a:xfrm>
          <a:prstGeom prst="rect">
            <a:avLst/>
          </a:prstGeom>
          <a:noFill/>
        </p:spPr>
        <p:txBody>
          <a:bodyPr wrap="square" rtlCol="0">
            <a:spAutoFit/>
          </a:bodyPr>
          <a:lstStyle/>
          <a:p>
            <a:r>
              <a:rPr lang="en-US" sz="1200" dirty="0"/>
              <a:t>-phased introduction of health insurance;</a:t>
            </a:r>
          </a:p>
          <a:p>
            <a:r>
              <a:rPr lang="en-US" sz="1200" dirty="0"/>
              <a:t>-ensuring equal rights of citizens to medical and preventive services, guaranteed quality of medical services on the basis of insurance policies;</a:t>
            </a:r>
          </a:p>
        </p:txBody>
      </p:sp>
      <p:sp>
        <p:nvSpPr>
          <p:cNvPr id="128" name="TextBox 127">
            <a:extLst>
              <a:ext uri="{FF2B5EF4-FFF2-40B4-BE49-F238E27FC236}">
                <a16:creationId xmlns:a16="http://schemas.microsoft.com/office/drawing/2014/main" id="{1393DC10-458C-456B-9079-D3D9EC5B3FA8}"/>
              </a:ext>
            </a:extLst>
          </p:cNvPr>
          <p:cNvSpPr txBox="1"/>
          <p:nvPr/>
        </p:nvSpPr>
        <p:spPr>
          <a:xfrm>
            <a:off x="2108608" y="3388826"/>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April 20,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sp>
        <p:nvSpPr>
          <p:cNvPr id="4" name="Прямоугольник 3"/>
          <p:cNvSpPr/>
          <p:nvPr/>
        </p:nvSpPr>
        <p:spPr>
          <a:xfrm>
            <a:off x="1104900" y="240043"/>
            <a:ext cx="3549187" cy="923330"/>
          </a:xfrm>
          <a:prstGeom prst="rect">
            <a:avLst/>
          </a:prstGeom>
        </p:spPr>
        <p:txBody>
          <a:bodyPr wrap="square">
            <a:spAutoFit/>
          </a:bodyPr>
          <a:lstStyle/>
          <a:p>
            <a:pPr algn="r">
              <a:defRPr/>
            </a:pPr>
            <a:r>
              <a:rPr lang="en-US" dirty="0"/>
              <a:t>Development of the concept of phased introduction of health </a:t>
            </a:r>
            <a:r>
              <a:rPr lang="en-US" dirty="0" smtClean="0"/>
              <a:t>insurance</a:t>
            </a:r>
            <a:endParaRPr lang="ru-RU" b="1" dirty="0">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
        <p:nvSpPr>
          <p:cNvPr id="5" name="Прямоугольник 4"/>
          <p:cNvSpPr/>
          <p:nvPr/>
        </p:nvSpPr>
        <p:spPr>
          <a:xfrm>
            <a:off x="7292168" y="3357837"/>
            <a:ext cx="4538130" cy="646331"/>
          </a:xfrm>
          <a:prstGeom prst="rect">
            <a:avLst/>
          </a:prstGeom>
        </p:spPr>
        <p:txBody>
          <a:bodyPr wrap="square">
            <a:spAutoFit/>
          </a:bodyPr>
          <a:lstStyle/>
          <a:p>
            <a:r>
              <a:rPr lang="en-US" sz="1200" dirty="0"/>
              <a:t>-conduct of entrance tests to universities for several days;</a:t>
            </a:r>
          </a:p>
          <a:p>
            <a:r>
              <a:rPr lang="en-US" sz="1200" dirty="0"/>
              <a:t>-announcement of the results of the tests on the next day after the tests;</a:t>
            </a:r>
          </a:p>
        </p:txBody>
      </p:sp>
      <p:pic>
        <p:nvPicPr>
          <p:cNvPr id="2" name="Рисунок 1"/>
          <p:cNvPicPr>
            <a:picLocks noChangeAspect="1"/>
          </p:cNvPicPr>
          <p:nvPr/>
        </p:nvPicPr>
        <p:blipFill rotWithShape="1">
          <a:blip r:embed="rId2" cstate="hqprint">
            <a:duotone>
              <a:schemeClr val="accent5">
                <a:shade val="45000"/>
                <a:satMod val="135000"/>
              </a:schemeClr>
              <a:prstClr val="white"/>
            </a:duotone>
            <a:extLst>
              <a:ext uri="{28A0092B-C50C-407E-A947-70E740481C1C}">
                <a14:useLocalDpi xmlns:a14="http://schemas.microsoft.com/office/drawing/2010/main" val="0"/>
              </a:ext>
            </a:extLst>
          </a:blip>
          <a:srcRect l="7963" r="7593" b="15000"/>
          <a:stretch/>
        </p:blipFill>
        <p:spPr>
          <a:xfrm>
            <a:off x="4862900" y="354642"/>
            <a:ext cx="660456" cy="664801"/>
          </a:xfrm>
          <a:prstGeom prst="rect">
            <a:avLst/>
          </a:prstGeom>
        </p:spPr>
      </p:pic>
      <p:pic>
        <p:nvPicPr>
          <p:cNvPr id="3" name="Рисунок 2"/>
          <p:cNvPicPr>
            <a:picLocks noChangeAspect="1"/>
          </p:cNvPicPr>
          <p:nvPr/>
        </p:nvPicPr>
        <p:blipFill rotWithShape="1">
          <a:blip r:embed="rId3" cstate="hqprint">
            <a:duotone>
              <a:schemeClr val="accent5">
                <a:shade val="45000"/>
                <a:satMod val="135000"/>
              </a:schemeClr>
              <a:prstClr val="white"/>
            </a:duotone>
            <a:extLst>
              <a:ext uri="{28A0092B-C50C-407E-A947-70E740481C1C}">
                <a14:useLocalDpi xmlns:a14="http://schemas.microsoft.com/office/drawing/2010/main" val="0"/>
              </a:ext>
            </a:extLst>
          </a:blip>
          <a:srcRect l="6845" r="6272" b="14408"/>
          <a:stretch/>
        </p:blipFill>
        <p:spPr>
          <a:xfrm>
            <a:off x="6756306" y="2410453"/>
            <a:ext cx="618957" cy="609764"/>
          </a:xfrm>
          <a:prstGeom prst="rect">
            <a:avLst/>
          </a:prstGeom>
        </p:spPr>
      </p:pic>
      <p:pic>
        <p:nvPicPr>
          <p:cNvPr id="6" name="Рисунок 5"/>
          <p:cNvPicPr>
            <a:picLocks noChangeAspect="1"/>
          </p:cNvPicPr>
          <p:nvPr/>
        </p:nvPicPr>
        <p:blipFill rotWithShape="1">
          <a:blip r:embed="rId4" cstate="hqprint">
            <a:duotone>
              <a:schemeClr val="accent5">
                <a:shade val="45000"/>
                <a:satMod val="135000"/>
              </a:schemeClr>
              <a:prstClr val="white"/>
            </a:duotone>
            <a:extLst>
              <a:ext uri="{28A0092B-C50C-407E-A947-70E740481C1C}">
                <a14:useLocalDpi xmlns:a14="http://schemas.microsoft.com/office/drawing/2010/main" val="0"/>
              </a:ext>
            </a:extLst>
          </a:blip>
          <a:srcRect l="13297" t="27670" r="13585" b="42939"/>
          <a:stretch/>
        </p:blipFill>
        <p:spPr>
          <a:xfrm>
            <a:off x="4801964" y="4612662"/>
            <a:ext cx="810264" cy="325694"/>
          </a:xfrm>
          <a:prstGeom prst="rect">
            <a:avLst/>
          </a:prstGeom>
        </p:spPr>
      </p:pic>
    </p:spTree>
    <p:extLst>
      <p:ext uri="{BB962C8B-B14F-4D97-AF65-F5344CB8AC3E}">
        <p14:creationId xmlns:p14="http://schemas.microsoft.com/office/powerpoint/2010/main" val="1585851298"/>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cxnSp>
        <p:nvCxnSpPr>
          <p:cNvPr id="42" name="Straight Connector 43">
            <a:extLst>
              <a:ext uri="{FF2B5EF4-FFF2-40B4-BE49-F238E27FC236}">
                <a16:creationId xmlns:a16="http://schemas.microsoft.com/office/drawing/2014/main" id="{4D531F3A-D402-4BBB-A6CD-B52A9AD473CD}"/>
              </a:ext>
            </a:extLst>
          </p:cNvPr>
          <p:cNvCxnSpPr>
            <a:cxnSpLocks/>
          </p:cNvCxnSpPr>
          <p:nvPr/>
        </p:nvCxnSpPr>
        <p:spPr>
          <a:xfrm>
            <a:off x="6109253" y="0"/>
            <a:ext cx="0" cy="6868926"/>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D531F3A-D402-4BBB-A6CD-B52A9AD473CD}"/>
              </a:ext>
            </a:extLst>
          </p:cNvPr>
          <p:cNvCxnSpPr>
            <a:cxnSpLocks/>
          </p:cNvCxnSpPr>
          <p:nvPr/>
        </p:nvCxnSpPr>
        <p:spPr>
          <a:xfrm>
            <a:off x="6109253" y="2731901"/>
            <a:ext cx="0" cy="3783199"/>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83" name="Group 82">
            <a:extLst>
              <a:ext uri="{FF2B5EF4-FFF2-40B4-BE49-F238E27FC236}">
                <a16:creationId xmlns:a16="http://schemas.microsoft.com/office/drawing/2014/main" id="{6AA1547D-8504-4014-B810-C0B09162BEA5}"/>
              </a:ext>
            </a:extLst>
          </p:cNvPr>
          <p:cNvGrpSpPr/>
          <p:nvPr/>
        </p:nvGrpSpPr>
        <p:grpSpPr>
          <a:xfrm>
            <a:off x="3362535" y="2507953"/>
            <a:ext cx="8577570" cy="1498138"/>
            <a:chOff x="3362535" y="398352"/>
            <a:chExt cx="8577570" cy="1498138"/>
          </a:xfrm>
        </p:grpSpPr>
        <p:sp>
          <p:nvSpPr>
            <p:cNvPr id="45" name="TextBox 44">
              <a:extLst>
                <a:ext uri="{FF2B5EF4-FFF2-40B4-BE49-F238E27FC236}">
                  <a16:creationId xmlns:a16="http://schemas.microsoft.com/office/drawing/2014/main" id="{B5DFF2C9-5539-4123-99FA-E1A3B1DE2D78}"/>
                </a:ext>
              </a:extLst>
            </p:cNvPr>
            <p:cNvSpPr txBox="1"/>
            <p:nvPr/>
          </p:nvSpPr>
          <p:spPr>
            <a:xfrm>
              <a:off x="3362535" y="726446"/>
              <a:ext cx="2729272" cy="861774"/>
            </a:xfrm>
            <a:prstGeom prst="rect">
              <a:avLst/>
            </a:prstGeom>
            <a:noFill/>
          </p:spPr>
          <p:txBody>
            <a:bodyPr wrap="square" rtlCol="0">
              <a:spAutoFit/>
            </a:bodyPr>
            <a:lstStyle/>
            <a:p>
              <a:pPr algn="ctr"/>
              <a:r>
                <a:rPr lang="en-US" sz="5000" b="1" dirty="0" smtClean="0">
                  <a:solidFill>
                    <a:srgbClr val="2E6CA4"/>
                  </a:solidFill>
                  <a:latin typeface="Agency FB" panose="020B0503020202020204" pitchFamily="34" charset="0"/>
                </a:rPr>
                <a:t>Item 202</a:t>
              </a:r>
              <a:endParaRPr lang="en-US" sz="5000" b="1" dirty="0">
                <a:solidFill>
                  <a:srgbClr val="2E6CA4"/>
                </a:solidFill>
                <a:latin typeface="Agency FB" panose="020B0503020202020204" pitchFamily="34" charset="0"/>
              </a:endParaRPr>
            </a:p>
          </p:txBody>
        </p:sp>
        <p:grpSp>
          <p:nvGrpSpPr>
            <p:cNvPr id="46" name="Group 45">
              <a:extLst>
                <a:ext uri="{FF2B5EF4-FFF2-40B4-BE49-F238E27FC236}">
                  <a16:creationId xmlns:a16="http://schemas.microsoft.com/office/drawing/2014/main" id="{86D7DAAB-0C22-41B8-8E4F-36E4E61BCCC7}"/>
                </a:ext>
              </a:extLst>
            </p:cNvPr>
            <p:cNvGrpSpPr/>
            <p:nvPr/>
          </p:nvGrpSpPr>
          <p:grpSpPr>
            <a:xfrm>
              <a:off x="6776055" y="398352"/>
              <a:ext cx="5164050" cy="1498138"/>
              <a:chOff x="774201" y="2082490"/>
              <a:chExt cx="5164050" cy="1498138"/>
            </a:xfrm>
          </p:grpSpPr>
          <p:sp>
            <p:nvSpPr>
              <p:cNvPr id="47" name="TextBox 46">
                <a:extLst>
                  <a:ext uri="{FF2B5EF4-FFF2-40B4-BE49-F238E27FC236}">
                    <a16:creationId xmlns:a16="http://schemas.microsoft.com/office/drawing/2014/main" id="{08589219-068A-4D2B-9424-9EF7F635348F}"/>
                  </a:ext>
                </a:extLst>
              </p:cNvPr>
              <p:cNvSpPr txBox="1"/>
              <p:nvPr/>
            </p:nvSpPr>
            <p:spPr>
              <a:xfrm>
                <a:off x="1657962" y="2082490"/>
                <a:ext cx="4280289" cy="1200329"/>
              </a:xfrm>
              <a:prstGeom prst="rect">
                <a:avLst/>
              </a:prstGeom>
              <a:noFill/>
            </p:spPr>
            <p:txBody>
              <a:bodyPr wrap="square" rtlCol="0">
                <a:spAutoFit/>
              </a:bodyPr>
              <a:lstStyle/>
              <a:p>
                <a:r>
                  <a:rPr lang="en-US" dirty="0"/>
                  <a:t>Further strengthening of the defense power of the </a:t>
                </a:r>
                <a:r>
                  <a:rPr lang="en-US" dirty="0" smtClean="0"/>
                  <a:t>state and </a:t>
                </a:r>
                <a:r>
                  <a:rPr lang="en-US" dirty="0"/>
                  <a:t>military power of the Armed Forces of the Republic of Uzbekistan </a:t>
                </a:r>
                <a:endParaRPr lang="ru-RU" b="1" dirty="0">
                  <a:solidFill>
                    <a:srgbClr val="2E6CA4"/>
                  </a:solidFill>
                  <a:latin typeface="Tahoma" panose="020B0604030504040204" pitchFamily="34" charset="0"/>
                  <a:ea typeface="Tahoma" panose="020B0604030504040204" pitchFamily="34" charset="0"/>
                  <a:cs typeface="Tahoma" panose="020B0604030504040204" pitchFamily="34" charset="0"/>
                </a:endParaRPr>
              </a:p>
            </p:txBody>
          </p:sp>
          <p:sp>
            <p:nvSpPr>
              <p:cNvPr id="48" name="TextBox 47">
                <a:extLst>
                  <a:ext uri="{FF2B5EF4-FFF2-40B4-BE49-F238E27FC236}">
                    <a16:creationId xmlns:a16="http://schemas.microsoft.com/office/drawing/2014/main" id="{E8A05D50-E4A5-4348-96D3-F63E49C1A6F8}"/>
                  </a:ext>
                </a:extLst>
              </p:cNvPr>
              <p:cNvSpPr txBox="1"/>
              <p:nvPr/>
            </p:nvSpPr>
            <p:spPr>
              <a:xfrm>
                <a:off x="774201" y="3303629"/>
                <a:ext cx="4983326" cy="276999"/>
              </a:xfrm>
              <a:prstGeom prst="rect">
                <a:avLst/>
              </a:prstGeom>
              <a:noFill/>
            </p:spPr>
            <p:txBody>
              <a:bodyPr wrap="square" rtlCol="0">
                <a:spAutoFit/>
              </a:bodyPr>
              <a:lstStyle/>
              <a:p>
                <a:pPr algn="ctr"/>
                <a:r>
                  <a:rPr lang="en-US" sz="1200" dirty="0"/>
                  <a:t>Draft Decree of the President of the Republic of Uzbekistan</a:t>
                </a: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grpSp>
          <p:nvGrpSpPr>
            <p:cNvPr id="49" name="Group 48">
              <a:extLst>
                <a:ext uri="{FF2B5EF4-FFF2-40B4-BE49-F238E27FC236}">
                  <a16:creationId xmlns:a16="http://schemas.microsoft.com/office/drawing/2014/main" id="{F1E8CBC4-F82B-4359-B96A-A7BE9BB31518}"/>
                </a:ext>
              </a:extLst>
            </p:cNvPr>
            <p:cNvGrpSpPr/>
            <p:nvPr/>
          </p:nvGrpSpPr>
          <p:grpSpPr>
            <a:xfrm>
              <a:off x="4422221" y="1430489"/>
              <a:ext cx="5935594" cy="336550"/>
              <a:chOff x="4422221" y="3127375"/>
              <a:chExt cx="5935594" cy="336550"/>
            </a:xfrm>
          </p:grpSpPr>
          <p:cxnSp>
            <p:nvCxnSpPr>
              <p:cNvPr id="50" name="Straight Connector 49">
                <a:extLst>
                  <a:ext uri="{FF2B5EF4-FFF2-40B4-BE49-F238E27FC236}">
                    <a16:creationId xmlns:a16="http://schemas.microsoft.com/office/drawing/2014/main" id="{088FEAD3-24B8-4E72-8E2C-AD9A3A009FE9}"/>
                  </a:ext>
                </a:extLst>
              </p:cNvPr>
              <p:cNvCxnSpPr>
                <a:cxnSpLocks/>
              </p:cNvCxnSpPr>
              <p:nvPr/>
            </p:nvCxnSpPr>
            <p:spPr>
              <a:xfrm flipH="1">
                <a:off x="4422221" y="3295567"/>
                <a:ext cx="5935594"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51" name="Oval 50">
                <a:extLst>
                  <a:ext uri="{FF2B5EF4-FFF2-40B4-BE49-F238E27FC236}">
                    <a16:creationId xmlns:a16="http://schemas.microsoft.com/office/drawing/2014/main" id="{BA9CD816-4383-4F85-B565-851492CBD5F1}"/>
                  </a:ext>
                </a:extLst>
              </p:cNvPr>
              <p:cNvSpPr/>
              <p:nvPr/>
            </p:nvSpPr>
            <p:spPr>
              <a:xfrm>
                <a:off x="5967483" y="3153880"/>
                <a:ext cx="283540" cy="28354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Circle: Hollow 51">
                <a:extLst>
                  <a:ext uri="{FF2B5EF4-FFF2-40B4-BE49-F238E27FC236}">
                    <a16:creationId xmlns:a16="http://schemas.microsoft.com/office/drawing/2014/main" id="{D291D927-46C8-4461-B55F-DC619E7A6195}"/>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 name="Oval 52">
                <a:extLst>
                  <a:ext uri="{FF2B5EF4-FFF2-40B4-BE49-F238E27FC236}">
                    <a16:creationId xmlns:a16="http://schemas.microsoft.com/office/drawing/2014/main" id="{EAEC046B-5D50-4C52-92F7-F13A0A6BC905}"/>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1" name="Group 70">
            <a:extLst>
              <a:ext uri="{FF2B5EF4-FFF2-40B4-BE49-F238E27FC236}">
                <a16:creationId xmlns:a16="http://schemas.microsoft.com/office/drawing/2014/main" id="{2B4A28F3-9147-479A-848C-1941F31D26E4}"/>
              </a:ext>
            </a:extLst>
          </p:cNvPr>
          <p:cNvGrpSpPr/>
          <p:nvPr/>
        </p:nvGrpSpPr>
        <p:grpSpPr>
          <a:xfrm>
            <a:off x="4428" y="4311051"/>
            <a:ext cx="7679072" cy="1942881"/>
            <a:chOff x="4428" y="399342"/>
            <a:chExt cx="7679072" cy="1942881"/>
          </a:xfrm>
        </p:grpSpPr>
        <p:grpSp>
          <p:nvGrpSpPr>
            <p:cNvPr id="73" name="Group 72">
              <a:extLst>
                <a:ext uri="{FF2B5EF4-FFF2-40B4-BE49-F238E27FC236}">
                  <a16:creationId xmlns:a16="http://schemas.microsoft.com/office/drawing/2014/main" id="{858E2495-02D5-45E6-A4C6-72D9EDF71FBE}"/>
                </a:ext>
              </a:extLst>
            </p:cNvPr>
            <p:cNvGrpSpPr/>
            <p:nvPr/>
          </p:nvGrpSpPr>
          <p:grpSpPr>
            <a:xfrm>
              <a:off x="1858583" y="1501775"/>
              <a:ext cx="5824917" cy="336550"/>
              <a:chOff x="1796260" y="3127375"/>
              <a:chExt cx="5914713" cy="336550"/>
            </a:xfrm>
          </p:grpSpPr>
          <p:cxnSp>
            <p:nvCxnSpPr>
              <p:cNvPr id="79" name="Straight Connector 78">
                <a:extLst>
                  <a:ext uri="{FF2B5EF4-FFF2-40B4-BE49-F238E27FC236}">
                    <a16:creationId xmlns:a16="http://schemas.microsoft.com/office/drawing/2014/main" id="{5A13F39C-6006-4EDF-A57F-A0A14199EC4E}"/>
                  </a:ext>
                </a:extLst>
              </p:cNvPr>
              <p:cNvCxnSpPr>
                <a:cxnSpLocks/>
              </p:cNvCxnSpPr>
              <p:nvPr/>
            </p:nvCxnSpPr>
            <p:spPr>
              <a:xfrm flipH="1">
                <a:off x="1796260" y="3295567"/>
                <a:ext cx="5914713"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80" name="Oval 79">
                <a:extLst>
                  <a:ext uri="{FF2B5EF4-FFF2-40B4-BE49-F238E27FC236}">
                    <a16:creationId xmlns:a16="http://schemas.microsoft.com/office/drawing/2014/main" id="{D6D75674-A7AE-4314-90F2-2268DB69830F}"/>
                  </a:ext>
                </a:extLst>
              </p:cNvPr>
              <p:cNvSpPr/>
              <p:nvPr/>
            </p:nvSpPr>
            <p:spPr>
              <a:xfrm>
                <a:off x="5964259" y="3151104"/>
                <a:ext cx="289491" cy="289491"/>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Circle: Hollow 80">
                <a:extLst>
                  <a:ext uri="{FF2B5EF4-FFF2-40B4-BE49-F238E27FC236}">
                    <a16:creationId xmlns:a16="http://schemas.microsoft.com/office/drawing/2014/main" id="{6DBBBAE9-A8F0-4BE2-BEC5-0BEC635A10D7}"/>
                  </a:ext>
                </a:extLst>
              </p:cNvPr>
              <p:cNvSpPr/>
              <p:nvPr/>
            </p:nvSpPr>
            <p:spPr>
              <a:xfrm>
                <a:off x="5940978" y="3127375"/>
                <a:ext cx="336550" cy="336550"/>
              </a:xfrm>
              <a:prstGeom prst="donut">
                <a:avLst>
                  <a:gd name="adj" fmla="val 706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2" name="Oval 81">
                <a:extLst>
                  <a:ext uri="{FF2B5EF4-FFF2-40B4-BE49-F238E27FC236}">
                    <a16:creationId xmlns:a16="http://schemas.microsoft.com/office/drawing/2014/main" id="{E074E016-7C0E-4412-8064-47B8A13CF7EE}"/>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a:extLst>
                <a:ext uri="{FF2B5EF4-FFF2-40B4-BE49-F238E27FC236}">
                  <a16:creationId xmlns:a16="http://schemas.microsoft.com/office/drawing/2014/main" id="{FFACD83A-1158-4651-8621-A7A9959D10B7}"/>
                </a:ext>
              </a:extLst>
            </p:cNvPr>
            <p:cNvGrpSpPr/>
            <p:nvPr/>
          </p:nvGrpSpPr>
          <p:grpSpPr>
            <a:xfrm>
              <a:off x="4428" y="399342"/>
              <a:ext cx="5614846" cy="1942881"/>
              <a:chOff x="-45898" y="2024942"/>
              <a:chExt cx="5614846" cy="1942881"/>
            </a:xfrm>
          </p:grpSpPr>
          <p:sp>
            <p:nvSpPr>
              <p:cNvPr id="77" name="TextBox 76">
                <a:extLst>
                  <a:ext uri="{FF2B5EF4-FFF2-40B4-BE49-F238E27FC236}">
                    <a16:creationId xmlns:a16="http://schemas.microsoft.com/office/drawing/2014/main" id="{F9817F44-1B12-486B-9C57-C96BEBBF2F22}"/>
                  </a:ext>
                </a:extLst>
              </p:cNvPr>
              <p:cNvSpPr txBox="1"/>
              <p:nvPr/>
            </p:nvSpPr>
            <p:spPr>
              <a:xfrm>
                <a:off x="-45898" y="2024942"/>
                <a:ext cx="4696032" cy="1200329"/>
              </a:xfrm>
              <a:prstGeom prst="rect">
                <a:avLst/>
              </a:prstGeom>
              <a:noFill/>
            </p:spPr>
            <p:txBody>
              <a:bodyPr wrap="square" rtlCol="0">
                <a:spAutoFit/>
              </a:bodyPr>
              <a:lstStyle/>
              <a:p>
                <a:pPr algn="r"/>
                <a:r>
                  <a:rPr lang="en-US" dirty="0"/>
                  <a:t>Further improvement of the system of social rehabilitation of the citizens affected by extremist ideas, and their recovery for a healthy </a:t>
                </a:r>
                <a:r>
                  <a:rPr lang="en-US" dirty="0" smtClean="0"/>
                  <a:t>life</a:t>
                </a:r>
                <a:endParaRPr lang="ru-RU" b="1" dirty="0">
                  <a:solidFill>
                    <a:srgbClr val="2E6CA4"/>
                  </a:solidFill>
                  <a:latin typeface="Tahoma" panose="020B0604030504040204" pitchFamily="34" charset="0"/>
                  <a:ea typeface="Tahoma" panose="020B0604030504040204" pitchFamily="34" charset="0"/>
                  <a:cs typeface="Tahoma" panose="020B0604030504040204" pitchFamily="34" charset="0"/>
                </a:endParaRPr>
              </a:p>
            </p:txBody>
          </p:sp>
          <p:sp>
            <p:nvSpPr>
              <p:cNvPr id="78" name="TextBox 77">
                <a:extLst>
                  <a:ext uri="{FF2B5EF4-FFF2-40B4-BE49-F238E27FC236}">
                    <a16:creationId xmlns:a16="http://schemas.microsoft.com/office/drawing/2014/main" id="{DDBC4A14-E01D-4474-A6A4-8F986813B1B7}"/>
                  </a:ext>
                </a:extLst>
              </p:cNvPr>
              <p:cNvSpPr txBox="1"/>
              <p:nvPr/>
            </p:nvSpPr>
            <p:spPr>
              <a:xfrm>
                <a:off x="883740" y="3321492"/>
                <a:ext cx="4685208" cy="646331"/>
              </a:xfrm>
              <a:prstGeom prst="rect">
                <a:avLst/>
              </a:prstGeom>
              <a:noFill/>
            </p:spPr>
            <p:txBody>
              <a:bodyPr wrap="square" rtlCol="0">
                <a:spAutoFit/>
              </a:bodyPr>
              <a:lstStyle/>
              <a:p>
                <a:pPr algn="ctr"/>
                <a:r>
                  <a:rPr lang="en-US" sz="1200" dirty="0"/>
                  <a:t> </a:t>
                </a:r>
                <a:r>
                  <a:rPr lang="en-US" sz="1200" dirty="0" smtClean="0"/>
                  <a:t>Intensification </a:t>
                </a:r>
                <a:r>
                  <a:rPr lang="en-US" sz="1200" dirty="0"/>
                  <a:t>of actions to prevent the dissemination of adverse religious ideas among the population, remission and recovery  of citizen for a healthy life, mainly youth, related to terrorism and </a:t>
                </a:r>
                <a:r>
                  <a:rPr lang="en-US" sz="1200" dirty="0" smtClean="0"/>
                  <a:t>extremism.</a:t>
                </a: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sp>
          <p:nvSpPr>
            <p:cNvPr id="76" name="Oval 75">
              <a:extLst>
                <a:ext uri="{FF2B5EF4-FFF2-40B4-BE49-F238E27FC236}">
                  <a16:creationId xmlns:a16="http://schemas.microsoft.com/office/drawing/2014/main" id="{474E5B17-B23D-4BAD-A0CA-43BB432FF942}"/>
                </a:ext>
              </a:extLst>
            </p:cNvPr>
            <p:cNvSpPr/>
            <p:nvPr/>
          </p:nvSpPr>
          <p:spPr>
            <a:xfrm>
              <a:off x="4781073" y="572966"/>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423ED469-88AF-4CE5-BD5B-1C14FDEB6415}"/>
              </a:ext>
            </a:extLst>
          </p:cNvPr>
          <p:cNvSpPr txBox="1"/>
          <p:nvPr/>
        </p:nvSpPr>
        <p:spPr>
          <a:xfrm>
            <a:off x="252628" y="306511"/>
            <a:ext cx="5028083" cy="1200329"/>
          </a:xfrm>
          <a:prstGeom prst="rect">
            <a:avLst/>
          </a:prstGeom>
          <a:noFill/>
        </p:spPr>
        <p:txBody>
          <a:bodyPr wrap="square" rtlCol="0">
            <a:spAutoFit/>
          </a:bodyPr>
          <a:lstStyle/>
          <a:p>
            <a:r>
              <a:rPr lang="en-US" b="1" dirty="0"/>
              <a:t>E</a:t>
            </a:r>
            <a:r>
              <a:rPr lang="en-US" b="1" dirty="0" smtClean="0"/>
              <a:t>nsuring </a:t>
            </a:r>
            <a:r>
              <a:rPr lang="en-US" b="1" dirty="0"/>
              <a:t>security, religious tolerance and interethnic accord, pursuance of a balanced, mutually advantageous and constructive foreign policy</a:t>
            </a:r>
            <a:endParaRPr lang="ru-RU" sz="2200" b="1" dirty="0">
              <a:solidFill>
                <a:srgbClr val="2E6CA4"/>
              </a:solidFill>
              <a:latin typeface="Tahoma" panose="020B0604030504040204" pitchFamily="34" charset="0"/>
              <a:ea typeface="Tahoma" panose="020B0604030504040204" pitchFamily="34" charset="0"/>
              <a:cs typeface="Tahoma" panose="020B0604030504040204" pitchFamily="34" charset="0"/>
            </a:endParaRPr>
          </a:p>
        </p:txBody>
      </p:sp>
      <p:grpSp>
        <p:nvGrpSpPr>
          <p:cNvPr id="39" name="Group 29">
            <a:extLst>
              <a:ext uri="{FF2B5EF4-FFF2-40B4-BE49-F238E27FC236}">
                <a16:creationId xmlns:a16="http://schemas.microsoft.com/office/drawing/2014/main" id="{B1A8385B-AF30-4C21-9A65-1FA0032AB909}"/>
              </a:ext>
            </a:extLst>
          </p:cNvPr>
          <p:cNvGrpSpPr/>
          <p:nvPr/>
        </p:nvGrpSpPr>
        <p:grpSpPr>
          <a:xfrm>
            <a:off x="5179613" y="611477"/>
            <a:ext cx="1859280" cy="1859280"/>
            <a:chOff x="5022574" y="2992646"/>
            <a:chExt cx="2146852" cy="2146852"/>
          </a:xfrm>
        </p:grpSpPr>
        <p:sp>
          <p:nvSpPr>
            <p:cNvPr id="40" name="Circle: Hollow 31">
              <a:extLst>
                <a:ext uri="{FF2B5EF4-FFF2-40B4-BE49-F238E27FC236}">
                  <a16:creationId xmlns:a16="http://schemas.microsoft.com/office/drawing/2014/main" id="{811DEDE6-D1FA-4671-9525-0725657FC967}"/>
                </a:ext>
              </a:extLst>
            </p:cNvPr>
            <p:cNvSpPr/>
            <p:nvPr/>
          </p:nvSpPr>
          <p:spPr>
            <a:xfrm>
              <a:off x="5022574" y="2992646"/>
              <a:ext cx="2146852" cy="2146852"/>
            </a:xfrm>
            <a:prstGeom prst="donut">
              <a:avLst>
                <a:gd name="adj" fmla="val 286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Oval 33">
              <a:extLst>
                <a:ext uri="{FF2B5EF4-FFF2-40B4-BE49-F238E27FC236}">
                  <a16:creationId xmlns:a16="http://schemas.microsoft.com/office/drawing/2014/main" id="{D8F611D4-4DB1-43B5-AE6D-359399872DBD}"/>
                </a:ext>
              </a:extLst>
            </p:cNvPr>
            <p:cNvSpPr/>
            <p:nvPr/>
          </p:nvSpPr>
          <p:spPr>
            <a:xfrm>
              <a:off x="5194301" y="3164373"/>
              <a:ext cx="1803401" cy="18034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 name="TextBox 54">
            <a:extLst>
              <a:ext uri="{FF2B5EF4-FFF2-40B4-BE49-F238E27FC236}">
                <a16:creationId xmlns:a16="http://schemas.microsoft.com/office/drawing/2014/main" id="{1393DC10-458C-456B-9079-D3D9EC5B3FA8}"/>
              </a:ext>
            </a:extLst>
          </p:cNvPr>
          <p:cNvSpPr txBox="1"/>
          <p:nvPr/>
        </p:nvSpPr>
        <p:spPr>
          <a:xfrm>
            <a:off x="2397014" y="3721101"/>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April1,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sp>
        <p:nvSpPr>
          <p:cNvPr id="56" name="Oval 22">
            <a:extLst>
              <a:ext uri="{FF2B5EF4-FFF2-40B4-BE49-F238E27FC236}">
                <a16:creationId xmlns:a16="http://schemas.microsoft.com/office/drawing/2014/main" id="{41D4A034-A8E6-484F-9042-245CDC567591}"/>
              </a:ext>
            </a:extLst>
          </p:cNvPr>
          <p:cNvSpPr/>
          <p:nvPr/>
        </p:nvSpPr>
        <p:spPr>
          <a:xfrm>
            <a:off x="6612039" y="2656053"/>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B5DFF2C9-5539-4123-99FA-E1A3B1DE2D78}"/>
              </a:ext>
            </a:extLst>
          </p:cNvPr>
          <p:cNvSpPr txBox="1"/>
          <p:nvPr/>
        </p:nvSpPr>
        <p:spPr>
          <a:xfrm>
            <a:off x="6134451" y="4717773"/>
            <a:ext cx="2729272" cy="861774"/>
          </a:xfrm>
          <a:prstGeom prst="rect">
            <a:avLst/>
          </a:prstGeom>
          <a:noFill/>
        </p:spPr>
        <p:txBody>
          <a:bodyPr wrap="square" rtlCol="0">
            <a:spAutoFit/>
          </a:bodyPr>
          <a:lstStyle/>
          <a:p>
            <a:pPr algn="ctr"/>
            <a:r>
              <a:rPr lang="en-US" sz="5000" b="1" dirty="0" smtClean="0">
                <a:solidFill>
                  <a:srgbClr val="2E6CA4"/>
                </a:solidFill>
                <a:latin typeface="Agency FB" panose="020B0503020202020204" pitchFamily="34" charset="0"/>
              </a:rPr>
              <a:t>Item </a:t>
            </a:r>
            <a:r>
              <a:rPr lang="uz-Cyrl-UZ" sz="5000" b="1" dirty="0" smtClean="0">
                <a:solidFill>
                  <a:srgbClr val="2E6CA4"/>
                </a:solidFill>
                <a:latin typeface="Agency FB" panose="020B0503020202020204" pitchFamily="34" charset="0"/>
              </a:rPr>
              <a:t>207</a:t>
            </a:r>
            <a:endParaRPr lang="en-US" sz="5000" b="1" dirty="0">
              <a:solidFill>
                <a:srgbClr val="2E6CA4"/>
              </a:solidFill>
              <a:latin typeface="Agency FB" panose="020B0503020202020204" pitchFamily="34" charset="0"/>
            </a:endParaRPr>
          </a:p>
        </p:txBody>
      </p:sp>
      <p:sp>
        <p:nvSpPr>
          <p:cNvPr id="61" name="TextBox 60">
            <a:extLst>
              <a:ext uri="{FF2B5EF4-FFF2-40B4-BE49-F238E27FC236}">
                <a16:creationId xmlns:a16="http://schemas.microsoft.com/office/drawing/2014/main" id="{1393DC10-458C-456B-9079-D3D9EC5B3FA8}"/>
              </a:ext>
            </a:extLst>
          </p:cNvPr>
          <p:cNvSpPr txBox="1"/>
          <p:nvPr/>
        </p:nvSpPr>
        <p:spPr>
          <a:xfrm>
            <a:off x="4700459" y="5594494"/>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June 30,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pic>
        <p:nvPicPr>
          <p:cNvPr id="36" name="Picture 15" descr="dirc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0657" y="946030"/>
            <a:ext cx="1190390" cy="1188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7" name="Рисунок 36"/>
          <p:cNvPicPr>
            <a:picLocks noChangeAspect="1"/>
          </p:cNvPicPr>
          <p:nvPr/>
        </p:nvPicPr>
        <p:blipFill rotWithShape="1">
          <a:blip r:embed="rId3" cstate="hqprint">
            <a:duotone>
              <a:schemeClr val="accent5">
                <a:shade val="45000"/>
                <a:satMod val="135000"/>
              </a:schemeClr>
              <a:prstClr val="white"/>
            </a:duotone>
            <a:extLst>
              <a:ext uri="{28A0092B-C50C-407E-A947-70E740481C1C}">
                <a14:useLocalDpi xmlns:a14="http://schemas.microsoft.com/office/drawing/2010/main" val="0"/>
              </a:ext>
            </a:extLst>
          </a:blip>
          <a:srcRect l="19074" b="37037"/>
          <a:stretch/>
        </p:blipFill>
        <p:spPr>
          <a:xfrm rot="20447455">
            <a:off x="6620893" y="2510335"/>
            <a:ext cx="983989" cy="821283"/>
          </a:xfrm>
          <a:prstGeom prst="rect">
            <a:avLst/>
          </a:prstGeom>
        </p:spPr>
      </p:pic>
      <p:pic>
        <p:nvPicPr>
          <p:cNvPr id="5" name="Рисунок 4"/>
          <p:cNvPicPr>
            <a:picLocks noChangeAspect="1"/>
          </p:cNvPicPr>
          <p:nvPr/>
        </p:nvPicPr>
        <p:blipFill rotWithShape="1">
          <a:blip r:embed="rId4" cstate="hqprint">
            <a:duotone>
              <a:schemeClr val="accent5">
                <a:shade val="45000"/>
                <a:satMod val="135000"/>
              </a:schemeClr>
              <a:prstClr val="white"/>
            </a:duotone>
            <a:extLst>
              <a:ext uri="{28A0092B-C50C-407E-A947-70E740481C1C}">
                <a14:useLocalDpi xmlns:a14="http://schemas.microsoft.com/office/drawing/2010/main" val="0"/>
              </a:ext>
            </a:extLst>
          </a:blip>
          <a:srcRect l="12196" t="5497" r="8308" b="18276"/>
          <a:stretch/>
        </p:blipFill>
        <p:spPr>
          <a:xfrm>
            <a:off x="4903059" y="4569763"/>
            <a:ext cx="645071" cy="618545"/>
          </a:xfrm>
          <a:prstGeom prst="rect">
            <a:avLst/>
          </a:prstGeom>
        </p:spPr>
      </p:pic>
    </p:spTree>
    <p:extLst>
      <p:ext uri="{BB962C8B-B14F-4D97-AF65-F5344CB8AC3E}">
        <p14:creationId xmlns:p14="http://schemas.microsoft.com/office/powerpoint/2010/main" val="1703496425"/>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80CF28EE-A360-46B6-9D76-D2CA1E8777C8}"/>
              </a:ext>
            </a:extLst>
          </p:cNvPr>
          <p:cNvCxnSpPr>
            <a:cxnSpLocks/>
          </p:cNvCxnSpPr>
          <p:nvPr/>
        </p:nvCxnSpPr>
        <p:spPr>
          <a:xfrm>
            <a:off x="6109253" y="0"/>
            <a:ext cx="0" cy="68580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9BE78EC2-2387-4D3A-9CAD-2A27506E5AE4}"/>
              </a:ext>
            </a:extLst>
          </p:cNvPr>
          <p:cNvGrpSpPr/>
          <p:nvPr/>
        </p:nvGrpSpPr>
        <p:grpSpPr>
          <a:xfrm>
            <a:off x="74416" y="2364947"/>
            <a:ext cx="7617452" cy="2131131"/>
            <a:chOff x="66048" y="380959"/>
            <a:chExt cx="7617452" cy="2131131"/>
          </a:xfrm>
        </p:grpSpPr>
        <p:grpSp>
          <p:nvGrpSpPr>
            <p:cNvPr id="43" name="Group 42">
              <a:extLst>
                <a:ext uri="{FF2B5EF4-FFF2-40B4-BE49-F238E27FC236}">
                  <a16:creationId xmlns:a16="http://schemas.microsoft.com/office/drawing/2014/main" id="{D8BA2771-C9E3-44F3-BD77-D657DE156F8C}"/>
                </a:ext>
              </a:extLst>
            </p:cNvPr>
            <p:cNvGrpSpPr/>
            <p:nvPr/>
          </p:nvGrpSpPr>
          <p:grpSpPr>
            <a:xfrm>
              <a:off x="1858583" y="1501775"/>
              <a:ext cx="5824917" cy="336550"/>
              <a:chOff x="1796260" y="3127375"/>
              <a:chExt cx="5914713" cy="336550"/>
            </a:xfrm>
          </p:grpSpPr>
          <p:cxnSp>
            <p:nvCxnSpPr>
              <p:cNvPr id="51" name="Straight Connector 50">
                <a:extLst>
                  <a:ext uri="{FF2B5EF4-FFF2-40B4-BE49-F238E27FC236}">
                    <a16:creationId xmlns:a16="http://schemas.microsoft.com/office/drawing/2014/main" id="{A985DC68-6AF1-4498-911F-A92816E066A5}"/>
                  </a:ext>
                </a:extLst>
              </p:cNvPr>
              <p:cNvCxnSpPr>
                <a:cxnSpLocks/>
              </p:cNvCxnSpPr>
              <p:nvPr/>
            </p:nvCxnSpPr>
            <p:spPr>
              <a:xfrm flipH="1">
                <a:off x="1796260" y="3295567"/>
                <a:ext cx="5914713"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4D9C89A5-98C5-42D9-9023-A70CB8909CF4}"/>
                  </a:ext>
                </a:extLst>
              </p:cNvPr>
              <p:cNvSpPr/>
              <p:nvPr/>
            </p:nvSpPr>
            <p:spPr>
              <a:xfrm>
                <a:off x="5967483" y="3153880"/>
                <a:ext cx="283540" cy="283540"/>
              </a:xfrm>
              <a:prstGeom prst="ellipse">
                <a:avLst/>
              </a:prstGeom>
              <a:solidFill>
                <a:srgbClr val="BFBF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
            <p:nvSpPr>
              <p:cNvPr id="53" name="Circle: Hollow 52">
                <a:extLst>
                  <a:ext uri="{FF2B5EF4-FFF2-40B4-BE49-F238E27FC236}">
                    <a16:creationId xmlns:a16="http://schemas.microsoft.com/office/drawing/2014/main" id="{8A117738-5A9B-49A2-91BF-766758E4D870}"/>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
            <p:nvSpPr>
              <p:cNvPr id="54" name="Oval 53">
                <a:extLst>
                  <a:ext uri="{FF2B5EF4-FFF2-40B4-BE49-F238E27FC236}">
                    <a16:creationId xmlns:a16="http://schemas.microsoft.com/office/drawing/2014/main" id="{8028B8DE-057A-4F37-B4A0-CFB5171B2CFC}"/>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grpSp>
        <p:grpSp>
          <p:nvGrpSpPr>
            <p:cNvPr id="45" name="Group 44">
              <a:extLst>
                <a:ext uri="{FF2B5EF4-FFF2-40B4-BE49-F238E27FC236}">
                  <a16:creationId xmlns:a16="http://schemas.microsoft.com/office/drawing/2014/main" id="{012328ED-B6F2-47D0-A6E1-73EC8F62F659}"/>
                </a:ext>
              </a:extLst>
            </p:cNvPr>
            <p:cNvGrpSpPr/>
            <p:nvPr/>
          </p:nvGrpSpPr>
          <p:grpSpPr>
            <a:xfrm>
              <a:off x="66048" y="380959"/>
              <a:ext cx="5539240" cy="2131131"/>
              <a:chOff x="15722" y="2006559"/>
              <a:chExt cx="5539240" cy="2131131"/>
            </a:xfrm>
          </p:grpSpPr>
          <p:sp>
            <p:nvSpPr>
              <p:cNvPr id="49" name="TextBox 48">
                <a:extLst>
                  <a:ext uri="{FF2B5EF4-FFF2-40B4-BE49-F238E27FC236}">
                    <a16:creationId xmlns:a16="http://schemas.microsoft.com/office/drawing/2014/main" id="{9A61BB4C-96A2-4D00-9112-5BFC98F25CEE}"/>
                  </a:ext>
                </a:extLst>
              </p:cNvPr>
              <p:cNvSpPr txBox="1"/>
              <p:nvPr/>
            </p:nvSpPr>
            <p:spPr>
              <a:xfrm>
                <a:off x="15722" y="2006559"/>
                <a:ext cx="4546547" cy="923330"/>
              </a:xfrm>
              <a:prstGeom prst="rect">
                <a:avLst/>
              </a:prstGeom>
              <a:noFill/>
            </p:spPr>
            <p:txBody>
              <a:bodyPr wrap="square" rtlCol="0">
                <a:spAutoFit/>
              </a:bodyPr>
              <a:lstStyle/>
              <a:p>
                <a:pPr algn="r"/>
                <a:r>
                  <a:rPr lang="en-US" dirty="0"/>
                  <a:t>Development of the draft UN Convention on the Rights of Youth in collaboration with the UN and foreign partners</a:t>
                </a:r>
                <a:endParaRPr lang="ru-RU" b="1" dirty="0">
                  <a:solidFill>
                    <a:srgbClr val="2E6CA4"/>
                  </a:solidFill>
                  <a:latin typeface="Tahoma" panose="020B0604030504040204" pitchFamily="34" charset="0"/>
                  <a:ea typeface="Tahoma" panose="020B0604030504040204" pitchFamily="34" charset="0"/>
                  <a:cs typeface="Tahoma" panose="020B0604030504040204" pitchFamily="34" charset="0"/>
                </a:endParaRPr>
              </a:p>
            </p:txBody>
          </p:sp>
          <p:sp>
            <p:nvSpPr>
              <p:cNvPr id="50" name="TextBox 49">
                <a:extLst>
                  <a:ext uri="{FF2B5EF4-FFF2-40B4-BE49-F238E27FC236}">
                    <a16:creationId xmlns:a16="http://schemas.microsoft.com/office/drawing/2014/main" id="{4245A0EC-B570-41FC-AE3C-F48194D3FB6E}"/>
                  </a:ext>
                </a:extLst>
              </p:cNvPr>
              <p:cNvSpPr txBox="1"/>
              <p:nvPr/>
            </p:nvSpPr>
            <p:spPr>
              <a:xfrm>
                <a:off x="501746" y="3306693"/>
                <a:ext cx="5053216" cy="830997"/>
              </a:xfrm>
              <a:prstGeom prst="rect">
                <a:avLst/>
              </a:prstGeom>
              <a:noFill/>
            </p:spPr>
            <p:txBody>
              <a:bodyPr wrap="square" rtlCol="0">
                <a:spAutoFit/>
              </a:bodyPr>
              <a:lstStyle/>
              <a:p>
                <a:r>
                  <a:rPr lang="en-US" sz="1200" dirty="0"/>
                  <a:t>-build and implement a youth policy in the current conditions of rapid growth of globalization and ICT development;</a:t>
                </a:r>
              </a:p>
              <a:p>
                <a:r>
                  <a:rPr lang="en-US" sz="1200" dirty="0"/>
                  <a:t>-ensure rights and freedoms of young people, and guarantees for their implementation;</a:t>
                </a:r>
              </a:p>
            </p:txBody>
          </p:sp>
        </p:grpSp>
        <p:sp>
          <p:nvSpPr>
            <p:cNvPr id="47" name="Oval 46">
              <a:extLst>
                <a:ext uri="{FF2B5EF4-FFF2-40B4-BE49-F238E27FC236}">
                  <a16:creationId xmlns:a16="http://schemas.microsoft.com/office/drawing/2014/main" id="{F6D499F0-3920-4527-8086-8260E495F9C6}"/>
                </a:ext>
              </a:extLst>
            </p:cNvPr>
            <p:cNvSpPr/>
            <p:nvPr/>
          </p:nvSpPr>
          <p:spPr>
            <a:xfrm>
              <a:off x="4767087" y="572966"/>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grpSp>
      <p:grpSp>
        <p:nvGrpSpPr>
          <p:cNvPr id="81" name="Группа 80"/>
          <p:cNvGrpSpPr/>
          <p:nvPr/>
        </p:nvGrpSpPr>
        <p:grpSpPr>
          <a:xfrm>
            <a:off x="4422221" y="390988"/>
            <a:ext cx="7359306" cy="2007972"/>
            <a:chOff x="4422221" y="4299288"/>
            <a:chExt cx="7359306" cy="2007972"/>
          </a:xfrm>
        </p:grpSpPr>
        <p:grpSp>
          <p:nvGrpSpPr>
            <p:cNvPr id="83" name="Group 19">
              <a:extLst>
                <a:ext uri="{FF2B5EF4-FFF2-40B4-BE49-F238E27FC236}">
                  <a16:creationId xmlns:a16="http://schemas.microsoft.com/office/drawing/2014/main" id="{84A35789-5FA3-441B-A4B4-348C4B4D41A8}"/>
                </a:ext>
              </a:extLst>
            </p:cNvPr>
            <p:cNvGrpSpPr/>
            <p:nvPr/>
          </p:nvGrpSpPr>
          <p:grpSpPr>
            <a:xfrm>
              <a:off x="6773126" y="4299288"/>
              <a:ext cx="5008401" cy="2007972"/>
              <a:chOff x="771272" y="2118546"/>
              <a:chExt cx="5008401" cy="2007972"/>
            </a:xfrm>
          </p:grpSpPr>
          <p:sp>
            <p:nvSpPr>
              <p:cNvPr id="92" name="TextBox 91">
                <a:extLst>
                  <a:ext uri="{FF2B5EF4-FFF2-40B4-BE49-F238E27FC236}">
                    <a16:creationId xmlns:a16="http://schemas.microsoft.com/office/drawing/2014/main" id="{D9585C00-05E0-4883-9190-5990845EE348}"/>
                  </a:ext>
                </a:extLst>
              </p:cNvPr>
              <p:cNvSpPr txBox="1"/>
              <p:nvPr/>
            </p:nvSpPr>
            <p:spPr>
              <a:xfrm>
                <a:off x="1581616" y="2118546"/>
                <a:ext cx="3452686" cy="646331"/>
              </a:xfrm>
              <a:prstGeom prst="rect">
                <a:avLst/>
              </a:prstGeom>
              <a:noFill/>
            </p:spPr>
            <p:txBody>
              <a:bodyPr wrap="square" rtlCol="0">
                <a:spAutoFit/>
              </a:bodyPr>
              <a:lstStyle/>
              <a:p>
                <a:r>
                  <a:rPr lang="en-US" dirty="0"/>
                  <a:t>Conduct of the Republican Quran Reciting Competition.</a:t>
                </a:r>
                <a:endParaRPr lang="ru-RU" b="1" dirty="0">
                  <a:solidFill>
                    <a:srgbClr val="2E6CA4"/>
                  </a:solidFill>
                  <a:latin typeface="Tahoma" panose="020B0604030504040204" pitchFamily="34" charset="0"/>
                  <a:ea typeface="Tahoma" panose="020B0604030504040204" pitchFamily="34" charset="0"/>
                  <a:cs typeface="Tahoma" panose="020B0604030504040204" pitchFamily="34" charset="0"/>
                </a:endParaRPr>
              </a:p>
            </p:txBody>
          </p:sp>
          <p:sp>
            <p:nvSpPr>
              <p:cNvPr id="93" name="TextBox 92">
                <a:extLst>
                  <a:ext uri="{FF2B5EF4-FFF2-40B4-BE49-F238E27FC236}">
                    <a16:creationId xmlns:a16="http://schemas.microsoft.com/office/drawing/2014/main" id="{08C719BB-AFC1-4224-A01B-EF060D82684E}"/>
                  </a:ext>
                </a:extLst>
              </p:cNvPr>
              <p:cNvSpPr txBox="1"/>
              <p:nvPr/>
            </p:nvSpPr>
            <p:spPr>
              <a:xfrm>
                <a:off x="771272" y="3295521"/>
                <a:ext cx="5008401" cy="830997"/>
              </a:xfrm>
              <a:prstGeom prst="rect">
                <a:avLst/>
              </a:prstGeom>
              <a:noFill/>
            </p:spPr>
            <p:txBody>
              <a:bodyPr wrap="square" rtlCol="0">
                <a:spAutoFit/>
              </a:bodyPr>
              <a:lstStyle/>
              <a:p>
                <a:r>
                  <a:rPr lang="en-US" sz="1200" dirty="0"/>
                  <a:t>- organization of district, regional and national stages of the competition;</a:t>
                </a:r>
              </a:p>
              <a:p>
                <a:r>
                  <a:rPr lang="en-US" sz="1200" dirty="0"/>
                  <a:t>Actions to ensure worthy awards for winners and laureates of the competition.</a:t>
                </a:r>
              </a:p>
              <a:p>
                <a:endParaRPr lang="ru-RU" sz="12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pSp>
        <p:grpSp>
          <p:nvGrpSpPr>
            <p:cNvPr id="84" name="Group 23">
              <a:extLst>
                <a:ext uri="{FF2B5EF4-FFF2-40B4-BE49-F238E27FC236}">
                  <a16:creationId xmlns:a16="http://schemas.microsoft.com/office/drawing/2014/main" id="{F2F30479-59C3-4007-9D72-45C1977815ED}"/>
                </a:ext>
              </a:extLst>
            </p:cNvPr>
            <p:cNvGrpSpPr/>
            <p:nvPr/>
          </p:nvGrpSpPr>
          <p:grpSpPr>
            <a:xfrm>
              <a:off x="4422221" y="5295369"/>
              <a:ext cx="5935594" cy="336550"/>
              <a:chOff x="4422221" y="3127375"/>
              <a:chExt cx="5935594" cy="336550"/>
            </a:xfrm>
          </p:grpSpPr>
          <p:cxnSp>
            <p:nvCxnSpPr>
              <p:cNvPr id="88" name="Straight Connector 24">
                <a:extLst>
                  <a:ext uri="{FF2B5EF4-FFF2-40B4-BE49-F238E27FC236}">
                    <a16:creationId xmlns:a16="http://schemas.microsoft.com/office/drawing/2014/main" id="{A8A0193E-C41C-46B0-9C39-BB9B95D912EA}"/>
                  </a:ext>
                </a:extLst>
              </p:cNvPr>
              <p:cNvCxnSpPr>
                <a:cxnSpLocks/>
              </p:cNvCxnSpPr>
              <p:nvPr/>
            </p:nvCxnSpPr>
            <p:spPr>
              <a:xfrm flipH="1">
                <a:off x="4422221" y="3295567"/>
                <a:ext cx="5935594"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89" name="Oval 25">
                <a:extLst>
                  <a:ext uri="{FF2B5EF4-FFF2-40B4-BE49-F238E27FC236}">
                    <a16:creationId xmlns:a16="http://schemas.microsoft.com/office/drawing/2014/main" id="{31BD03F9-C5A7-4EA7-A8F9-E5EA204140FE}"/>
                  </a:ext>
                </a:extLst>
              </p:cNvPr>
              <p:cNvSpPr/>
              <p:nvPr/>
            </p:nvSpPr>
            <p:spPr>
              <a:xfrm>
                <a:off x="5967483" y="3153880"/>
                <a:ext cx="283540" cy="283540"/>
              </a:xfrm>
              <a:prstGeom prst="ellipse">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endParaRPr>
              </a:p>
            </p:txBody>
          </p:sp>
          <p:sp>
            <p:nvSpPr>
              <p:cNvPr id="90" name="Circle: Hollow 26">
                <a:extLst>
                  <a:ext uri="{FF2B5EF4-FFF2-40B4-BE49-F238E27FC236}">
                    <a16:creationId xmlns:a16="http://schemas.microsoft.com/office/drawing/2014/main" id="{A976E9F3-FF31-4223-A98B-FE04C2010639}"/>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sp>
            <p:nvSpPr>
              <p:cNvPr id="91" name="Oval 27">
                <a:extLst>
                  <a:ext uri="{FF2B5EF4-FFF2-40B4-BE49-F238E27FC236}">
                    <a16:creationId xmlns:a16="http://schemas.microsoft.com/office/drawing/2014/main" id="{331A9D28-1400-44DE-90B0-B91A38328D3B}"/>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grpSp>
        <p:sp>
          <p:nvSpPr>
            <p:cNvPr id="86" name="Oval 22">
              <a:extLst>
                <a:ext uri="{FF2B5EF4-FFF2-40B4-BE49-F238E27FC236}">
                  <a16:creationId xmlns:a16="http://schemas.microsoft.com/office/drawing/2014/main" id="{41D4A034-A8E6-484F-9042-245CDC567591}"/>
                </a:ext>
              </a:extLst>
            </p:cNvPr>
            <p:cNvSpPr/>
            <p:nvPr/>
          </p:nvSpPr>
          <p:spPr>
            <a:xfrm>
              <a:off x="6612039" y="4341853"/>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endParaRPr>
            </a:p>
          </p:txBody>
        </p:sp>
      </p:grpSp>
      <p:sp>
        <p:nvSpPr>
          <p:cNvPr id="107" name="TextBox 106">
            <a:extLst>
              <a:ext uri="{FF2B5EF4-FFF2-40B4-BE49-F238E27FC236}">
                <a16:creationId xmlns:a16="http://schemas.microsoft.com/office/drawing/2014/main" id="{E2C2CA95-8F78-4DA7-96E0-55BC9C6209EF}"/>
              </a:ext>
            </a:extLst>
          </p:cNvPr>
          <p:cNvSpPr txBox="1"/>
          <p:nvPr/>
        </p:nvSpPr>
        <p:spPr>
          <a:xfrm>
            <a:off x="3381840" y="692744"/>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2E6CA4"/>
                </a:solidFill>
              </a:rPr>
              <a:t>Item </a:t>
            </a:r>
            <a:r>
              <a:rPr lang="uz-Cyrl-UZ" sz="5000" dirty="0" smtClean="0">
                <a:solidFill>
                  <a:srgbClr val="2E6CA4"/>
                </a:solidFill>
              </a:rPr>
              <a:t>213</a:t>
            </a:r>
            <a:endParaRPr lang="en-US" sz="5000" dirty="0">
              <a:solidFill>
                <a:srgbClr val="2E6CA4"/>
              </a:solidFill>
            </a:endParaRPr>
          </a:p>
        </p:txBody>
      </p:sp>
      <p:sp>
        <p:nvSpPr>
          <p:cNvPr id="108" name="TextBox 107">
            <a:extLst>
              <a:ext uri="{FF2B5EF4-FFF2-40B4-BE49-F238E27FC236}">
                <a16:creationId xmlns:a16="http://schemas.microsoft.com/office/drawing/2014/main" id="{1393DC10-458C-456B-9079-D3D9EC5B3FA8}"/>
              </a:ext>
            </a:extLst>
          </p:cNvPr>
          <p:cNvSpPr txBox="1"/>
          <p:nvPr/>
        </p:nvSpPr>
        <p:spPr>
          <a:xfrm>
            <a:off x="2397014" y="1549401"/>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June 30,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sp>
        <p:nvSpPr>
          <p:cNvPr id="111" name="TextBox 110">
            <a:extLst>
              <a:ext uri="{FF2B5EF4-FFF2-40B4-BE49-F238E27FC236}">
                <a16:creationId xmlns:a16="http://schemas.microsoft.com/office/drawing/2014/main" id="{E2C2CA95-8F78-4DA7-96E0-55BC9C6209EF}"/>
              </a:ext>
            </a:extLst>
          </p:cNvPr>
          <p:cNvSpPr txBox="1"/>
          <p:nvPr/>
        </p:nvSpPr>
        <p:spPr>
          <a:xfrm>
            <a:off x="6169399" y="2777545"/>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2E6CA4"/>
                </a:solidFill>
              </a:rPr>
              <a:t>Item </a:t>
            </a:r>
            <a:r>
              <a:rPr lang="uz-Cyrl-UZ" sz="5000" dirty="0" smtClean="0">
                <a:solidFill>
                  <a:srgbClr val="2E6CA4"/>
                </a:solidFill>
              </a:rPr>
              <a:t>217</a:t>
            </a:r>
            <a:endParaRPr lang="en-US" sz="5000" dirty="0">
              <a:solidFill>
                <a:srgbClr val="2E6CA4"/>
              </a:solidFill>
            </a:endParaRPr>
          </a:p>
        </p:txBody>
      </p:sp>
      <p:sp>
        <p:nvSpPr>
          <p:cNvPr id="112" name="TextBox 111">
            <a:extLst>
              <a:ext uri="{FF2B5EF4-FFF2-40B4-BE49-F238E27FC236}">
                <a16:creationId xmlns:a16="http://schemas.microsoft.com/office/drawing/2014/main" id="{1393DC10-458C-456B-9079-D3D9EC5B3FA8}"/>
              </a:ext>
            </a:extLst>
          </p:cNvPr>
          <p:cNvSpPr txBox="1"/>
          <p:nvPr/>
        </p:nvSpPr>
        <p:spPr>
          <a:xfrm>
            <a:off x="4761845" y="3697135"/>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November 10,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nvGrpSpPr>
          <p:cNvPr id="38" name="Группа 37"/>
          <p:cNvGrpSpPr/>
          <p:nvPr/>
        </p:nvGrpSpPr>
        <p:grpSpPr>
          <a:xfrm>
            <a:off x="4422221" y="3933438"/>
            <a:ext cx="7642779" cy="1660024"/>
            <a:chOff x="4422221" y="3971895"/>
            <a:chExt cx="7642779" cy="1660024"/>
          </a:xfrm>
        </p:grpSpPr>
        <p:sp>
          <p:nvSpPr>
            <p:cNvPr id="39" name="TextBox 38">
              <a:extLst>
                <a:ext uri="{FF2B5EF4-FFF2-40B4-BE49-F238E27FC236}">
                  <a16:creationId xmlns:a16="http://schemas.microsoft.com/office/drawing/2014/main" id="{D9585C00-05E0-4883-9190-5990845EE348}"/>
                </a:ext>
              </a:extLst>
            </p:cNvPr>
            <p:cNvSpPr txBox="1"/>
            <p:nvPr/>
          </p:nvSpPr>
          <p:spPr>
            <a:xfrm>
              <a:off x="7684212" y="3971895"/>
              <a:ext cx="4380788" cy="1200329"/>
            </a:xfrm>
            <a:prstGeom prst="rect">
              <a:avLst/>
            </a:prstGeom>
            <a:noFill/>
          </p:spPr>
          <p:txBody>
            <a:bodyPr wrap="square" rtlCol="0">
              <a:spAutoFit/>
            </a:bodyPr>
            <a:lstStyle/>
            <a:p>
              <a:pPr>
                <a:defRPr/>
              </a:pPr>
              <a:r>
                <a:rPr lang="en-US" dirty="0"/>
                <a:t>Conduct of the Asian Forum on Human Rights on the occasion of the 70</a:t>
              </a:r>
              <a:r>
                <a:rPr lang="en-US" baseline="30000" dirty="0"/>
                <a:t>th</a:t>
              </a:r>
              <a:r>
                <a:rPr lang="en-US" dirty="0"/>
                <a:t> anniversary of adoption of the Universal Declaration of Human Rights.</a:t>
              </a:r>
              <a:endParaRPr lang="ru-RU" b="1" dirty="0">
                <a:solidFill>
                  <a:srgbClr val="2E6CA4"/>
                </a:solidFill>
                <a:latin typeface="Tahoma" panose="020B0604030504040204" pitchFamily="34" charset="0"/>
                <a:ea typeface="Tahoma" panose="020B0604030504040204" pitchFamily="34" charset="0"/>
                <a:cs typeface="Tahoma" panose="020B0604030504040204" pitchFamily="34" charset="0"/>
              </a:endParaRPr>
            </a:p>
          </p:txBody>
        </p:sp>
        <p:grpSp>
          <p:nvGrpSpPr>
            <p:cNvPr id="40" name="Group 23">
              <a:extLst>
                <a:ext uri="{FF2B5EF4-FFF2-40B4-BE49-F238E27FC236}">
                  <a16:creationId xmlns:a16="http://schemas.microsoft.com/office/drawing/2014/main" id="{F2F30479-59C3-4007-9D72-45C1977815ED}"/>
                </a:ext>
              </a:extLst>
            </p:cNvPr>
            <p:cNvGrpSpPr/>
            <p:nvPr/>
          </p:nvGrpSpPr>
          <p:grpSpPr>
            <a:xfrm>
              <a:off x="4422221" y="5295369"/>
              <a:ext cx="5935594" cy="336550"/>
              <a:chOff x="4422221" y="3127375"/>
              <a:chExt cx="5935594" cy="336550"/>
            </a:xfrm>
          </p:grpSpPr>
          <p:cxnSp>
            <p:nvCxnSpPr>
              <p:cNvPr id="44" name="Straight Connector 24">
                <a:extLst>
                  <a:ext uri="{FF2B5EF4-FFF2-40B4-BE49-F238E27FC236}">
                    <a16:creationId xmlns:a16="http://schemas.microsoft.com/office/drawing/2014/main" id="{A8A0193E-C41C-46B0-9C39-BB9B95D912EA}"/>
                  </a:ext>
                </a:extLst>
              </p:cNvPr>
              <p:cNvCxnSpPr>
                <a:cxnSpLocks/>
              </p:cNvCxnSpPr>
              <p:nvPr/>
            </p:nvCxnSpPr>
            <p:spPr>
              <a:xfrm flipH="1">
                <a:off x="4422221" y="3295567"/>
                <a:ext cx="5935594"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46" name="Oval 25">
                <a:extLst>
                  <a:ext uri="{FF2B5EF4-FFF2-40B4-BE49-F238E27FC236}">
                    <a16:creationId xmlns:a16="http://schemas.microsoft.com/office/drawing/2014/main" id="{31BD03F9-C5A7-4EA7-A8F9-E5EA204140FE}"/>
                  </a:ext>
                </a:extLst>
              </p:cNvPr>
              <p:cNvSpPr/>
              <p:nvPr/>
            </p:nvSpPr>
            <p:spPr>
              <a:xfrm>
                <a:off x="5967483" y="3153880"/>
                <a:ext cx="283540" cy="283540"/>
              </a:xfrm>
              <a:prstGeom prst="ellipse">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
            <p:nvSpPr>
              <p:cNvPr id="48" name="Circle: Hollow 26">
                <a:extLst>
                  <a:ext uri="{FF2B5EF4-FFF2-40B4-BE49-F238E27FC236}">
                    <a16:creationId xmlns:a16="http://schemas.microsoft.com/office/drawing/2014/main" id="{A976E9F3-FF31-4223-A98B-FE04C2010639}"/>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
            <p:nvSpPr>
              <p:cNvPr id="55" name="Oval 27">
                <a:extLst>
                  <a:ext uri="{FF2B5EF4-FFF2-40B4-BE49-F238E27FC236}">
                    <a16:creationId xmlns:a16="http://schemas.microsoft.com/office/drawing/2014/main" id="{331A9D28-1400-44DE-90B0-B91A38328D3B}"/>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grpSp>
        <p:sp>
          <p:nvSpPr>
            <p:cNvPr id="41" name="Oval 22">
              <a:extLst>
                <a:ext uri="{FF2B5EF4-FFF2-40B4-BE49-F238E27FC236}">
                  <a16:creationId xmlns:a16="http://schemas.microsoft.com/office/drawing/2014/main" id="{41D4A034-A8E6-484F-9042-245CDC567591}"/>
                </a:ext>
              </a:extLst>
            </p:cNvPr>
            <p:cNvSpPr/>
            <p:nvPr/>
          </p:nvSpPr>
          <p:spPr>
            <a:xfrm>
              <a:off x="6615645" y="4434014"/>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grpSp>
      <p:sp>
        <p:nvSpPr>
          <p:cNvPr id="56" name="TextBox 55">
            <a:extLst>
              <a:ext uri="{FF2B5EF4-FFF2-40B4-BE49-F238E27FC236}">
                <a16:creationId xmlns:a16="http://schemas.microsoft.com/office/drawing/2014/main" id="{E2C2CA95-8F78-4DA7-96E0-55BC9C6209EF}"/>
              </a:ext>
            </a:extLst>
          </p:cNvPr>
          <p:cNvSpPr txBox="1"/>
          <p:nvPr/>
        </p:nvSpPr>
        <p:spPr>
          <a:xfrm>
            <a:off x="3302897" y="4588916"/>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2E6CA4"/>
                </a:solidFill>
              </a:rPr>
              <a:t>Item </a:t>
            </a:r>
            <a:r>
              <a:rPr lang="uz-Cyrl-UZ" sz="5000" dirty="0" smtClean="0">
                <a:solidFill>
                  <a:srgbClr val="2E6CA4"/>
                </a:solidFill>
              </a:rPr>
              <a:t>221</a:t>
            </a:r>
            <a:endParaRPr lang="en-US" sz="5000" dirty="0">
              <a:solidFill>
                <a:srgbClr val="2E6CA4"/>
              </a:solidFill>
            </a:endParaRPr>
          </a:p>
        </p:txBody>
      </p:sp>
      <p:sp>
        <p:nvSpPr>
          <p:cNvPr id="57" name="TextBox 56">
            <a:extLst>
              <a:ext uri="{FF2B5EF4-FFF2-40B4-BE49-F238E27FC236}">
                <a16:creationId xmlns:a16="http://schemas.microsoft.com/office/drawing/2014/main" id="{4245A0EC-B570-41FC-AE3C-F48194D3FB6E}"/>
              </a:ext>
            </a:extLst>
          </p:cNvPr>
          <p:cNvSpPr txBox="1"/>
          <p:nvPr/>
        </p:nvSpPr>
        <p:spPr>
          <a:xfrm>
            <a:off x="7549805" y="5444583"/>
            <a:ext cx="4423120" cy="461665"/>
          </a:xfrm>
          <a:prstGeom prst="rect">
            <a:avLst/>
          </a:prstGeom>
          <a:noFill/>
        </p:spPr>
        <p:txBody>
          <a:bodyPr wrap="square" rtlCol="0">
            <a:spAutoFit/>
          </a:bodyPr>
          <a:lstStyle/>
          <a:p>
            <a:pPr algn="ctr"/>
            <a:r>
              <a:rPr lang="en-US" sz="1200" dirty="0"/>
              <a:t>O</a:t>
            </a:r>
            <a:r>
              <a:rPr lang="en-US" sz="1200" dirty="0" smtClean="0"/>
              <a:t>rganizational </a:t>
            </a:r>
            <a:r>
              <a:rPr lang="en-US" sz="1200" dirty="0"/>
              <a:t>arrangements for holding the Forum in 2018 in Samarkand</a:t>
            </a: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sp>
        <p:nvSpPr>
          <p:cNvPr id="58" name="TextBox 57">
            <a:extLst>
              <a:ext uri="{FF2B5EF4-FFF2-40B4-BE49-F238E27FC236}">
                <a16:creationId xmlns:a16="http://schemas.microsoft.com/office/drawing/2014/main" id="{1393DC10-458C-456B-9079-D3D9EC5B3FA8}"/>
              </a:ext>
            </a:extLst>
          </p:cNvPr>
          <p:cNvSpPr txBox="1"/>
          <p:nvPr/>
        </p:nvSpPr>
        <p:spPr>
          <a:xfrm>
            <a:off x="2108608" y="5488148"/>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September 20,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a:t>
            </a: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pic>
        <p:nvPicPr>
          <p:cNvPr id="5" name="Рисунок 4"/>
          <p:cNvPicPr>
            <a:picLocks noChangeAspect="1"/>
          </p:cNvPicPr>
          <p:nvPr/>
        </p:nvPicPr>
        <p:blipFill rotWithShape="1">
          <a:blip r:embed="rId2" cstate="hqprint">
            <a:duotone>
              <a:schemeClr val="accent5">
                <a:shade val="45000"/>
                <a:satMod val="135000"/>
              </a:schemeClr>
              <a:prstClr val="white"/>
            </a:duotone>
            <a:extLst>
              <a:ext uri="{28A0092B-C50C-407E-A947-70E740481C1C}">
                <a14:useLocalDpi xmlns:a14="http://schemas.microsoft.com/office/drawing/2010/main" val="0"/>
              </a:ext>
            </a:extLst>
          </a:blip>
          <a:srcRect l="12963" b="13889"/>
          <a:stretch/>
        </p:blipFill>
        <p:spPr>
          <a:xfrm>
            <a:off x="6806565" y="589813"/>
            <a:ext cx="540403" cy="534654"/>
          </a:xfrm>
          <a:prstGeom prst="rect">
            <a:avLst/>
          </a:prstGeom>
        </p:spPr>
      </p:pic>
      <p:pic>
        <p:nvPicPr>
          <p:cNvPr id="6" name="Рисунок 5"/>
          <p:cNvPicPr>
            <a:picLocks noChangeAspect="1"/>
          </p:cNvPicPr>
          <p:nvPr/>
        </p:nvPicPr>
        <p:blipFill rotWithShape="1">
          <a:blip r:embed="rId3" cstate="hqprint">
            <a:duotone>
              <a:schemeClr val="accent5">
                <a:shade val="45000"/>
                <a:satMod val="135000"/>
              </a:schemeClr>
              <a:prstClr val="white"/>
            </a:duotone>
            <a:extLst>
              <a:ext uri="{28A0092B-C50C-407E-A947-70E740481C1C}">
                <a14:useLocalDpi xmlns:a14="http://schemas.microsoft.com/office/drawing/2010/main" val="0"/>
              </a:ext>
            </a:extLst>
          </a:blip>
          <a:srcRect l="20000" t="17222" r="18704" b="21111"/>
          <a:stretch/>
        </p:blipFill>
        <p:spPr>
          <a:xfrm>
            <a:off x="4755915" y="2502263"/>
            <a:ext cx="927100" cy="932702"/>
          </a:xfrm>
          <a:prstGeom prst="rect">
            <a:avLst/>
          </a:prstGeom>
        </p:spPr>
      </p:pic>
      <p:pic>
        <p:nvPicPr>
          <p:cNvPr id="7" name="Рисунок 6"/>
          <p:cNvPicPr>
            <a:picLocks noChangeAspect="1"/>
          </p:cNvPicPr>
          <p:nvPr/>
        </p:nvPicPr>
        <p:blipFill rotWithShape="1">
          <a:blip r:embed="rId4" cstate="hqprint">
            <a:duotone>
              <a:schemeClr val="accent5">
                <a:shade val="45000"/>
                <a:satMod val="135000"/>
              </a:schemeClr>
              <a:prstClr val="white"/>
            </a:duotone>
            <a:extLst>
              <a:ext uri="{28A0092B-C50C-407E-A947-70E740481C1C}">
                <a14:useLocalDpi xmlns:a14="http://schemas.microsoft.com/office/drawing/2010/main" val="0"/>
              </a:ext>
            </a:extLst>
          </a:blip>
          <a:srcRect l="8333" b="23889"/>
          <a:stretch/>
        </p:blipFill>
        <p:spPr>
          <a:xfrm>
            <a:off x="6629943" y="4369972"/>
            <a:ext cx="893646" cy="741997"/>
          </a:xfrm>
          <a:prstGeom prst="rect">
            <a:avLst/>
          </a:prstGeom>
        </p:spPr>
      </p:pic>
    </p:spTree>
    <p:extLst>
      <p:ext uri="{BB962C8B-B14F-4D97-AF65-F5344CB8AC3E}">
        <p14:creationId xmlns:p14="http://schemas.microsoft.com/office/powerpoint/2010/main" val="3596224077"/>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80CF28EE-A360-46B6-9D76-D2CA1E8777C8}"/>
              </a:ext>
            </a:extLst>
          </p:cNvPr>
          <p:cNvCxnSpPr>
            <a:cxnSpLocks/>
          </p:cNvCxnSpPr>
          <p:nvPr/>
        </p:nvCxnSpPr>
        <p:spPr>
          <a:xfrm>
            <a:off x="6109253" y="0"/>
            <a:ext cx="0" cy="68580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9BE78EC2-2387-4D3A-9CAD-2A27506E5AE4}"/>
              </a:ext>
            </a:extLst>
          </p:cNvPr>
          <p:cNvGrpSpPr/>
          <p:nvPr/>
        </p:nvGrpSpPr>
        <p:grpSpPr>
          <a:xfrm>
            <a:off x="199048" y="2571501"/>
            <a:ext cx="7492820" cy="1389459"/>
            <a:chOff x="190680" y="568633"/>
            <a:chExt cx="7492820" cy="1389459"/>
          </a:xfrm>
        </p:grpSpPr>
        <p:grpSp>
          <p:nvGrpSpPr>
            <p:cNvPr id="43" name="Group 42">
              <a:extLst>
                <a:ext uri="{FF2B5EF4-FFF2-40B4-BE49-F238E27FC236}">
                  <a16:creationId xmlns:a16="http://schemas.microsoft.com/office/drawing/2014/main" id="{D8BA2771-C9E3-44F3-BD77-D657DE156F8C}"/>
                </a:ext>
              </a:extLst>
            </p:cNvPr>
            <p:cNvGrpSpPr/>
            <p:nvPr/>
          </p:nvGrpSpPr>
          <p:grpSpPr>
            <a:xfrm>
              <a:off x="1858583" y="1501775"/>
              <a:ext cx="5824917" cy="336550"/>
              <a:chOff x="1796260" y="3127375"/>
              <a:chExt cx="5914713" cy="336550"/>
            </a:xfrm>
          </p:grpSpPr>
          <p:cxnSp>
            <p:nvCxnSpPr>
              <p:cNvPr id="51" name="Straight Connector 50">
                <a:extLst>
                  <a:ext uri="{FF2B5EF4-FFF2-40B4-BE49-F238E27FC236}">
                    <a16:creationId xmlns:a16="http://schemas.microsoft.com/office/drawing/2014/main" id="{A985DC68-6AF1-4498-911F-A92816E066A5}"/>
                  </a:ext>
                </a:extLst>
              </p:cNvPr>
              <p:cNvCxnSpPr>
                <a:cxnSpLocks/>
              </p:cNvCxnSpPr>
              <p:nvPr/>
            </p:nvCxnSpPr>
            <p:spPr>
              <a:xfrm flipH="1">
                <a:off x="1796260" y="3295567"/>
                <a:ext cx="5914713"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4D9C89A5-98C5-42D9-9023-A70CB8909CF4}"/>
                  </a:ext>
                </a:extLst>
              </p:cNvPr>
              <p:cNvSpPr/>
              <p:nvPr/>
            </p:nvSpPr>
            <p:spPr>
              <a:xfrm>
                <a:off x="5967483" y="3153880"/>
                <a:ext cx="283540" cy="283540"/>
              </a:xfrm>
              <a:prstGeom prst="ellips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53" name="Circle: Hollow 52">
                <a:extLst>
                  <a:ext uri="{FF2B5EF4-FFF2-40B4-BE49-F238E27FC236}">
                    <a16:creationId xmlns:a16="http://schemas.microsoft.com/office/drawing/2014/main" id="{8A117738-5A9B-49A2-91BF-766758E4D870}"/>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4" name="Oval 53">
                <a:extLst>
                  <a:ext uri="{FF2B5EF4-FFF2-40B4-BE49-F238E27FC236}">
                    <a16:creationId xmlns:a16="http://schemas.microsoft.com/office/drawing/2014/main" id="{8028B8DE-057A-4F37-B4A0-CFB5171B2CFC}"/>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grpSp>
          <p:nvGrpSpPr>
            <p:cNvPr id="45" name="Group 44">
              <a:extLst>
                <a:ext uri="{FF2B5EF4-FFF2-40B4-BE49-F238E27FC236}">
                  <a16:creationId xmlns:a16="http://schemas.microsoft.com/office/drawing/2014/main" id="{012328ED-B6F2-47D0-A6E1-73EC8F62F659}"/>
                </a:ext>
              </a:extLst>
            </p:cNvPr>
            <p:cNvGrpSpPr/>
            <p:nvPr/>
          </p:nvGrpSpPr>
          <p:grpSpPr>
            <a:xfrm>
              <a:off x="190680" y="568633"/>
              <a:ext cx="5414608" cy="1389459"/>
              <a:chOff x="140354" y="2194233"/>
              <a:chExt cx="5414608" cy="1389459"/>
            </a:xfrm>
          </p:grpSpPr>
          <p:sp>
            <p:nvSpPr>
              <p:cNvPr id="49" name="TextBox 48">
                <a:extLst>
                  <a:ext uri="{FF2B5EF4-FFF2-40B4-BE49-F238E27FC236}">
                    <a16:creationId xmlns:a16="http://schemas.microsoft.com/office/drawing/2014/main" id="{9A61BB4C-96A2-4D00-9112-5BFC98F25CEE}"/>
                  </a:ext>
                </a:extLst>
              </p:cNvPr>
              <p:cNvSpPr txBox="1"/>
              <p:nvPr/>
            </p:nvSpPr>
            <p:spPr>
              <a:xfrm>
                <a:off x="140354" y="2194233"/>
                <a:ext cx="4455039" cy="369332"/>
              </a:xfrm>
              <a:prstGeom prst="rect">
                <a:avLst/>
              </a:prstGeom>
              <a:noFill/>
            </p:spPr>
            <p:txBody>
              <a:bodyPr wrap="square" rtlCol="0">
                <a:spAutoFit/>
              </a:bodyPr>
              <a:lstStyle/>
              <a:p>
                <a:pPr algn="r"/>
                <a:endParaRPr lang="ru-RU" b="1" dirty="0">
                  <a:solidFill>
                    <a:srgbClr val="EBE2AF"/>
                  </a:solidFill>
                  <a:latin typeface="Tahoma" panose="020B0604030504040204" pitchFamily="34" charset="0"/>
                  <a:ea typeface="Tahoma" panose="020B0604030504040204" pitchFamily="34" charset="0"/>
                  <a:cs typeface="Tahoma" panose="020B0604030504040204" pitchFamily="34" charset="0"/>
                </a:endParaRPr>
              </a:p>
            </p:txBody>
          </p:sp>
          <p:sp>
            <p:nvSpPr>
              <p:cNvPr id="50" name="TextBox 49">
                <a:extLst>
                  <a:ext uri="{FF2B5EF4-FFF2-40B4-BE49-F238E27FC236}">
                    <a16:creationId xmlns:a16="http://schemas.microsoft.com/office/drawing/2014/main" id="{4245A0EC-B570-41FC-AE3C-F48194D3FB6E}"/>
                  </a:ext>
                </a:extLst>
              </p:cNvPr>
              <p:cNvSpPr txBox="1"/>
              <p:nvPr/>
            </p:nvSpPr>
            <p:spPr>
              <a:xfrm>
                <a:off x="1122406" y="3306693"/>
                <a:ext cx="4432556" cy="276999"/>
              </a:xfrm>
              <a:prstGeom prst="rect">
                <a:avLst/>
              </a:prstGeom>
              <a:noFill/>
            </p:spPr>
            <p:txBody>
              <a:bodyPr wrap="square" rtlCol="0">
                <a:spAutoFit/>
              </a:bodyPr>
              <a:lstStyle/>
              <a:p>
                <a:pPr algn="ct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sp>
          <p:nvSpPr>
            <p:cNvPr id="47" name="Oval 46">
              <a:extLst>
                <a:ext uri="{FF2B5EF4-FFF2-40B4-BE49-F238E27FC236}">
                  <a16:creationId xmlns:a16="http://schemas.microsoft.com/office/drawing/2014/main" id="{F6D499F0-3920-4527-8086-8260E495F9C6}"/>
                </a:ext>
              </a:extLst>
            </p:cNvPr>
            <p:cNvSpPr/>
            <p:nvPr/>
          </p:nvSpPr>
          <p:spPr>
            <a:xfrm>
              <a:off x="4767087" y="572966"/>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sp>
        <p:nvSpPr>
          <p:cNvPr id="111" name="TextBox 110">
            <a:extLst>
              <a:ext uri="{FF2B5EF4-FFF2-40B4-BE49-F238E27FC236}">
                <a16:creationId xmlns:a16="http://schemas.microsoft.com/office/drawing/2014/main" id="{E2C2CA95-8F78-4DA7-96E0-55BC9C6209EF}"/>
              </a:ext>
            </a:extLst>
          </p:cNvPr>
          <p:cNvSpPr txBox="1"/>
          <p:nvPr/>
        </p:nvSpPr>
        <p:spPr>
          <a:xfrm>
            <a:off x="6139902" y="2796425"/>
            <a:ext cx="3007131"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2E6CA4"/>
                </a:solidFill>
              </a:rPr>
              <a:t>Item </a:t>
            </a:r>
            <a:r>
              <a:rPr lang="uz-Cyrl-UZ" sz="5000" dirty="0" smtClean="0">
                <a:solidFill>
                  <a:srgbClr val="2E6CA4"/>
                </a:solidFill>
              </a:rPr>
              <a:t>228</a:t>
            </a:r>
            <a:endParaRPr lang="en-US" sz="5000" dirty="0">
              <a:solidFill>
                <a:srgbClr val="2E6CA4"/>
              </a:solidFill>
            </a:endParaRPr>
          </a:p>
        </p:txBody>
      </p:sp>
      <p:sp>
        <p:nvSpPr>
          <p:cNvPr id="112" name="TextBox 111">
            <a:extLst>
              <a:ext uri="{FF2B5EF4-FFF2-40B4-BE49-F238E27FC236}">
                <a16:creationId xmlns:a16="http://schemas.microsoft.com/office/drawing/2014/main" id="{1393DC10-458C-456B-9079-D3D9EC5B3FA8}"/>
              </a:ext>
            </a:extLst>
          </p:cNvPr>
          <p:cNvSpPr txBox="1"/>
          <p:nvPr/>
        </p:nvSpPr>
        <p:spPr>
          <a:xfrm>
            <a:off x="6480591" y="3716015"/>
            <a:ext cx="2287722" cy="307777"/>
          </a:xfrm>
          <a:prstGeom prst="rect">
            <a:avLst/>
          </a:prstGeom>
          <a:noFill/>
        </p:spPr>
        <p:txBody>
          <a:bodyPr wrap="square" rtlCol="0">
            <a:spAutoFit/>
          </a:bodyPr>
          <a:lstStyle/>
          <a:p>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July 20,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nvGrpSpPr>
          <p:cNvPr id="118" name="Группа 117"/>
          <p:cNvGrpSpPr/>
          <p:nvPr/>
        </p:nvGrpSpPr>
        <p:grpSpPr>
          <a:xfrm>
            <a:off x="4422221" y="4394705"/>
            <a:ext cx="7769779" cy="1410018"/>
            <a:chOff x="4422221" y="4221901"/>
            <a:chExt cx="7769779" cy="1410018"/>
          </a:xfrm>
        </p:grpSpPr>
        <p:sp>
          <p:nvSpPr>
            <p:cNvPr id="119" name="TextBox 118">
              <a:extLst>
                <a:ext uri="{FF2B5EF4-FFF2-40B4-BE49-F238E27FC236}">
                  <a16:creationId xmlns:a16="http://schemas.microsoft.com/office/drawing/2014/main" id="{D9585C00-05E0-4883-9190-5990845EE348}"/>
                </a:ext>
              </a:extLst>
            </p:cNvPr>
            <p:cNvSpPr txBox="1"/>
            <p:nvPr/>
          </p:nvSpPr>
          <p:spPr>
            <a:xfrm>
              <a:off x="7658574" y="4221901"/>
              <a:ext cx="4533426" cy="923330"/>
            </a:xfrm>
            <a:prstGeom prst="rect">
              <a:avLst/>
            </a:prstGeom>
            <a:noFill/>
          </p:spPr>
          <p:txBody>
            <a:bodyPr wrap="square" rtlCol="0">
              <a:spAutoFit/>
            </a:bodyPr>
            <a:lstStyle/>
            <a:p>
              <a:r>
                <a:rPr lang="en-US" dirty="0"/>
                <a:t>Fundamental improvement of performance of the Ministry of Foreign Affairs and </a:t>
              </a:r>
              <a:r>
                <a:rPr lang="en-US" dirty="0" err="1"/>
                <a:t>dimplomatic</a:t>
              </a:r>
              <a:r>
                <a:rPr lang="en-US" dirty="0"/>
                <a:t> missions of Uzbekistan </a:t>
              </a:r>
              <a:r>
                <a:rPr lang="en-US" dirty="0" smtClean="0"/>
                <a:t>abroad</a:t>
              </a:r>
              <a:endParaRPr lang="ru-RU" b="1" dirty="0">
                <a:solidFill>
                  <a:srgbClr val="2E6CA4"/>
                </a:solidFill>
                <a:latin typeface="Tahoma" panose="020B0604030504040204" pitchFamily="34" charset="0"/>
                <a:ea typeface="Tahoma" panose="020B0604030504040204" pitchFamily="34" charset="0"/>
                <a:cs typeface="Tahoma" panose="020B0604030504040204" pitchFamily="34" charset="0"/>
              </a:endParaRPr>
            </a:p>
          </p:txBody>
        </p:sp>
        <p:grpSp>
          <p:nvGrpSpPr>
            <p:cNvPr id="120" name="Group 23">
              <a:extLst>
                <a:ext uri="{FF2B5EF4-FFF2-40B4-BE49-F238E27FC236}">
                  <a16:creationId xmlns:a16="http://schemas.microsoft.com/office/drawing/2014/main" id="{F2F30479-59C3-4007-9D72-45C1977815ED}"/>
                </a:ext>
              </a:extLst>
            </p:cNvPr>
            <p:cNvGrpSpPr/>
            <p:nvPr/>
          </p:nvGrpSpPr>
          <p:grpSpPr>
            <a:xfrm>
              <a:off x="4422221" y="5295369"/>
              <a:ext cx="5935594" cy="336550"/>
              <a:chOff x="4422221" y="3127375"/>
              <a:chExt cx="5935594" cy="336550"/>
            </a:xfrm>
          </p:grpSpPr>
          <p:cxnSp>
            <p:nvCxnSpPr>
              <p:cNvPr id="122" name="Straight Connector 24">
                <a:extLst>
                  <a:ext uri="{FF2B5EF4-FFF2-40B4-BE49-F238E27FC236}">
                    <a16:creationId xmlns:a16="http://schemas.microsoft.com/office/drawing/2014/main" id="{A8A0193E-C41C-46B0-9C39-BB9B95D912EA}"/>
                  </a:ext>
                </a:extLst>
              </p:cNvPr>
              <p:cNvCxnSpPr>
                <a:cxnSpLocks/>
              </p:cNvCxnSpPr>
              <p:nvPr/>
            </p:nvCxnSpPr>
            <p:spPr>
              <a:xfrm flipH="1">
                <a:off x="4422221" y="3295567"/>
                <a:ext cx="5935594"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123" name="Oval 25">
                <a:extLst>
                  <a:ext uri="{FF2B5EF4-FFF2-40B4-BE49-F238E27FC236}">
                    <a16:creationId xmlns:a16="http://schemas.microsoft.com/office/drawing/2014/main" id="{31BD03F9-C5A7-4EA7-A8F9-E5EA204140FE}"/>
                  </a:ext>
                </a:extLst>
              </p:cNvPr>
              <p:cNvSpPr/>
              <p:nvPr/>
            </p:nvSpPr>
            <p:spPr>
              <a:xfrm>
                <a:off x="5967483" y="3153880"/>
                <a:ext cx="283540" cy="283540"/>
              </a:xfrm>
              <a:prstGeom prst="ellipse">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
            <p:nvSpPr>
              <p:cNvPr id="124" name="Circle: Hollow 26">
                <a:extLst>
                  <a:ext uri="{FF2B5EF4-FFF2-40B4-BE49-F238E27FC236}">
                    <a16:creationId xmlns:a16="http://schemas.microsoft.com/office/drawing/2014/main" id="{A976E9F3-FF31-4223-A98B-FE04C2010639}"/>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
            <p:nvSpPr>
              <p:cNvPr id="125" name="Oval 27">
                <a:extLst>
                  <a:ext uri="{FF2B5EF4-FFF2-40B4-BE49-F238E27FC236}">
                    <a16:creationId xmlns:a16="http://schemas.microsoft.com/office/drawing/2014/main" id="{331A9D28-1400-44DE-90B0-B91A38328D3B}"/>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grpSp>
        <p:sp>
          <p:nvSpPr>
            <p:cNvPr id="121" name="Oval 22">
              <a:extLst>
                <a:ext uri="{FF2B5EF4-FFF2-40B4-BE49-F238E27FC236}">
                  <a16:creationId xmlns:a16="http://schemas.microsoft.com/office/drawing/2014/main" id="{41D4A034-A8E6-484F-9042-245CDC567591}"/>
                </a:ext>
              </a:extLst>
            </p:cNvPr>
            <p:cNvSpPr/>
            <p:nvPr/>
          </p:nvSpPr>
          <p:spPr>
            <a:xfrm>
              <a:off x="6615645" y="4434014"/>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grpSp>
      <p:sp>
        <p:nvSpPr>
          <p:cNvPr id="126" name="TextBox 125">
            <a:extLst>
              <a:ext uri="{FF2B5EF4-FFF2-40B4-BE49-F238E27FC236}">
                <a16:creationId xmlns:a16="http://schemas.microsoft.com/office/drawing/2014/main" id="{E2C2CA95-8F78-4DA7-96E0-55BC9C6209EF}"/>
              </a:ext>
            </a:extLst>
          </p:cNvPr>
          <p:cNvSpPr txBox="1"/>
          <p:nvPr/>
        </p:nvSpPr>
        <p:spPr>
          <a:xfrm>
            <a:off x="2949677" y="4800177"/>
            <a:ext cx="3159576"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2E6CA4"/>
                </a:solidFill>
              </a:rPr>
              <a:t>Item </a:t>
            </a:r>
            <a:r>
              <a:rPr lang="uz-Cyrl-UZ" sz="5000" dirty="0" smtClean="0">
                <a:solidFill>
                  <a:srgbClr val="2E6CA4"/>
                </a:solidFill>
              </a:rPr>
              <a:t>229</a:t>
            </a:r>
            <a:endParaRPr lang="en-US" sz="5000" dirty="0">
              <a:solidFill>
                <a:srgbClr val="2E6CA4"/>
              </a:solidFill>
            </a:endParaRPr>
          </a:p>
        </p:txBody>
      </p:sp>
      <p:sp>
        <p:nvSpPr>
          <p:cNvPr id="127" name="TextBox 126">
            <a:extLst>
              <a:ext uri="{FF2B5EF4-FFF2-40B4-BE49-F238E27FC236}">
                <a16:creationId xmlns:a16="http://schemas.microsoft.com/office/drawing/2014/main" id="{4245A0EC-B570-41FC-AE3C-F48194D3FB6E}"/>
              </a:ext>
            </a:extLst>
          </p:cNvPr>
          <p:cNvSpPr txBox="1"/>
          <p:nvPr/>
        </p:nvSpPr>
        <p:spPr>
          <a:xfrm>
            <a:off x="747252" y="3702871"/>
            <a:ext cx="5191069" cy="461665"/>
          </a:xfrm>
          <a:prstGeom prst="rect">
            <a:avLst/>
          </a:prstGeom>
          <a:noFill/>
        </p:spPr>
        <p:txBody>
          <a:bodyPr wrap="square" rtlCol="0">
            <a:spAutoFit/>
          </a:bodyPr>
          <a:lstStyle/>
          <a:p>
            <a:pPr algn="ctr"/>
            <a:r>
              <a:rPr lang="en-US" sz="1200" dirty="0"/>
              <a:t>S</a:t>
            </a:r>
            <a:r>
              <a:rPr lang="en-US" sz="1200" dirty="0" smtClean="0"/>
              <a:t>implification </a:t>
            </a:r>
            <a:r>
              <a:rPr lang="en-US" sz="1200" dirty="0"/>
              <a:t>of the procedure of obtaining entry visas, permanent residence permits in Uzbekistan, work licenses for compatriots living abroad</a:t>
            </a: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sp>
        <p:nvSpPr>
          <p:cNvPr id="128" name="TextBox 127">
            <a:extLst>
              <a:ext uri="{FF2B5EF4-FFF2-40B4-BE49-F238E27FC236}">
                <a16:creationId xmlns:a16="http://schemas.microsoft.com/office/drawing/2014/main" id="{1393DC10-458C-456B-9079-D3D9EC5B3FA8}"/>
              </a:ext>
            </a:extLst>
          </p:cNvPr>
          <p:cNvSpPr txBox="1"/>
          <p:nvPr/>
        </p:nvSpPr>
        <p:spPr>
          <a:xfrm>
            <a:off x="2108608" y="5699409"/>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March 15,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sp>
        <p:nvSpPr>
          <p:cNvPr id="4" name="Прямоугольник 3"/>
          <p:cNvSpPr/>
          <p:nvPr/>
        </p:nvSpPr>
        <p:spPr>
          <a:xfrm>
            <a:off x="0" y="2534157"/>
            <a:ext cx="4654088" cy="646331"/>
          </a:xfrm>
          <a:prstGeom prst="rect">
            <a:avLst/>
          </a:prstGeom>
        </p:spPr>
        <p:txBody>
          <a:bodyPr wrap="square">
            <a:spAutoFit/>
          </a:bodyPr>
          <a:lstStyle/>
          <a:p>
            <a:pPr algn="r"/>
            <a:r>
              <a:rPr lang="en-US" dirty="0"/>
              <a:t>Development of the concept of state policy on cooperation with foreign </a:t>
            </a:r>
            <a:r>
              <a:rPr lang="en-US" dirty="0" smtClean="0"/>
              <a:t>compatriots</a:t>
            </a:r>
            <a:endParaRPr lang="ru-RU" b="1" dirty="0">
              <a:solidFill>
                <a:srgbClr val="2E6CA4"/>
              </a:solidFill>
              <a:latin typeface="Tahoma" panose="020B0604030504040204" pitchFamily="34" charset="0"/>
              <a:ea typeface="Tahoma" panose="020B0604030504040204" pitchFamily="34" charset="0"/>
              <a:cs typeface="Tahoma" panose="020B0604030504040204" pitchFamily="34" charset="0"/>
            </a:endParaRPr>
          </a:p>
        </p:txBody>
      </p:sp>
      <p:sp>
        <p:nvSpPr>
          <p:cNvPr id="5" name="Прямоугольник 4"/>
          <p:cNvSpPr/>
          <p:nvPr/>
        </p:nvSpPr>
        <p:spPr>
          <a:xfrm>
            <a:off x="7564419" y="5668420"/>
            <a:ext cx="4509593" cy="646331"/>
          </a:xfrm>
          <a:prstGeom prst="rect">
            <a:avLst/>
          </a:prstGeom>
        </p:spPr>
        <p:txBody>
          <a:bodyPr wrap="square">
            <a:spAutoFit/>
          </a:bodyPr>
          <a:lstStyle/>
          <a:p>
            <a:pPr algn="ctr"/>
            <a:r>
              <a:rPr lang="en-US" sz="1200" dirty="0"/>
              <a:t>R</a:t>
            </a:r>
            <a:r>
              <a:rPr lang="en-US" sz="1200" dirty="0" smtClean="0"/>
              <a:t>eview </a:t>
            </a:r>
            <a:r>
              <a:rPr lang="en-US" sz="1200" dirty="0"/>
              <a:t>the activities of the Ministry of Foreign Affairs and diplomatic missions abroad in terms of maintaining foreign economic activity and increasing the role of tourism in the development</a:t>
            </a: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nvGrpSpPr>
          <p:cNvPr id="44" name="Группа 43"/>
          <p:cNvGrpSpPr/>
          <p:nvPr/>
        </p:nvGrpSpPr>
        <p:grpSpPr>
          <a:xfrm>
            <a:off x="4427140" y="338889"/>
            <a:ext cx="7769779" cy="1410018"/>
            <a:chOff x="4422221" y="4221901"/>
            <a:chExt cx="7769779" cy="1410018"/>
          </a:xfrm>
        </p:grpSpPr>
        <p:sp>
          <p:nvSpPr>
            <p:cNvPr id="46" name="TextBox 45">
              <a:extLst>
                <a:ext uri="{FF2B5EF4-FFF2-40B4-BE49-F238E27FC236}">
                  <a16:creationId xmlns:a16="http://schemas.microsoft.com/office/drawing/2014/main" id="{D9585C00-05E0-4883-9190-5990845EE348}"/>
                </a:ext>
              </a:extLst>
            </p:cNvPr>
            <p:cNvSpPr txBox="1"/>
            <p:nvPr/>
          </p:nvSpPr>
          <p:spPr>
            <a:xfrm>
              <a:off x="7658574" y="4221901"/>
              <a:ext cx="4533426" cy="646331"/>
            </a:xfrm>
            <a:prstGeom prst="rect">
              <a:avLst/>
            </a:prstGeom>
            <a:noFill/>
          </p:spPr>
          <p:txBody>
            <a:bodyPr wrap="square" rtlCol="0">
              <a:spAutoFit/>
            </a:bodyPr>
            <a:lstStyle/>
            <a:p>
              <a:pPr>
                <a:defRPr/>
              </a:pPr>
              <a:r>
                <a:rPr lang="en-US" dirty="0"/>
                <a:t>Opening of new diplomatic missions abroad, as well as expansion of the existing </a:t>
              </a:r>
              <a:r>
                <a:rPr lang="en-US" dirty="0" smtClean="0"/>
                <a:t>ones</a:t>
              </a:r>
              <a:endParaRPr lang="ru-RU" b="1" dirty="0">
                <a:solidFill>
                  <a:srgbClr val="2E6CA4"/>
                </a:solidFill>
                <a:latin typeface="Tahoma" panose="020B0604030504040204" pitchFamily="34" charset="0"/>
                <a:ea typeface="Tahoma" panose="020B0604030504040204" pitchFamily="34" charset="0"/>
                <a:cs typeface="Tahoma" panose="020B0604030504040204" pitchFamily="34" charset="0"/>
              </a:endParaRPr>
            </a:p>
          </p:txBody>
        </p:sp>
        <p:grpSp>
          <p:nvGrpSpPr>
            <p:cNvPr id="48" name="Group 23">
              <a:extLst>
                <a:ext uri="{FF2B5EF4-FFF2-40B4-BE49-F238E27FC236}">
                  <a16:creationId xmlns:a16="http://schemas.microsoft.com/office/drawing/2014/main" id="{F2F30479-59C3-4007-9D72-45C1977815ED}"/>
                </a:ext>
              </a:extLst>
            </p:cNvPr>
            <p:cNvGrpSpPr/>
            <p:nvPr/>
          </p:nvGrpSpPr>
          <p:grpSpPr>
            <a:xfrm>
              <a:off x="4422221" y="5295369"/>
              <a:ext cx="5935594" cy="336550"/>
              <a:chOff x="4422221" y="3127375"/>
              <a:chExt cx="5935594" cy="336550"/>
            </a:xfrm>
          </p:grpSpPr>
          <p:cxnSp>
            <p:nvCxnSpPr>
              <p:cNvPr id="56" name="Straight Connector 24">
                <a:extLst>
                  <a:ext uri="{FF2B5EF4-FFF2-40B4-BE49-F238E27FC236}">
                    <a16:creationId xmlns:a16="http://schemas.microsoft.com/office/drawing/2014/main" id="{A8A0193E-C41C-46B0-9C39-BB9B95D912EA}"/>
                  </a:ext>
                </a:extLst>
              </p:cNvPr>
              <p:cNvCxnSpPr>
                <a:cxnSpLocks/>
              </p:cNvCxnSpPr>
              <p:nvPr/>
            </p:nvCxnSpPr>
            <p:spPr>
              <a:xfrm flipH="1">
                <a:off x="4422221" y="3295567"/>
                <a:ext cx="5935594"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57" name="Oval 25">
                <a:extLst>
                  <a:ext uri="{FF2B5EF4-FFF2-40B4-BE49-F238E27FC236}">
                    <a16:creationId xmlns:a16="http://schemas.microsoft.com/office/drawing/2014/main" id="{31BD03F9-C5A7-4EA7-A8F9-E5EA204140FE}"/>
                  </a:ext>
                </a:extLst>
              </p:cNvPr>
              <p:cNvSpPr/>
              <p:nvPr/>
            </p:nvSpPr>
            <p:spPr>
              <a:xfrm>
                <a:off x="5967483" y="3153880"/>
                <a:ext cx="283540" cy="283540"/>
              </a:xfrm>
              <a:prstGeom prst="ellipse">
                <a:avLst/>
              </a:prstGeom>
              <a:solidFill>
                <a:schemeClr val="bg1">
                  <a:lumMod val="75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
            <p:nvSpPr>
              <p:cNvPr id="58" name="Circle: Hollow 26">
                <a:extLst>
                  <a:ext uri="{FF2B5EF4-FFF2-40B4-BE49-F238E27FC236}">
                    <a16:creationId xmlns:a16="http://schemas.microsoft.com/office/drawing/2014/main" id="{A976E9F3-FF31-4223-A98B-FE04C2010639}"/>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
            <p:nvSpPr>
              <p:cNvPr id="59" name="Oval 27">
                <a:extLst>
                  <a:ext uri="{FF2B5EF4-FFF2-40B4-BE49-F238E27FC236}">
                    <a16:creationId xmlns:a16="http://schemas.microsoft.com/office/drawing/2014/main" id="{331A9D28-1400-44DE-90B0-B91A38328D3B}"/>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grpSp>
        <p:sp>
          <p:nvSpPr>
            <p:cNvPr id="55" name="Oval 22">
              <a:extLst>
                <a:ext uri="{FF2B5EF4-FFF2-40B4-BE49-F238E27FC236}">
                  <a16:creationId xmlns:a16="http://schemas.microsoft.com/office/drawing/2014/main" id="{41D4A034-A8E6-484F-9042-245CDC567591}"/>
                </a:ext>
              </a:extLst>
            </p:cNvPr>
            <p:cNvSpPr/>
            <p:nvPr/>
          </p:nvSpPr>
          <p:spPr>
            <a:xfrm>
              <a:off x="6615645" y="4434014"/>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grpSp>
      <p:sp>
        <p:nvSpPr>
          <p:cNvPr id="71" name="TextBox 70">
            <a:extLst>
              <a:ext uri="{FF2B5EF4-FFF2-40B4-BE49-F238E27FC236}">
                <a16:creationId xmlns:a16="http://schemas.microsoft.com/office/drawing/2014/main" id="{E2C2CA95-8F78-4DA7-96E0-55BC9C6209EF}"/>
              </a:ext>
            </a:extLst>
          </p:cNvPr>
          <p:cNvSpPr txBox="1"/>
          <p:nvPr/>
        </p:nvSpPr>
        <p:spPr>
          <a:xfrm>
            <a:off x="2954596" y="744361"/>
            <a:ext cx="3159576"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2E6CA4"/>
                </a:solidFill>
              </a:rPr>
              <a:t>Item </a:t>
            </a:r>
            <a:r>
              <a:rPr lang="uz-Cyrl-UZ" sz="5000" dirty="0" smtClean="0">
                <a:solidFill>
                  <a:srgbClr val="2E6CA4"/>
                </a:solidFill>
              </a:rPr>
              <a:t>227</a:t>
            </a:r>
            <a:endParaRPr lang="en-US" sz="5000" dirty="0">
              <a:solidFill>
                <a:srgbClr val="2E6CA4"/>
              </a:solidFill>
            </a:endParaRPr>
          </a:p>
        </p:txBody>
      </p:sp>
      <p:sp>
        <p:nvSpPr>
          <p:cNvPr id="74" name="Прямоугольник 73"/>
          <p:cNvSpPr/>
          <p:nvPr/>
        </p:nvSpPr>
        <p:spPr>
          <a:xfrm>
            <a:off x="7300686" y="1612604"/>
            <a:ext cx="4778245" cy="461665"/>
          </a:xfrm>
          <a:prstGeom prst="rect">
            <a:avLst/>
          </a:prstGeom>
        </p:spPr>
        <p:txBody>
          <a:bodyPr wrap="square">
            <a:spAutoFit/>
          </a:bodyPr>
          <a:lstStyle/>
          <a:p>
            <a:pPr algn="ctr"/>
            <a:r>
              <a:rPr lang="en-US" sz="1200" dirty="0"/>
              <a:t>It is planned to open consulate offices in Yekaterinburg, Vladivostok, Kazan, Rostov-on-Don (RF) and Almaty (Kazakhstan</a:t>
            </a:r>
            <a:r>
              <a:rPr lang="en-US" sz="1200" dirty="0" smtClean="0"/>
              <a:t>)</a:t>
            </a: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sp>
        <p:nvSpPr>
          <p:cNvPr id="97" name="TextBox 96">
            <a:extLst>
              <a:ext uri="{FF2B5EF4-FFF2-40B4-BE49-F238E27FC236}">
                <a16:creationId xmlns:a16="http://schemas.microsoft.com/office/drawing/2014/main" id="{1393DC10-458C-456B-9079-D3D9EC5B3FA8}"/>
              </a:ext>
            </a:extLst>
          </p:cNvPr>
          <p:cNvSpPr txBox="1"/>
          <p:nvPr/>
        </p:nvSpPr>
        <p:spPr>
          <a:xfrm>
            <a:off x="4307041" y="1604981"/>
            <a:ext cx="1811965" cy="523220"/>
          </a:xfrm>
          <a:prstGeom prst="rect">
            <a:avLst/>
          </a:prstGeom>
          <a:noFill/>
        </p:spPr>
        <p:txBody>
          <a:bodyPr wrap="square" rtlCol="0">
            <a:spAutoFit/>
          </a:bodyPr>
          <a:lstStyle/>
          <a:p>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Throughout the year</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pic>
        <p:nvPicPr>
          <p:cNvPr id="7" name="Рисунок 6"/>
          <p:cNvPicPr>
            <a:picLocks noChangeAspect="1"/>
          </p:cNvPicPr>
          <p:nvPr/>
        </p:nvPicPr>
        <p:blipFill rotWithShape="1">
          <a:blip r:embed="rId2" cstate="hqprint">
            <a:duotone>
              <a:schemeClr val="accent5">
                <a:shade val="45000"/>
                <a:satMod val="135000"/>
              </a:schemeClr>
              <a:prstClr val="white"/>
            </a:duotone>
            <a:extLst>
              <a:ext uri="{28A0092B-C50C-407E-A947-70E740481C1C}">
                <a14:useLocalDpi xmlns:a14="http://schemas.microsoft.com/office/drawing/2010/main" val="0"/>
              </a:ext>
            </a:extLst>
          </a:blip>
          <a:srcRect l="10741" b="15741"/>
          <a:stretch/>
        </p:blipFill>
        <p:spPr>
          <a:xfrm>
            <a:off x="6751619" y="607805"/>
            <a:ext cx="702226" cy="662890"/>
          </a:xfrm>
          <a:prstGeom prst="rect">
            <a:avLst/>
          </a:prstGeom>
        </p:spPr>
      </p:pic>
      <p:pic>
        <p:nvPicPr>
          <p:cNvPr id="8" name="Рисунок 7"/>
          <p:cNvPicPr>
            <a:picLocks noChangeAspect="1"/>
          </p:cNvPicPr>
          <p:nvPr/>
        </p:nvPicPr>
        <p:blipFill rotWithShape="1">
          <a:blip r:embed="rId3" cstate="hqprint">
            <a:duotone>
              <a:schemeClr val="accent5">
                <a:shade val="45000"/>
                <a:satMod val="135000"/>
              </a:schemeClr>
              <a:prstClr val="white"/>
            </a:duotone>
            <a:extLst>
              <a:ext uri="{28A0092B-C50C-407E-A947-70E740481C1C}">
                <a14:useLocalDpi xmlns:a14="http://schemas.microsoft.com/office/drawing/2010/main" val="0"/>
              </a:ext>
            </a:extLst>
          </a:blip>
          <a:srcRect l="16667" b="25555"/>
          <a:stretch/>
        </p:blipFill>
        <p:spPr>
          <a:xfrm>
            <a:off x="4876414" y="2562874"/>
            <a:ext cx="837838" cy="748469"/>
          </a:xfrm>
          <a:prstGeom prst="rect">
            <a:avLst/>
          </a:prstGeom>
        </p:spPr>
      </p:pic>
      <p:pic>
        <p:nvPicPr>
          <p:cNvPr id="10" name="Рисунок 9"/>
          <p:cNvPicPr>
            <a:picLocks noChangeAspect="1"/>
          </p:cNvPicPr>
          <p:nvPr/>
        </p:nvPicPr>
        <p:blipFill rotWithShape="1">
          <a:blip r:embed="rId4" cstate="hqprint">
            <a:duotone>
              <a:schemeClr val="accent5">
                <a:shade val="45000"/>
                <a:satMod val="135000"/>
              </a:schemeClr>
              <a:prstClr val="white"/>
            </a:duotone>
            <a:extLst>
              <a:ext uri="{28A0092B-C50C-407E-A947-70E740481C1C}">
                <a14:useLocalDpi xmlns:a14="http://schemas.microsoft.com/office/drawing/2010/main" val="0"/>
              </a:ext>
            </a:extLst>
          </a:blip>
          <a:srcRect l="8519" b="18519"/>
          <a:stretch/>
        </p:blipFill>
        <p:spPr>
          <a:xfrm>
            <a:off x="6666273" y="4705717"/>
            <a:ext cx="728864" cy="649191"/>
          </a:xfrm>
          <a:prstGeom prst="rect">
            <a:avLst/>
          </a:prstGeom>
        </p:spPr>
      </p:pic>
    </p:spTree>
    <p:extLst>
      <p:ext uri="{BB962C8B-B14F-4D97-AF65-F5344CB8AC3E}">
        <p14:creationId xmlns:p14="http://schemas.microsoft.com/office/powerpoint/2010/main" val="3925183833"/>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lumMod val="75000"/>
          </a:schemeClr>
        </a:solidFill>
        <a:effectLst/>
      </p:bgPr>
    </p:bg>
    <p:spTree>
      <p:nvGrpSpPr>
        <p:cNvPr id="1" name=""/>
        <p:cNvGrpSpPr/>
        <p:nvPr/>
      </p:nvGrpSpPr>
      <p:grpSpPr>
        <a:xfrm>
          <a:off x="0" y="0"/>
          <a:ext cx="0" cy="0"/>
          <a:chOff x="0" y="0"/>
          <a:chExt cx="0" cy="0"/>
        </a:xfrm>
      </p:grpSpPr>
      <p:cxnSp>
        <p:nvCxnSpPr>
          <p:cNvPr id="17" name="Straight Connector 16">
            <a:extLst>
              <a:ext uri="{FF2B5EF4-FFF2-40B4-BE49-F238E27FC236}">
                <a16:creationId xmlns:a16="http://schemas.microsoft.com/office/drawing/2014/main" id="{1E211855-B3FC-4B11-9575-CDF06CE879E0}"/>
              </a:ext>
            </a:extLst>
          </p:cNvPr>
          <p:cNvCxnSpPr>
            <a:cxnSpLocks/>
          </p:cNvCxnSpPr>
          <p:nvPr/>
        </p:nvCxnSpPr>
        <p:spPr>
          <a:xfrm>
            <a:off x="6109253" y="-14514"/>
            <a:ext cx="0" cy="3061252"/>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28" name="Group 27">
            <a:extLst>
              <a:ext uri="{FF2B5EF4-FFF2-40B4-BE49-F238E27FC236}">
                <a16:creationId xmlns:a16="http://schemas.microsoft.com/office/drawing/2014/main" id="{F7F7A5C2-0600-4723-AE76-04E3A7033C36}"/>
              </a:ext>
            </a:extLst>
          </p:cNvPr>
          <p:cNvGrpSpPr/>
          <p:nvPr/>
        </p:nvGrpSpPr>
        <p:grpSpPr>
          <a:xfrm>
            <a:off x="5176457" y="3031107"/>
            <a:ext cx="1859280" cy="1859280"/>
            <a:chOff x="5022574" y="2992647"/>
            <a:chExt cx="2146852" cy="2146852"/>
          </a:xfrm>
        </p:grpSpPr>
        <p:sp>
          <p:nvSpPr>
            <p:cNvPr id="19" name="Circle: Hollow 18">
              <a:extLst>
                <a:ext uri="{FF2B5EF4-FFF2-40B4-BE49-F238E27FC236}">
                  <a16:creationId xmlns:a16="http://schemas.microsoft.com/office/drawing/2014/main" id="{3971D724-835D-4B1E-B0DB-4ABC5341A292}"/>
                </a:ext>
              </a:extLst>
            </p:cNvPr>
            <p:cNvSpPr/>
            <p:nvPr/>
          </p:nvSpPr>
          <p:spPr>
            <a:xfrm>
              <a:off x="5022574" y="2992647"/>
              <a:ext cx="2146852" cy="2146852"/>
            </a:xfrm>
            <a:prstGeom prst="donut">
              <a:avLst>
                <a:gd name="adj" fmla="val 286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0" name="Oval 19">
              <a:extLst>
                <a:ext uri="{FF2B5EF4-FFF2-40B4-BE49-F238E27FC236}">
                  <a16:creationId xmlns:a16="http://schemas.microsoft.com/office/drawing/2014/main" id="{380F2759-631B-4310-9ADB-2F68F87F7008}"/>
                </a:ext>
              </a:extLst>
            </p:cNvPr>
            <p:cNvSpPr/>
            <p:nvPr/>
          </p:nvSpPr>
          <p:spPr>
            <a:xfrm>
              <a:off x="5194300" y="3164373"/>
              <a:ext cx="1803400" cy="18034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Picture 21">
              <a:extLst>
                <a:ext uri="{FF2B5EF4-FFF2-40B4-BE49-F238E27FC236}">
                  <a16:creationId xmlns:a16="http://schemas.microsoft.com/office/drawing/2014/main" id="{EFC72902-0966-48FC-BFA8-F3B8D0E77AF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82222" y="3552296"/>
              <a:ext cx="1027556" cy="1027554"/>
            </a:xfrm>
            <a:prstGeom prst="rect">
              <a:avLst/>
            </a:prstGeom>
          </p:spPr>
        </p:pic>
      </p:grpSp>
      <p:sp>
        <p:nvSpPr>
          <p:cNvPr id="25" name="TextBox 24">
            <a:extLst>
              <a:ext uri="{FF2B5EF4-FFF2-40B4-BE49-F238E27FC236}">
                <a16:creationId xmlns:a16="http://schemas.microsoft.com/office/drawing/2014/main" id="{6AC9190C-B033-46D6-8D64-7FA5DD85093B}"/>
              </a:ext>
            </a:extLst>
          </p:cNvPr>
          <p:cNvSpPr txBox="1"/>
          <p:nvPr/>
        </p:nvSpPr>
        <p:spPr>
          <a:xfrm>
            <a:off x="-74362" y="4114999"/>
            <a:ext cx="5176457" cy="646331"/>
          </a:xfrm>
          <a:prstGeom prst="rect">
            <a:avLst/>
          </a:prstGeom>
          <a:noFill/>
        </p:spPr>
        <p:txBody>
          <a:bodyPr wrap="square" rtlCol="0">
            <a:spAutoFit/>
          </a:bodyPr>
          <a:lstStyle/>
          <a:p>
            <a:pPr algn="r"/>
            <a:r>
              <a:rPr lang="en-US" dirty="0"/>
              <a:t>Total expenditure meant for the implementation of measures within the 2018 State Program:</a:t>
            </a:r>
            <a:endParaRPr lang="ru-RU" sz="2500" b="1" dirty="0">
              <a:solidFill>
                <a:srgbClr val="80868C"/>
              </a:solidFill>
              <a:latin typeface="Agency FB" panose="020B0503020202020204" pitchFamily="34" charset="0"/>
            </a:endParaRPr>
          </a:p>
        </p:txBody>
      </p:sp>
      <p:sp>
        <p:nvSpPr>
          <p:cNvPr id="27" name="TextBox 26">
            <a:extLst>
              <a:ext uri="{FF2B5EF4-FFF2-40B4-BE49-F238E27FC236}">
                <a16:creationId xmlns:a16="http://schemas.microsoft.com/office/drawing/2014/main" id="{EF3616E7-0CCF-4CF9-9445-5B1CA9CBBE99}"/>
              </a:ext>
            </a:extLst>
          </p:cNvPr>
          <p:cNvSpPr txBox="1"/>
          <p:nvPr/>
        </p:nvSpPr>
        <p:spPr>
          <a:xfrm>
            <a:off x="5102095" y="4930607"/>
            <a:ext cx="4704206" cy="830997"/>
          </a:xfrm>
          <a:prstGeom prst="rect">
            <a:avLst/>
          </a:prstGeom>
          <a:noFill/>
        </p:spPr>
        <p:txBody>
          <a:bodyPr wrap="square" rtlCol="0">
            <a:spAutoFit/>
          </a:bodyPr>
          <a:lstStyle/>
          <a:p>
            <a:pPr algn="ctr"/>
            <a:r>
              <a:rPr lang="en-US" sz="2400" dirty="0"/>
              <a:t>11 239,2 billion UZS and 1 284,9 million USD</a:t>
            </a:r>
            <a:endParaRPr lang="ru-RU" sz="2400" b="1" dirty="0">
              <a:solidFill>
                <a:schemeClr val="bg1"/>
              </a:solidFill>
              <a:latin typeface="Agency FB" panose="020B0503020202020204" pitchFamily="34" charset="0"/>
            </a:endParaRPr>
          </a:p>
        </p:txBody>
      </p:sp>
      <p:grpSp>
        <p:nvGrpSpPr>
          <p:cNvPr id="23" name="Group 41">
            <a:extLst>
              <a:ext uri="{FF2B5EF4-FFF2-40B4-BE49-F238E27FC236}">
                <a16:creationId xmlns:a16="http://schemas.microsoft.com/office/drawing/2014/main" id="{9BE78EC2-2387-4D3A-9CAD-2A27506E5AE4}"/>
              </a:ext>
            </a:extLst>
          </p:cNvPr>
          <p:cNvGrpSpPr/>
          <p:nvPr/>
        </p:nvGrpSpPr>
        <p:grpSpPr>
          <a:xfrm>
            <a:off x="109581" y="196971"/>
            <a:ext cx="7580860" cy="2711892"/>
            <a:chOff x="102640" y="530401"/>
            <a:chExt cx="7580860" cy="2711892"/>
          </a:xfrm>
        </p:grpSpPr>
        <p:grpSp>
          <p:nvGrpSpPr>
            <p:cNvPr id="29" name="Group 42">
              <a:extLst>
                <a:ext uri="{FF2B5EF4-FFF2-40B4-BE49-F238E27FC236}">
                  <a16:creationId xmlns:a16="http://schemas.microsoft.com/office/drawing/2014/main" id="{D8BA2771-C9E3-44F3-BD77-D657DE156F8C}"/>
                </a:ext>
              </a:extLst>
            </p:cNvPr>
            <p:cNvGrpSpPr/>
            <p:nvPr/>
          </p:nvGrpSpPr>
          <p:grpSpPr>
            <a:xfrm>
              <a:off x="1858583" y="1501775"/>
              <a:ext cx="5824917" cy="336550"/>
              <a:chOff x="1796260" y="3127375"/>
              <a:chExt cx="5914713" cy="336550"/>
            </a:xfrm>
          </p:grpSpPr>
          <p:cxnSp>
            <p:nvCxnSpPr>
              <p:cNvPr id="34" name="Straight Connector 50">
                <a:extLst>
                  <a:ext uri="{FF2B5EF4-FFF2-40B4-BE49-F238E27FC236}">
                    <a16:creationId xmlns:a16="http://schemas.microsoft.com/office/drawing/2014/main" id="{A985DC68-6AF1-4498-911F-A92816E066A5}"/>
                  </a:ext>
                </a:extLst>
              </p:cNvPr>
              <p:cNvCxnSpPr>
                <a:cxnSpLocks/>
              </p:cNvCxnSpPr>
              <p:nvPr/>
            </p:nvCxnSpPr>
            <p:spPr>
              <a:xfrm flipH="1">
                <a:off x="1796260" y="3295567"/>
                <a:ext cx="5914713"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35" name="Oval 51">
                <a:extLst>
                  <a:ext uri="{FF2B5EF4-FFF2-40B4-BE49-F238E27FC236}">
                    <a16:creationId xmlns:a16="http://schemas.microsoft.com/office/drawing/2014/main" id="{4D9C89A5-98C5-42D9-9023-A70CB8909CF4}"/>
                  </a:ext>
                </a:extLst>
              </p:cNvPr>
              <p:cNvSpPr/>
              <p:nvPr/>
            </p:nvSpPr>
            <p:spPr>
              <a:xfrm>
                <a:off x="5967483" y="3153880"/>
                <a:ext cx="283540" cy="283540"/>
              </a:xfrm>
              <a:prstGeom prst="ellipse">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
            <p:nvSpPr>
              <p:cNvPr id="36" name="Circle: Hollow 52">
                <a:extLst>
                  <a:ext uri="{FF2B5EF4-FFF2-40B4-BE49-F238E27FC236}">
                    <a16:creationId xmlns:a16="http://schemas.microsoft.com/office/drawing/2014/main" id="{8A117738-5A9B-49A2-91BF-766758E4D870}"/>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sp>
            <p:nvSpPr>
              <p:cNvPr id="37" name="Oval 53">
                <a:extLst>
                  <a:ext uri="{FF2B5EF4-FFF2-40B4-BE49-F238E27FC236}">
                    <a16:creationId xmlns:a16="http://schemas.microsoft.com/office/drawing/2014/main" id="{8028B8DE-057A-4F37-B4A0-CFB5171B2CFC}"/>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grpSp>
        <p:grpSp>
          <p:nvGrpSpPr>
            <p:cNvPr id="30" name="Group 44">
              <a:extLst>
                <a:ext uri="{FF2B5EF4-FFF2-40B4-BE49-F238E27FC236}">
                  <a16:creationId xmlns:a16="http://schemas.microsoft.com/office/drawing/2014/main" id="{012328ED-B6F2-47D0-A6E1-73EC8F62F659}"/>
                </a:ext>
              </a:extLst>
            </p:cNvPr>
            <p:cNvGrpSpPr/>
            <p:nvPr/>
          </p:nvGrpSpPr>
          <p:grpSpPr>
            <a:xfrm>
              <a:off x="102640" y="530401"/>
              <a:ext cx="5837737" cy="2711892"/>
              <a:chOff x="52314" y="2156001"/>
              <a:chExt cx="5837737" cy="2711892"/>
            </a:xfrm>
          </p:grpSpPr>
          <p:sp>
            <p:nvSpPr>
              <p:cNvPr id="32" name="TextBox 31">
                <a:extLst>
                  <a:ext uri="{FF2B5EF4-FFF2-40B4-BE49-F238E27FC236}">
                    <a16:creationId xmlns:a16="http://schemas.microsoft.com/office/drawing/2014/main" id="{9A61BB4C-96A2-4D00-9112-5BFC98F25CEE}"/>
                  </a:ext>
                </a:extLst>
              </p:cNvPr>
              <p:cNvSpPr txBox="1"/>
              <p:nvPr/>
            </p:nvSpPr>
            <p:spPr>
              <a:xfrm>
                <a:off x="52314" y="2156001"/>
                <a:ext cx="4521046" cy="923330"/>
              </a:xfrm>
              <a:prstGeom prst="rect">
                <a:avLst/>
              </a:prstGeom>
              <a:noFill/>
            </p:spPr>
            <p:txBody>
              <a:bodyPr wrap="square" rtlCol="0">
                <a:spAutoFit/>
              </a:bodyPr>
              <a:lstStyle/>
              <a:p>
                <a:pPr algn="r"/>
                <a:r>
                  <a:rPr lang="en-US" dirty="0"/>
                  <a:t>Measures to streamline external labor migration and fundamentally improve the </a:t>
                </a:r>
                <a:r>
                  <a:rPr lang="en-US" dirty="0" smtClean="0"/>
                  <a:t>procedure</a:t>
                </a:r>
                <a:endParaRPr lang="ru-RU" b="1" dirty="0">
                  <a:solidFill>
                    <a:srgbClr val="2E6CA4"/>
                  </a:solidFill>
                  <a:latin typeface="Tahoma" panose="020B0604030504040204" pitchFamily="34" charset="0"/>
                  <a:ea typeface="Tahoma" panose="020B0604030504040204" pitchFamily="34" charset="0"/>
                  <a:cs typeface="Tahoma" panose="020B0604030504040204" pitchFamily="34" charset="0"/>
                </a:endParaRPr>
              </a:p>
            </p:txBody>
          </p:sp>
          <p:sp>
            <p:nvSpPr>
              <p:cNvPr id="33" name="TextBox 32">
                <a:extLst>
                  <a:ext uri="{FF2B5EF4-FFF2-40B4-BE49-F238E27FC236}">
                    <a16:creationId xmlns:a16="http://schemas.microsoft.com/office/drawing/2014/main" id="{4245A0EC-B570-41FC-AE3C-F48194D3FB6E}"/>
                  </a:ext>
                </a:extLst>
              </p:cNvPr>
              <p:cNvSpPr txBox="1"/>
              <p:nvPr/>
            </p:nvSpPr>
            <p:spPr>
              <a:xfrm>
                <a:off x="493083" y="3298233"/>
                <a:ext cx="5396968" cy="1569660"/>
              </a:xfrm>
              <a:prstGeom prst="rect">
                <a:avLst/>
              </a:prstGeom>
              <a:noFill/>
            </p:spPr>
            <p:txBody>
              <a:bodyPr wrap="square" rtlCol="0">
                <a:spAutoFit/>
              </a:bodyPr>
              <a:lstStyle/>
              <a:p>
                <a:r>
                  <a:rPr lang="en-US" sz="1200" dirty="0"/>
                  <a:t>It is planned to:</a:t>
                </a:r>
              </a:p>
              <a:p>
                <a:r>
                  <a:rPr lang="en-US" sz="1200" dirty="0"/>
                  <a:t>-expand the labor migration map jointly with developed countries;</a:t>
                </a:r>
              </a:p>
              <a:p>
                <a:r>
                  <a:rPr lang="en-US" sz="1200" dirty="0"/>
                  <a:t>-sign relevant medium- and long-term agreements with foreign countries;</a:t>
                </a:r>
              </a:p>
              <a:p>
                <a:r>
                  <a:rPr lang="en-US" sz="1200" dirty="0"/>
                  <a:t>-cancel the procedure of issuing permits for working abroad for citizens of Uzbekistan;</a:t>
                </a:r>
              </a:p>
              <a:p>
                <a:r>
                  <a:rPr lang="en-US" sz="1200" dirty="0"/>
                  <a:t>-fundamentally review the operation of the Agency on External Labor Migration;</a:t>
                </a:r>
              </a:p>
              <a:p>
                <a:r>
                  <a:rPr lang="en-US" sz="1200" dirty="0"/>
                  <a:t/>
                </a:r>
                <a:br>
                  <a:rPr lang="en-US" sz="1200" dirty="0"/>
                </a:br>
                <a:endParaRPr lang="ru-RU" sz="1200" b="1"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grpSp>
        <p:sp>
          <p:nvSpPr>
            <p:cNvPr id="31" name="Oval 46">
              <a:extLst>
                <a:ext uri="{FF2B5EF4-FFF2-40B4-BE49-F238E27FC236}">
                  <a16:creationId xmlns:a16="http://schemas.microsoft.com/office/drawing/2014/main" id="{F6D499F0-3920-4527-8086-8260E495F9C6}"/>
                </a:ext>
              </a:extLst>
            </p:cNvPr>
            <p:cNvSpPr/>
            <p:nvPr/>
          </p:nvSpPr>
          <p:spPr>
            <a:xfrm>
              <a:off x="4767087" y="572966"/>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C000"/>
                </a:solidFill>
                <a:latin typeface="Tahoma" panose="020B0604030504040204" pitchFamily="34" charset="0"/>
                <a:ea typeface="Tahoma" panose="020B0604030504040204" pitchFamily="34" charset="0"/>
                <a:cs typeface="Tahoma" panose="020B0604030504040204" pitchFamily="34" charset="0"/>
              </a:endParaRPr>
            </a:p>
          </p:txBody>
        </p:sp>
      </p:grpSp>
      <p:sp>
        <p:nvSpPr>
          <p:cNvPr id="38" name="TextBox 37">
            <a:extLst>
              <a:ext uri="{FF2B5EF4-FFF2-40B4-BE49-F238E27FC236}">
                <a16:creationId xmlns:a16="http://schemas.microsoft.com/office/drawing/2014/main" id="{E2C2CA95-8F78-4DA7-96E0-55BC9C6209EF}"/>
              </a:ext>
            </a:extLst>
          </p:cNvPr>
          <p:cNvSpPr txBox="1"/>
          <p:nvPr/>
        </p:nvSpPr>
        <p:spPr>
          <a:xfrm>
            <a:off x="6138475" y="460127"/>
            <a:ext cx="3008557"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2E6CA4"/>
                </a:solidFill>
              </a:rPr>
              <a:t>Item </a:t>
            </a:r>
            <a:r>
              <a:rPr lang="uz-Cyrl-UZ" sz="5000" dirty="0" smtClean="0">
                <a:solidFill>
                  <a:srgbClr val="2E6CA4"/>
                </a:solidFill>
              </a:rPr>
              <a:t>231</a:t>
            </a:r>
            <a:endParaRPr lang="en-US" sz="5000" dirty="0">
              <a:solidFill>
                <a:srgbClr val="2E6CA4"/>
              </a:solidFill>
            </a:endParaRPr>
          </a:p>
        </p:txBody>
      </p:sp>
      <p:sp>
        <p:nvSpPr>
          <p:cNvPr id="39" name="TextBox 38">
            <a:extLst>
              <a:ext uri="{FF2B5EF4-FFF2-40B4-BE49-F238E27FC236}">
                <a16:creationId xmlns:a16="http://schemas.microsoft.com/office/drawing/2014/main" id="{1393DC10-458C-456B-9079-D3D9EC5B3FA8}"/>
              </a:ext>
            </a:extLst>
          </p:cNvPr>
          <p:cNvSpPr txBox="1"/>
          <p:nvPr/>
        </p:nvSpPr>
        <p:spPr>
          <a:xfrm>
            <a:off x="6335763" y="1379717"/>
            <a:ext cx="3530711" cy="307777"/>
          </a:xfrm>
          <a:prstGeom prst="rect">
            <a:avLst/>
          </a:prstGeom>
          <a:noFill/>
        </p:spPr>
        <p:txBody>
          <a:bodyPr wrap="square" rtlCol="0">
            <a:spAutoFit/>
          </a:bodyPr>
          <a:lstStyle/>
          <a:p>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May 1,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a:t>
            </a: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pic>
        <p:nvPicPr>
          <p:cNvPr id="2" name="Рисунок 1"/>
          <p:cNvPicPr>
            <a:picLocks noChangeAspect="1"/>
          </p:cNvPicPr>
          <p:nvPr/>
        </p:nvPicPr>
        <p:blipFill rotWithShape="1">
          <a:blip r:embed="rId3" cstate="hqprint">
            <a:duotone>
              <a:schemeClr val="accent5">
                <a:shade val="45000"/>
                <a:satMod val="135000"/>
              </a:schemeClr>
              <a:prstClr val="white"/>
            </a:duotone>
            <a:extLst>
              <a:ext uri="{28A0092B-C50C-407E-A947-70E740481C1C}">
                <a14:useLocalDpi xmlns:a14="http://schemas.microsoft.com/office/drawing/2010/main" val="0"/>
              </a:ext>
            </a:extLst>
          </a:blip>
          <a:srcRect l="8377" r="7735" b="18303"/>
          <a:stretch/>
        </p:blipFill>
        <p:spPr>
          <a:xfrm>
            <a:off x="4857136" y="253697"/>
            <a:ext cx="667825" cy="650379"/>
          </a:xfrm>
          <a:prstGeom prst="rect">
            <a:avLst/>
          </a:prstGeom>
        </p:spPr>
      </p:pic>
    </p:spTree>
    <p:extLst>
      <p:ext uri="{BB962C8B-B14F-4D97-AF65-F5344CB8AC3E}">
        <p14:creationId xmlns:p14="http://schemas.microsoft.com/office/powerpoint/2010/main" val="1361467149"/>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2498D9"/>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80CF28EE-A360-46B6-9D76-D2CA1E8777C8}"/>
              </a:ext>
            </a:extLst>
          </p:cNvPr>
          <p:cNvCxnSpPr>
            <a:cxnSpLocks/>
          </p:cNvCxnSpPr>
          <p:nvPr/>
        </p:nvCxnSpPr>
        <p:spPr>
          <a:xfrm>
            <a:off x="6109253" y="0"/>
            <a:ext cx="0" cy="68580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9BE78EC2-2387-4D3A-9CAD-2A27506E5AE4}"/>
              </a:ext>
            </a:extLst>
          </p:cNvPr>
          <p:cNvGrpSpPr/>
          <p:nvPr/>
        </p:nvGrpSpPr>
        <p:grpSpPr>
          <a:xfrm>
            <a:off x="944544" y="2481549"/>
            <a:ext cx="6747324" cy="1829863"/>
            <a:chOff x="936176" y="497561"/>
            <a:chExt cx="6747324" cy="1829863"/>
          </a:xfrm>
        </p:grpSpPr>
        <p:grpSp>
          <p:nvGrpSpPr>
            <p:cNvPr id="43" name="Group 42">
              <a:extLst>
                <a:ext uri="{FF2B5EF4-FFF2-40B4-BE49-F238E27FC236}">
                  <a16:creationId xmlns:a16="http://schemas.microsoft.com/office/drawing/2014/main" id="{D8BA2771-C9E3-44F3-BD77-D657DE156F8C}"/>
                </a:ext>
              </a:extLst>
            </p:cNvPr>
            <p:cNvGrpSpPr/>
            <p:nvPr/>
          </p:nvGrpSpPr>
          <p:grpSpPr>
            <a:xfrm>
              <a:off x="1858583" y="1501775"/>
              <a:ext cx="5824917" cy="336550"/>
              <a:chOff x="1796260" y="3127375"/>
              <a:chExt cx="5914713" cy="336550"/>
            </a:xfrm>
          </p:grpSpPr>
          <p:cxnSp>
            <p:nvCxnSpPr>
              <p:cNvPr id="51" name="Straight Connector 50">
                <a:extLst>
                  <a:ext uri="{FF2B5EF4-FFF2-40B4-BE49-F238E27FC236}">
                    <a16:creationId xmlns:a16="http://schemas.microsoft.com/office/drawing/2014/main" id="{A985DC68-6AF1-4498-911F-A92816E066A5}"/>
                  </a:ext>
                </a:extLst>
              </p:cNvPr>
              <p:cNvCxnSpPr>
                <a:cxnSpLocks/>
              </p:cNvCxnSpPr>
              <p:nvPr/>
            </p:nvCxnSpPr>
            <p:spPr>
              <a:xfrm flipH="1">
                <a:off x="1796260" y="3295567"/>
                <a:ext cx="5914713"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4D9C89A5-98C5-42D9-9023-A70CB8909CF4}"/>
                  </a:ext>
                </a:extLst>
              </p:cNvPr>
              <p:cNvSpPr/>
              <p:nvPr/>
            </p:nvSpPr>
            <p:spPr>
              <a:xfrm>
                <a:off x="5967483" y="3153880"/>
                <a:ext cx="283540" cy="283540"/>
              </a:xfrm>
              <a:prstGeom prst="ellipse">
                <a:avLst/>
              </a:prstGeom>
              <a:solidFill>
                <a:srgbClr val="00B393"/>
              </a:solidFill>
              <a:ln>
                <a:solidFill>
                  <a:srgbClr val="00B3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53" name="Circle: Hollow 52">
                <a:extLst>
                  <a:ext uri="{FF2B5EF4-FFF2-40B4-BE49-F238E27FC236}">
                    <a16:creationId xmlns:a16="http://schemas.microsoft.com/office/drawing/2014/main" id="{8A117738-5A9B-49A2-91BF-766758E4D870}"/>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4" name="Oval 53">
                <a:extLst>
                  <a:ext uri="{FF2B5EF4-FFF2-40B4-BE49-F238E27FC236}">
                    <a16:creationId xmlns:a16="http://schemas.microsoft.com/office/drawing/2014/main" id="{8028B8DE-057A-4F37-B4A0-CFB5171B2CFC}"/>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grpSp>
          <p:nvGrpSpPr>
            <p:cNvPr id="45" name="Group 44">
              <a:extLst>
                <a:ext uri="{FF2B5EF4-FFF2-40B4-BE49-F238E27FC236}">
                  <a16:creationId xmlns:a16="http://schemas.microsoft.com/office/drawing/2014/main" id="{012328ED-B6F2-47D0-A6E1-73EC8F62F659}"/>
                </a:ext>
              </a:extLst>
            </p:cNvPr>
            <p:cNvGrpSpPr/>
            <p:nvPr/>
          </p:nvGrpSpPr>
          <p:grpSpPr>
            <a:xfrm>
              <a:off x="936176" y="497561"/>
              <a:ext cx="4669111" cy="1829863"/>
              <a:chOff x="885850" y="2123161"/>
              <a:chExt cx="4669111" cy="1829863"/>
            </a:xfrm>
          </p:grpSpPr>
          <p:sp>
            <p:nvSpPr>
              <p:cNvPr id="49" name="TextBox 48">
                <a:extLst>
                  <a:ext uri="{FF2B5EF4-FFF2-40B4-BE49-F238E27FC236}">
                    <a16:creationId xmlns:a16="http://schemas.microsoft.com/office/drawing/2014/main" id="{9A61BB4C-96A2-4D00-9112-5BFC98F25CEE}"/>
                  </a:ext>
                </a:extLst>
              </p:cNvPr>
              <p:cNvSpPr txBox="1"/>
              <p:nvPr/>
            </p:nvSpPr>
            <p:spPr>
              <a:xfrm>
                <a:off x="885850" y="2123161"/>
                <a:ext cx="3656309" cy="923330"/>
              </a:xfrm>
              <a:prstGeom prst="rect">
                <a:avLst/>
              </a:prstGeom>
              <a:noFill/>
            </p:spPr>
            <p:txBody>
              <a:bodyPr wrap="square" rtlCol="0">
                <a:spAutoFit/>
              </a:bodyPr>
              <a:lstStyle/>
              <a:p>
                <a:pPr algn="r"/>
                <a:r>
                  <a:rPr lang="en-US" dirty="0"/>
                  <a:t>Development of the draft law of the Republic of Uzbekistan ‘On Public </a:t>
                </a:r>
                <a:r>
                  <a:rPr lang="en-US" dirty="0" smtClean="0"/>
                  <a:t>Service’</a:t>
                </a:r>
                <a:endParaRPr lang="ru-RU" b="1" dirty="0">
                  <a:solidFill>
                    <a:srgbClr val="66D1BD"/>
                  </a:solidFill>
                  <a:latin typeface="Tahoma" panose="020B0604030504040204" pitchFamily="34" charset="0"/>
                  <a:ea typeface="Tahoma" panose="020B0604030504040204" pitchFamily="34" charset="0"/>
                  <a:cs typeface="Tahoma" panose="020B0604030504040204" pitchFamily="34" charset="0"/>
                </a:endParaRPr>
              </a:p>
            </p:txBody>
          </p:sp>
          <p:sp>
            <p:nvSpPr>
              <p:cNvPr id="50" name="TextBox 49">
                <a:extLst>
                  <a:ext uri="{FF2B5EF4-FFF2-40B4-BE49-F238E27FC236}">
                    <a16:creationId xmlns:a16="http://schemas.microsoft.com/office/drawing/2014/main" id="{4245A0EC-B570-41FC-AE3C-F48194D3FB6E}"/>
                  </a:ext>
                </a:extLst>
              </p:cNvPr>
              <p:cNvSpPr txBox="1"/>
              <p:nvPr/>
            </p:nvSpPr>
            <p:spPr>
              <a:xfrm>
                <a:off x="1808256" y="3306693"/>
                <a:ext cx="3746705" cy="646331"/>
              </a:xfrm>
              <a:prstGeom prst="rect">
                <a:avLst/>
              </a:prstGeom>
              <a:noFill/>
            </p:spPr>
            <p:txBody>
              <a:bodyPr wrap="square" rtlCol="0">
                <a:spAutoFit/>
              </a:bodyPr>
              <a:lstStyle/>
              <a:p>
                <a:pPr algn="ctr"/>
                <a:r>
                  <a:rPr lang="en-US" sz="1200" dirty="0" smtClean="0"/>
                  <a:t>Provides the </a:t>
                </a:r>
                <a:r>
                  <a:rPr lang="en-US" sz="1200" dirty="0"/>
                  <a:t>basic principles of activity, the definition of the legal status, material and social security of civil servants</a:t>
                </a: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sp>
          <p:nvSpPr>
            <p:cNvPr id="47" name="Oval 46">
              <a:extLst>
                <a:ext uri="{FF2B5EF4-FFF2-40B4-BE49-F238E27FC236}">
                  <a16:creationId xmlns:a16="http://schemas.microsoft.com/office/drawing/2014/main" id="{F6D499F0-3920-4527-8086-8260E495F9C6}"/>
                </a:ext>
              </a:extLst>
            </p:cNvPr>
            <p:cNvSpPr/>
            <p:nvPr/>
          </p:nvSpPr>
          <p:spPr>
            <a:xfrm>
              <a:off x="4767087" y="572966"/>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grpSp>
        <p:nvGrpSpPr>
          <p:cNvPr id="3" name="Группа 2"/>
          <p:cNvGrpSpPr/>
          <p:nvPr/>
        </p:nvGrpSpPr>
        <p:grpSpPr>
          <a:xfrm>
            <a:off x="4422221" y="4687010"/>
            <a:ext cx="7028776" cy="1197905"/>
            <a:chOff x="4422221" y="4434014"/>
            <a:chExt cx="7028776" cy="1197905"/>
          </a:xfrm>
        </p:grpSpPr>
        <p:sp>
          <p:nvSpPr>
            <p:cNvPr id="71" name="TextBox 70">
              <a:extLst>
                <a:ext uri="{FF2B5EF4-FFF2-40B4-BE49-F238E27FC236}">
                  <a16:creationId xmlns:a16="http://schemas.microsoft.com/office/drawing/2014/main" id="{D9585C00-05E0-4883-9190-5990845EE348}"/>
                </a:ext>
              </a:extLst>
            </p:cNvPr>
            <p:cNvSpPr txBox="1"/>
            <p:nvPr/>
          </p:nvSpPr>
          <p:spPr>
            <a:xfrm>
              <a:off x="7483247" y="4570140"/>
              <a:ext cx="3967750" cy="923330"/>
            </a:xfrm>
            <a:prstGeom prst="rect">
              <a:avLst/>
            </a:prstGeom>
            <a:noFill/>
          </p:spPr>
          <p:txBody>
            <a:bodyPr wrap="square" rtlCol="0">
              <a:spAutoFit/>
            </a:bodyPr>
            <a:lstStyle/>
            <a:p>
              <a:pPr algn="ctr">
                <a:defRPr/>
              </a:pPr>
              <a:r>
                <a:rPr lang="en-US" dirty="0"/>
                <a:t>Construction of modern buildings of the centers of public services of districts (cities) – People’s Receptions</a:t>
              </a:r>
              <a:endParaRPr lang="ru-RU" b="1" dirty="0">
                <a:solidFill>
                  <a:srgbClr val="66D1BD"/>
                </a:solidFill>
                <a:latin typeface="Tahoma" panose="020B0604030504040204" pitchFamily="34" charset="0"/>
                <a:ea typeface="Tahoma" panose="020B0604030504040204" pitchFamily="34" charset="0"/>
                <a:cs typeface="Tahoma" panose="020B0604030504040204" pitchFamily="34" charset="0"/>
              </a:endParaRPr>
            </a:p>
          </p:txBody>
        </p:sp>
        <p:grpSp>
          <p:nvGrpSpPr>
            <p:cNvPr id="73" name="Group 23">
              <a:extLst>
                <a:ext uri="{FF2B5EF4-FFF2-40B4-BE49-F238E27FC236}">
                  <a16:creationId xmlns:a16="http://schemas.microsoft.com/office/drawing/2014/main" id="{F2F30479-59C3-4007-9D72-45C1977815ED}"/>
                </a:ext>
              </a:extLst>
            </p:cNvPr>
            <p:cNvGrpSpPr/>
            <p:nvPr/>
          </p:nvGrpSpPr>
          <p:grpSpPr>
            <a:xfrm>
              <a:off x="4422221" y="5295369"/>
              <a:ext cx="5935594" cy="336550"/>
              <a:chOff x="4422221" y="3127375"/>
              <a:chExt cx="5935594" cy="336550"/>
            </a:xfrm>
          </p:grpSpPr>
          <p:cxnSp>
            <p:nvCxnSpPr>
              <p:cNvPr id="74" name="Straight Connector 24">
                <a:extLst>
                  <a:ext uri="{FF2B5EF4-FFF2-40B4-BE49-F238E27FC236}">
                    <a16:creationId xmlns:a16="http://schemas.microsoft.com/office/drawing/2014/main" id="{A8A0193E-C41C-46B0-9C39-BB9B95D912EA}"/>
                  </a:ext>
                </a:extLst>
              </p:cNvPr>
              <p:cNvCxnSpPr>
                <a:cxnSpLocks/>
              </p:cNvCxnSpPr>
              <p:nvPr/>
            </p:nvCxnSpPr>
            <p:spPr>
              <a:xfrm flipH="1">
                <a:off x="4422221" y="3295567"/>
                <a:ext cx="5935594"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75" name="Oval 25">
                <a:extLst>
                  <a:ext uri="{FF2B5EF4-FFF2-40B4-BE49-F238E27FC236}">
                    <a16:creationId xmlns:a16="http://schemas.microsoft.com/office/drawing/2014/main" id="{31BD03F9-C5A7-4EA7-A8F9-E5EA204140FE}"/>
                  </a:ext>
                </a:extLst>
              </p:cNvPr>
              <p:cNvSpPr/>
              <p:nvPr/>
            </p:nvSpPr>
            <p:spPr>
              <a:xfrm>
                <a:off x="5967483" y="3153880"/>
                <a:ext cx="283540" cy="283540"/>
              </a:xfrm>
              <a:prstGeom prst="ellipse">
                <a:avLst/>
              </a:prstGeom>
              <a:solidFill>
                <a:srgbClr val="00B39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76" name="Circle: Hollow 26">
                <a:extLst>
                  <a:ext uri="{FF2B5EF4-FFF2-40B4-BE49-F238E27FC236}">
                    <a16:creationId xmlns:a16="http://schemas.microsoft.com/office/drawing/2014/main" id="{A976E9F3-FF31-4223-A98B-FE04C2010639}"/>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77" name="Oval 27">
                <a:extLst>
                  <a:ext uri="{FF2B5EF4-FFF2-40B4-BE49-F238E27FC236}">
                    <a16:creationId xmlns:a16="http://schemas.microsoft.com/office/drawing/2014/main" id="{331A9D28-1400-44DE-90B0-B91A38328D3B}"/>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sp>
          <p:nvSpPr>
            <p:cNvPr id="79" name="Oval 22">
              <a:extLst>
                <a:ext uri="{FF2B5EF4-FFF2-40B4-BE49-F238E27FC236}">
                  <a16:creationId xmlns:a16="http://schemas.microsoft.com/office/drawing/2014/main" id="{41D4A034-A8E6-484F-9042-245CDC567591}"/>
                </a:ext>
              </a:extLst>
            </p:cNvPr>
            <p:cNvSpPr/>
            <p:nvPr/>
          </p:nvSpPr>
          <p:spPr>
            <a:xfrm>
              <a:off x="6615645" y="4434014"/>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grpSp>
        <p:nvGrpSpPr>
          <p:cNvPr id="81" name="Группа 80"/>
          <p:cNvGrpSpPr/>
          <p:nvPr/>
        </p:nvGrpSpPr>
        <p:grpSpPr>
          <a:xfrm>
            <a:off x="4422221" y="402618"/>
            <a:ext cx="7677312" cy="1996342"/>
            <a:chOff x="4422221" y="4310918"/>
            <a:chExt cx="7677312" cy="1996342"/>
          </a:xfrm>
        </p:grpSpPr>
        <p:grpSp>
          <p:nvGrpSpPr>
            <p:cNvPr id="83" name="Group 19">
              <a:extLst>
                <a:ext uri="{FF2B5EF4-FFF2-40B4-BE49-F238E27FC236}">
                  <a16:creationId xmlns:a16="http://schemas.microsoft.com/office/drawing/2014/main" id="{84A35789-5FA3-441B-A4B4-348C4B4D41A8}"/>
                </a:ext>
              </a:extLst>
            </p:cNvPr>
            <p:cNvGrpSpPr/>
            <p:nvPr/>
          </p:nvGrpSpPr>
          <p:grpSpPr>
            <a:xfrm>
              <a:off x="7312076" y="4310918"/>
              <a:ext cx="4787457" cy="1996342"/>
              <a:chOff x="1310222" y="2130176"/>
              <a:chExt cx="4787457" cy="1996342"/>
            </a:xfrm>
          </p:grpSpPr>
          <p:sp>
            <p:nvSpPr>
              <p:cNvPr id="92" name="TextBox 91">
                <a:extLst>
                  <a:ext uri="{FF2B5EF4-FFF2-40B4-BE49-F238E27FC236}">
                    <a16:creationId xmlns:a16="http://schemas.microsoft.com/office/drawing/2014/main" id="{D9585C00-05E0-4883-9190-5990845EE348}"/>
                  </a:ext>
                </a:extLst>
              </p:cNvPr>
              <p:cNvSpPr txBox="1"/>
              <p:nvPr/>
            </p:nvSpPr>
            <p:spPr>
              <a:xfrm>
                <a:off x="1654068" y="2130176"/>
                <a:ext cx="4443611" cy="646331"/>
              </a:xfrm>
              <a:prstGeom prst="rect">
                <a:avLst/>
              </a:prstGeom>
              <a:noFill/>
            </p:spPr>
            <p:txBody>
              <a:bodyPr wrap="square" rtlCol="0">
                <a:spAutoFit/>
              </a:bodyPr>
              <a:lstStyle/>
              <a:p>
                <a:r>
                  <a:rPr lang="en-US" dirty="0"/>
                  <a:t>Reducing the influence of the government in managing the </a:t>
                </a:r>
                <a:r>
                  <a:rPr lang="en-US" dirty="0" smtClean="0"/>
                  <a:t>economy</a:t>
                </a:r>
                <a:endParaRPr lang="ru-RU" b="1" dirty="0">
                  <a:solidFill>
                    <a:srgbClr val="66D1BD"/>
                  </a:solidFill>
                  <a:latin typeface="Tahoma" panose="020B0604030504040204" pitchFamily="34" charset="0"/>
                  <a:ea typeface="Tahoma" panose="020B0604030504040204" pitchFamily="34" charset="0"/>
                  <a:cs typeface="Tahoma" panose="020B0604030504040204" pitchFamily="34" charset="0"/>
                </a:endParaRPr>
              </a:p>
            </p:txBody>
          </p:sp>
          <p:sp>
            <p:nvSpPr>
              <p:cNvPr id="93" name="TextBox 92">
                <a:extLst>
                  <a:ext uri="{FF2B5EF4-FFF2-40B4-BE49-F238E27FC236}">
                    <a16:creationId xmlns:a16="http://schemas.microsoft.com/office/drawing/2014/main" id="{08C719BB-AFC1-4224-A01B-EF060D82684E}"/>
                  </a:ext>
                </a:extLst>
              </p:cNvPr>
              <p:cNvSpPr txBox="1"/>
              <p:nvPr/>
            </p:nvSpPr>
            <p:spPr>
              <a:xfrm>
                <a:off x="1310222" y="3295521"/>
                <a:ext cx="4338824" cy="830997"/>
              </a:xfrm>
              <a:prstGeom prst="rect">
                <a:avLst/>
              </a:prstGeom>
              <a:noFill/>
            </p:spPr>
            <p:txBody>
              <a:bodyPr wrap="square" rtlCol="0">
                <a:spAutoFit/>
              </a:bodyPr>
              <a:lstStyle/>
              <a:p>
                <a:pPr algn="ctr"/>
                <a:r>
                  <a:rPr lang="en-US" sz="1200" dirty="0"/>
                  <a:t>the transfer of some government functions in licensing procedures to the private sector through the improvement of government control </a:t>
                </a:r>
                <a:r>
                  <a:rPr lang="en-US" sz="1200" dirty="0" smtClean="0"/>
                  <a:t>mechanisms and restriction </a:t>
                </a:r>
                <a:r>
                  <a:rPr lang="en-US" sz="1200" dirty="0"/>
                  <a:t>of the creation of business structures with the participation of the </a:t>
                </a:r>
                <a:r>
                  <a:rPr lang="en-US" sz="1200" dirty="0" smtClean="0"/>
                  <a:t>government</a:t>
                </a:r>
                <a:endParaRPr lang="en-US"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grpSp>
          <p:nvGrpSpPr>
            <p:cNvPr id="84" name="Group 23">
              <a:extLst>
                <a:ext uri="{FF2B5EF4-FFF2-40B4-BE49-F238E27FC236}">
                  <a16:creationId xmlns:a16="http://schemas.microsoft.com/office/drawing/2014/main" id="{F2F30479-59C3-4007-9D72-45C1977815ED}"/>
                </a:ext>
              </a:extLst>
            </p:cNvPr>
            <p:cNvGrpSpPr/>
            <p:nvPr/>
          </p:nvGrpSpPr>
          <p:grpSpPr>
            <a:xfrm>
              <a:off x="4422221" y="5295369"/>
              <a:ext cx="5935594" cy="336550"/>
              <a:chOff x="4422221" y="3127375"/>
              <a:chExt cx="5935594" cy="336550"/>
            </a:xfrm>
          </p:grpSpPr>
          <p:cxnSp>
            <p:nvCxnSpPr>
              <p:cNvPr id="88" name="Straight Connector 24">
                <a:extLst>
                  <a:ext uri="{FF2B5EF4-FFF2-40B4-BE49-F238E27FC236}">
                    <a16:creationId xmlns:a16="http://schemas.microsoft.com/office/drawing/2014/main" id="{A8A0193E-C41C-46B0-9C39-BB9B95D912EA}"/>
                  </a:ext>
                </a:extLst>
              </p:cNvPr>
              <p:cNvCxnSpPr>
                <a:cxnSpLocks/>
              </p:cNvCxnSpPr>
              <p:nvPr/>
            </p:nvCxnSpPr>
            <p:spPr>
              <a:xfrm flipH="1">
                <a:off x="4422221" y="3295567"/>
                <a:ext cx="5935594"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89" name="Oval 25">
                <a:extLst>
                  <a:ext uri="{FF2B5EF4-FFF2-40B4-BE49-F238E27FC236}">
                    <a16:creationId xmlns:a16="http://schemas.microsoft.com/office/drawing/2014/main" id="{31BD03F9-C5A7-4EA7-A8F9-E5EA204140FE}"/>
                  </a:ext>
                </a:extLst>
              </p:cNvPr>
              <p:cNvSpPr/>
              <p:nvPr/>
            </p:nvSpPr>
            <p:spPr>
              <a:xfrm>
                <a:off x="5967483" y="3153880"/>
                <a:ext cx="283540" cy="283540"/>
              </a:xfrm>
              <a:prstGeom prst="ellipse">
                <a:avLst/>
              </a:prstGeom>
              <a:solidFill>
                <a:srgbClr val="00B39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Circle: Hollow 26">
                <a:extLst>
                  <a:ext uri="{FF2B5EF4-FFF2-40B4-BE49-F238E27FC236}">
                    <a16:creationId xmlns:a16="http://schemas.microsoft.com/office/drawing/2014/main" id="{A976E9F3-FF31-4223-A98B-FE04C2010639}"/>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1" name="Oval 27">
                <a:extLst>
                  <a:ext uri="{FF2B5EF4-FFF2-40B4-BE49-F238E27FC236}">
                    <a16:creationId xmlns:a16="http://schemas.microsoft.com/office/drawing/2014/main" id="{331A9D28-1400-44DE-90B0-B91A38328D3B}"/>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6" name="Oval 22">
              <a:extLst>
                <a:ext uri="{FF2B5EF4-FFF2-40B4-BE49-F238E27FC236}">
                  <a16:creationId xmlns:a16="http://schemas.microsoft.com/office/drawing/2014/main" id="{41D4A034-A8E6-484F-9042-245CDC567591}"/>
                </a:ext>
              </a:extLst>
            </p:cNvPr>
            <p:cNvSpPr/>
            <p:nvPr/>
          </p:nvSpPr>
          <p:spPr>
            <a:xfrm>
              <a:off x="6612039" y="4341853"/>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7" name="TextBox 106">
            <a:extLst>
              <a:ext uri="{FF2B5EF4-FFF2-40B4-BE49-F238E27FC236}">
                <a16:creationId xmlns:a16="http://schemas.microsoft.com/office/drawing/2014/main" id="{E2C2CA95-8F78-4DA7-96E0-55BC9C6209EF}"/>
              </a:ext>
            </a:extLst>
          </p:cNvPr>
          <p:cNvSpPr txBox="1"/>
          <p:nvPr/>
        </p:nvSpPr>
        <p:spPr>
          <a:xfrm>
            <a:off x="3381840" y="692744"/>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66D1BD"/>
                </a:solidFill>
              </a:rPr>
              <a:t>Item 9</a:t>
            </a:r>
            <a:endParaRPr lang="en-US" sz="5000" dirty="0">
              <a:solidFill>
                <a:srgbClr val="66D1BD"/>
              </a:solidFill>
            </a:endParaRPr>
          </a:p>
        </p:txBody>
      </p:sp>
      <p:pic>
        <p:nvPicPr>
          <p:cNvPr id="4" name="Рисунок 3"/>
          <p:cNvPicPr>
            <a:picLocks noChangeAspect="1"/>
          </p:cNvPicPr>
          <p:nvPr/>
        </p:nvPicPr>
        <p:blipFill rotWithShape="1">
          <a:blip r:embed="rId2" cstate="hqprint">
            <a:duotone>
              <a:schemeClr val="accent5">
                <a:shade val="45000"/>
                <a:satMod val="135000"/>
              </a:schemeClr>
              <a:prstClr val="white"/>
            </a:duotone>
            <a:extLst>
              <a:ext uri="{28A0092B-C50C-407E-A947-70E740481C1C}">
                <a14:useLocalDpi xmlns:a14="http://schemas.microsoft.com/office/drawing/2010/main" val="0"/>
              </a:ext>
            </a:extLst>
          </a:blip>
          <a:srcRect l="22407" b="25191"/>
          <a:stretch/>
        </p:blipFill>
        <p:spPr>
          <a:xfrm>
            <a:off x="6781266" y="408223"/>
            <a:ext cx="782736" cy="754657"/>
          </a:xfrm>
          <a:prstGeom prst="rect">
            <a:avLst/>
          </a:prstGeom>
        </p:spPr>
      </p:pic>
      <p:sp>
        <p:nvSpPr>
          <p:cNvPr id="108" name="TextBox 107">
            <a:extLst>
              <a:ext uri="{FF2B5EF4-FFF2-40B4-BE49-F238E27FC236}">
                <a16:creationId xmlns:a16="http://schemas.microsoft.com/office/drawing/2014/main" id="{1393DC10-458C-456B-9079-D3D9EC5B3FA8}"/>
              </a:ext>
            </a:extLst>
          </p:cNvPr>
          <p:cNvSpPr txBox="1"/>
          <p:nvPr/>
        </p:nvSpPr>
        <p:spPr>
          <a:xfrm>
            <a:off x="2397014" y="1549401"/>
            <a:ext cx="3530711" cy="307777"/>
          </a:xfrm>
          <a:prstGeom prst="rect">
            <a:avLst/>
          </a:prstGeom>
          <a:noFill/>
        </p:spPr>
        <p:txBody>
          <a:bodyPr wrap="square" rtlCol="0">
            <a:spAutoFit/>
          </a:bodyPr>
          <a:lstStyle/>
          <a:p>
            <a:pPr algn="r"/>
            <a:r>
              <a:rPr lang="en-US" sz="1400" b="1" dirty="0" smtClean="0">
                <a:solidFill>
                  <a:srgbClr val="FFFFFF"/>
                </a:solidFill>
                <a:latin typeface="Century Gothic" panose="020B0502020202020204" pitchFamily="34" charset="0"/>
                <a:ea typeface="Tahoma" panose="020B0604030504040204" pitchFamily="34" charset="0"/>
                <a:cs typeface="Tahoma" panose="020B0604030504040204" pitchFamily="34" charset="0"/>
              </a:rPr>
              <a:t>June1, </a:t>
            </a:r>
            <a:r>
              <a:rPr lang="ru-RU" sz="1400" b="1" dirty="0" smtClean="0">
                <a:solidFill>
                  <a:srgbClr val="FFFFFF"/>
                </a:solidFill>
                <a:latin typeface="Century Gothic" panose="020B0502020202020204" pitchFamily="34" charset="0"/>
                <a:ea typeface="Tahoma" panose="020B0604030504040204" pitchFamily="34" charset="0"/>
                <a:cs typeface="Tahoma" panose="020B0604030504040204" pitchFamily="34" charset="0"/>
              </a:rPr>
              <a:t>2018</a:t>
            </a:r>
            <a:endParaRPr lang="ru-RU" sz="1400" b="1" dirty="0">
              <a:solidFill>
                <a:srgbClr val="FFFFFF"/>
              </a:solidFill>
              <a:latin typeface="Century Gothic" panose="020B0502020202020204" pitchFamily="34" charset="0"/>
              <a:ea typeface="Tahoma" panose="020B0604030504040204" pitchFamily="34" charset="0"/>
              <a:cs typeface="Tahoma" panose="020B0604030504040204" pitchFamily="34" charset="0"/>
            </a:endParaRPr>
          </a:p>
        </p:txBody>
      </p:sp>
      <p:sp>
        <p:nvSpPr>
          <p:cNvPr id="111" name="TextBox 110">
            <a:extLst>
              <a:ext uri="{FF2B5EF4-FFF2-40B4-BE49-F238E27FC236}">
                <a16:creationId xmlns:a16="http://schemas.microsoft.com/office/drawing/2014/main" id="{E2C2CA95-8F78-4DA7-96E0-55BC9C6209EF}"/>
              </a:ext>
            </a:extLst>
          </p:cNvPr>
          <p:cNvSpPr txBox="1"/>
          <p:nvPr/>
        </p:nvSpPr>
        <p:spPr>
          <a:xfrm>
            <a:off x="6109758" y="2777545"/>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66D1BD"/>
                </a:solidFill>
              </a:rPr>
              <a:t>Item 10</a:t>
            </a:r>
            <a:endParaRPr lang="en-US" sz="5000" dirty="0">
              <a:solidFill>
                <a:srgbClr val="66D1BD"/>
              </a:solidFill>
            </a:endParaRPr>
          </a:p>
        </p:txBody>
      </p:sp>
      <p:sp>
        <p:nvSpPr>
          <p:cNvPr id="112" name="TextBox 111">
            <a:extLst>
              <a:ext uri="{FF2B5EF4-FFF2-40B4-BE49-F238E27FC236}">
                <a16:creationId xmlns:a16="http://schemas.microsoft.com/office/drawing/2014/main" id="{1393DC10-458C-456B-9079-D3D9EC5B3FA8}"/>
              </a:ext>
            </a:extLst>
          </p:cNvPr>
          <p:cNvSpPr txBox="1"/>
          <p:nvPr/>
        </p:nvSpPr>
        <p:spPr>
          <a:xfrm>
            <a:off x="4601072" y="3697135"/>
            <a:ext cx="3530711" cy="307777"/>
          </a:xfrm>
          <a:prstGeom prst="rect">
            <a:avLst/>
          </a:prstGeom>
          <a:noFill/>
        </p:spPr>
        <p:txBody>
          <a:bodyPr wrap="square" rtlCol="0">
            <a:spAutoFit/>
          </a:bodyPr>
          <a:lstStyle/>
          <a:p>
            <a:pPr algn="r"/>
            <a:r>
              <a:rPr lang="en-US" sz="1400" b="1" dirty="0" smtClean="0">
                <a:solidFill>
                  <a:srgbClr val="FFFFFF"/>
                </a:solidFill>
                <a:latin typeface="Century Gothic" panose="020B0502020202020204" pitchFamily="34" charset="0"/>
                <a:ea typeface="Tahoma" panose="020B0604030504040204" pitchFamily="34" charset="0"/>
                <a:cs typeface="Tahoma" panose="020B0604030504040204" pitchFamily="34" charset="0"/>
              </a:rPr>
              <a:t>July 1, </a:t>
            </a:r>
            <a:r>
              <a:rPr lang="ru-RU" sz="1400" b="1" dirty="0" smtClean="0">
                <a:solidFill>
                  <a:srgbClr val="FFFFFF"/>
                </a:solidFill>
                <a:latin typeface="Century Gothic" panose="020B0502020202020204" pitchFamily="34" charset="0"/>
                <a:ea typeface="Tahoma" panose="020B0604030504040204" pitchFamily="34" charset="0"/>
                <a:cs typeface="Tahoma" panose="020B0604030504040204" pitchFamily="34" charset="0"/>
              </a:rPr>
              <a:t>2018</a:t>
            </a:r>
            <a:endParaRPr lang="ru-RU" sz="1400" b="1" dirty="0">
              <a:solidFill>
                <a:srgbClr val="FFFFFF"/>
              </a:solidFill>
              <a:latin typeface="Century Gothic" panose="020B0502020202020204" pitchFamily="34" charset="0"/>
              <a:ea typeface="Tahoma" panose="020B0604030504040204" pitchFamily="34" charset="0"/>
              <a:cs typeface="Tahoma" panose="020B0604030504040204" pitchFamily="34" charset="0"/>
            </a:endParaRPr>
          </a:p>
        </p:txBody>
      </p:sp>
      <p:sp>
        <p:nvSpPr>
          <p:cNvPr id="113" name="TextBox 112">
            <a:extLst>
              <a:ext uri="{FF2B5EF4-FFF2-40B4-BE49-F238E27FC236}">
                <a16:creationId xmlns:a16="http://schemas.microsoft.com/office/drawing/2014/main" id="{E2C2CA95-8F78-4DA7-96E0-55BC9C6209EF}"/>
              </a:ext>
            </a:extLst>
          </p:cNvPr>
          <p:cNvSpPr txBox="1"/>
          <p:nvPr/>
        </p:nvSpPr>
        <p:spPr>
          <a:xfrm>
            <a:off x="3302897" y="4880369"/>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66D1BD"/>
                </a:solidFill>
              </a:rPr>
              <a:t>Item 13</a:t>
            </a:r>
            <a:endParaRPr lang="en-US" sz="5000" dirty="0">
              <a:solidFill>
                <a:srgbClr val="66D1BD"/>
              </a:solidFill>
            </a:endParaRPr>
          </a:p>
        </p:txBody>
      </p:sp>
      <p:sp>
        <p:nvSpPr>
          <p:cNvPr id="114" name="TextBox 113">
            <a:extLst>
              <a:ext uri="{FF2B5EF4-FFF2-40B4-BE49-F238E27FC236}">
                <a16:creationId xmlns:a16="http://schemas.microsoft.com/office/drawing/2014/main" id="{4245A0EC-B570-41FC-AE3C-F48194D3FB6E}"/>
              </a:ext>
            </a:extLst>
          </p:cNvPr>
          <p:cNvSpPr txBox="1"/>
          <p:nvPr/>
        </p:nvSpPr>
        <p:spPr>
          <a:xfrm>
            <a:off x="7450238" y="5705892"/>
            <a:ext cx="4200661" cy="646331"/>
          </a:xfrm>
          <a:prstGeom prst="rect">
            <a:avLst/>
          </a:prstGeom>
          <a:noFill/>
        </p:spPr>
        <p:txBody>
          <a:bodyPr wrap="square" rtlCol="0">
            <a:spAutoFit/>
          </a:bodyPr>
          <a:lstStyle/>
          <a:p>
            <a:pPr algn="ctr"/>
            <a:r>
              <a:rPr lang="en-US" sz="1200" dirty="0"/>
              <a:t>The Program provides </a:t>
            </a:r>
            <a:r>
              <a:rPr lang="en-US" sz="1200" dirty="0" smtClean="0"/>
              <a:t>for the </a:t>
            </a:r>
            <a:r>
              <a:rPr lang="en-US" sz="1200" dirty="0"/>
              <a:t>construction of public service </a:t>
            </a:r>
            <a:r>
              <a:rPr lang="en-US" sz="1200" dirty="0" smtClean="0"/>
              <a:t>centers </a:t>
            </a:r>
            <a:r>
              <a:rPr lang="en-US" sz="1200" dirty="0"/>
              <a:t>- the new buildings of the People’s </a:t>
            </a:r>
            <a:r>
              <a:rPr lang="en-US" sz="1200" dirty="0" smtClean="0"/>
              <a:t>Receptions during 2018-2020</a:t>
            </a: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sp>
        <p:nvSpPr>
          <p:cNvPr id="115" name="TextBox 114">
            <a:extLst>
              <a:ext uri="{FF2B5EF4-FFF2-40B4-BE49-F238E27FC236}">
                <a16:creationId xmlns:a16="http://schemas.microsoft.com/office/drawing/2014/main" id="{1393DC10-458C-456B-9079-D3D9EC5B3FA8}"/>
              </a:ext>
            </a:extLst>
          </p:cNvPr>
          <p:cNvSpPr txBox="1"/>
          <p:nvPr/>
        </p:nvSpPr>
        <p:spPr>
          <a:xfrm>
            <a:off x="2108608" y="5779601"/>
            <a:ext cx="3530711" cy="307777"/>
          </a:xfrm>
          <a:prstGeom prst="rect">
            <a:avLst/>
          </a:prstGeom>
          <a:noFill/>
        </p:spPr>
        <p:txBody>
          <a:bodyPr wrap="square" rtlCol="0">
            <a:spAutoFit/>
          </a:bodyPr>
          <a:lstStyle/>
          <a:p>
            <a:pPr algn="r"/>
            <a:r>
              <a:rPr lang="en-US" sz="1400" b="1" dirty="0" smtClean="0">
                <a:solidFill>
                  <a:srgbClr val="FFFFFF"/>
                </a:solidFill>
                <a:latin typeface="Century Gothic" panose="020B0502020202020204" pitchFamily="34" charset="0"/>
                <a:ea typeface="Tahoma" panose="020B0604030504040204" pitchFamily="34" charset="0"/>
                <a:cs typeface="Tahoma" panose="020B0604030504040204" pitchFamily="34" charset="0"/>
              </a:rPr>
              <a:t>February 1, </a:t>
            </a:r>
            <a:r>
              <a:rPr lang="ru-RU" sz="1400" b="1" dirty="0" smtClean="0">
                <a:solidFill>
                  <a:srgbClr val="FFFFFF"/>
                </a:solidFill>
                <a:latin typeface="Century Gothic" panose="020B0502020202020204" pitchFamily="34" charset="0"/>
                <a:ea typeface="Tahoma" panose="020B0604030504040204" pitchFamily="34" charset="0"/>
                <a:cs typeface="Tahoma" panose="020B0604030504040204" pitchFamily="34" charset="0"/>
              </a:rPr>
              <a:t>2018</a:t>
            </a:r>
            <a:endParaRPr lang="ru-RU" sz="1400" b="1" dirty="0">
              <a:solidFill>
                <a:srgbClr val="FFFFFF"/>
              </a:solidFill>
              <a:latin typeface="Century Gothic" panose="020B0502020202020204" pitchFamily="34" charset="0"/>
              <a:ea typeface="Tahoma" panose="020B0604030504040204" pitchFamily="34" charset="0"/>
              <a:cs typeface="Tahoma" panose="020B0604030504040204" pitchFamily="34" charset="0"/>
            </a:endParaRPr>
          </a:p>
        </p:txBody>
      </p:sp>
      <p:pic>
        <p:nvPicPr>
          <p:cNvPr id="116" name="Picture 2" descr="Картинки по запросу state service icon png"/>
          <p:cNvPicPr>
            <a:picLocks noChangeAspect="1" noChangeArrowheads="1"/>
          </p:cNvPicPr>
          <p:nvPr/>
        </p:nvPicPr>
        <p:blipFill>
          <a:blip r:embed="rId3"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913003" y="2667649"/>
            <a:ext cx="558425" cy="558425"/>
          </a:xfrm>
          <a:prstGeom prst="rect">
            <a:avLst/>
          </a:prstGeom>
          <a:noFill/>
          <a:extLst>
            <a:ext uri="{909E8E84-426E-40DD-AFC4-6F175D3DCCD1}">
              <a14:hiddenFill xmlns:a14="http://schemas.microsoft.com/office/drawing/2010/main">
                <a:solidFill>
                  <a:srgbClr val="FFFFFF"/>
                </a:solidFill>
              </a14:hiddenFill>
            </a:ext>
          </a:extLst>
        </p:spPr>
      </p:pic>
      <p:pic>
        <p:nvPicPr>
          <p:cNvPr id="7" name="Рисунок 6"/>
          <p:cNvPicPr>
            <a:picLocks noChangeAspect="1"/>
          </p:cNvPicPr>
          <p:nvPr/>
        </p:nvPicPr>
        <p:blipFill rotWithShape="1">
          <a:blip r:embed="rId4" cstate="hqprint">
            <a:duotone>
              <a:schemeClr val="accent5">
                <a:shade val="45000"/>
                <a:satMod val="135000"/>
              </a:schemeClr>
              <a:prstClr val="white"/>
            </a:duotone>
            <a:extLst>
              <a:ext uri="{28A0092B-C50C-407E-A947-70E740481C1C}">
                <a14:useLocalDpi xmlns:a14="http://schemas.microsoft.com/office/drawing/2010/main" val="0"/>
              </a:ext>
            </a:extLst>
          </a:blip>
          <a:srcRect l="12219" b="20465"/>
          <a:stretch/>
        </p:blipFill>
        <p:spPr>
          <a:xfrm>
            <a:off x="6742422" y="4757231"/>
            <a:ext cx="690807" cy="625913"/>
          </a:xfrm>
          <a:prstGeom prst="rect">
            <a:avLst/>
          </a:prstGeom>
        </p:spPr>
      </p:pic>
    </p:spTree>
    <p:extLst>
      <p:ext uri="{BB962C8B-B14F-4D97-AF65-F5344CB8AC3E}">
        <p14:creationId xmlns:p14="http://schemas.microsoft.com/office/powerpoint/2010/main" val="3610579400"/>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2498D9"/>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80CF28EE-A360-46B6-9D76-D2CA1E8777C8}"/>
              </a:ext>
            </a:extLst>
          </p:cNvPr>
          <p:cNvCxnSpPr>
            <a:cxnSpLocks/>
          </p:cNvCxnSpPr>
          <p:nvPr/>
        </p:nvCxnSpPr>
        <p:spPr>
          <a:xfrm>
            <a:off x="6109253" y="0"/>
            <a:ext cx="0" cy="68580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9BE78EC2-2387-4D3A-9CAD-2A27506E5AE4}"/>
              </a:ext>
            </a:extLst>
          </p:cNvPr>
          <p:cNvGrpSpPr/>
          <p:nvPr/>
        </p:nvGrpSpPr>
        <p:grpSpPr>
          <a:xfrm>
            <a:off x="292100" y="402109"/>
            <a:ext cx="7399768" cy="2148395"/>
            <a:chOff x="283732" y="548361"/>
            <a:chExt cx="7399768" cy="2148395"/>
          </a:xfrm>
        </p:grpSpPr>
        <p:grpSp>
          <p:nvGrpSpPr>
            <p:cNvPr id="43" name="Group 42">
              <a:extLst>
                <a:ext uri="{FF2B5EF4-FFF2-40B4-BE49-F238E27FC236}">
                  <a16:creationId xmlns:a16="http://schemas.microsoft.com/office/drawing/2014/main" id="{D8BA2771-C9E3-44F3-BD77-D657DE156F8C}"/>
                </a:ext>
              </a:extLst>
            </p:cNvPr>
            <p:cNvGrpSpPr/>
            <p:nvPr/>
          </p:nvGrpSpPr>
          <p:grpSpPr>
            <a:xfrm>
              <a:off x="1858583" y="1501775"/>
              <a:ext cx="5824917" cy="336550"/>
              <a:chOff x="1796260" y="3127375"/>
              <a:chExt cx="5914713" cy="336550"/>
            </a:xfrm>
          </p:grpSpPr>
          <p:cxnSp>
            <p:nvCxnSpPr>
              <p:cNvPr id="51" name="Straight Connector 50">
                <a:extLst>
                  <a:ext uri="{FF2B5EF4-FFF2-40B4-BE49-F238E27FC236}">
                    <a16:creationId xmlns:a16="http://schemas.microsoft.com/office/drawing/2014/main" id="{A985DC68-6AF1-4498-911F-A92816E066A5}"/>
                  </a:ext>
                </a:extLst>
              </p:cNvPr>
              <p:cNvCxnSpPr>
                <a:cxnSpLocks/>
              </p:cNvCxnSpPr>
              <p:nvPr/>
            </p:nvCxnSpPr>
            <p:spPr>
              <a:xfrm flipH="1">
                <a:off x="1796260" y="3295567"/>
                <a:ext cx="5914713"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4D9C89A5-98C5-42D9-9023-A70CB8909CF4}"/>
                  </a:ext>
                </a:extLst>
              </p:cNvPr>
              <p:cNvSpPr/>
              <p:nvPr/>
            </p:nvSpPr>
            <p:spPr>
              <a:xfrm>
                <a:off x="5967483" y="3153880"/>
                <a:ext cx="283540" cy="283540"/>
              </a:xfrm>
              <a:prstGeom prst="ellipse">
                <a:avLst/>
              </a:prstGeom>
              <a:solidFill>
                <a:srgbClr val="00B393"/>
              </a:solidFill>
              <a:ln>
                <a:solidFill>
                  <a:srgbClr val="00B3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53" name="Circle: Hollow 52">
                <a:extLst>
                  <a:ext uri="{FF2B5EF4-FFF2-40B4-BE49-F238E27FC236}">
                    <a16:creationId xmlns:a16="http://schemas.microsoft.com/office/drawing/2014/main" id="{8A117738-5A9B-49A2-91BF-766758E4D870}"/>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4" name="Oval 53">
                <a:extLst>
                  <a:ext uri="{FF2B5EF4-FFF2-40B4-BE49-F238E27FC236}">
                    <a16:creationId xmlns:a16="http://schemas.microsoft.com/office/drawing/2014/main" id="{8028B8DE-057A-4F37-B4A0-CFB5171B2CFC}"/>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grpSp>
          <p:nvGrpSpPr>
            <p:cNvPr id="45" name="Group 44">
              <a:extLst>
                <a:ext uri="{FF2B5EF4-FFF2-40B4-BE49-F238E27FC236}">
                  <a16:creationId xmlns:a16="http://schemas.microsoft.com/office/drawing/2014/main" id="{012328ED-B6F2-47D0-A6E1-73EC8F62F659}"/>
                </a:ext>
              </a:extLst>
            </p:cNvPr>
            <p:cNvGrpSpPr/>
            <p:nvPr/>
          </p:nvGrpSpPr>
          <p:grpSpPr>
            <a:xfrm>
              <a:off x="283732" y="548361"/>
              <a:ext cx="5537919" cy="2148395"/>
              <a:chOff x="233406" y="2173961"/>
              <a:chExt cx="5537919" cy="2148395"/>
            </a:xfrm>
          </p:grpSpPr>
          <p:sp>
            <p:nvSpPr>
              <p:cNvPr id="49" name="TextBox 48">
                <a:extLst>
                  <a:ext uri="{FF2B5EF4-FFF2-40B4-BE49-F238E27FC236}">
                    <a16:creationId xmlns:a16="http://schemas.microsoft.com/office/drawing/2014/main" id="{9A61BB4C-96A2-4D00-9112-5BFC98F25CEE}"/>
                  </a:ext>
                </a:extLst>
              </p:cNvPr>
              <p:cNvSpPr txBox="1"/>
              <p:nvPr/>
            </p:nvSpPr>
            <p:spPr>
              <a:xfrm>
                <a:off x="233406" y="2173961"/>
                <a:ext cx="4423053" cy="646331"/>
              </a:xfrm>
              <a:prstGeom prst="rect">
                <a:avLst/>
              </a:prstGeom>
              <a:noFill/>
            </p:spPr>
            <p:txBody>
              <a:bodyPr wrap="square" rtlCol="0">
                <a:spAutoFit/>
              </a:bodyPr>
              <a:lstStyle/>
              <a:p>
                <a:pPr algn="r"/>
                <a:r>
                  <a:rPr lang="en-US" dirty="0"/>
                  <a:t>Ensuring high quality, efficiency, openness of public services</a:t>
                </a:r>
                <a:endParaRPr lang="ru-RU" b="1" dirty="0">
                  <a:solidFill>
                    <a:srgbClr val="66D1BD"/>
                  </a:solidFill>
                  <a:latin typeface="Tahoma" panose="020B0604030504040204" pitchFamily="34" charset="0"/>
                  <a:ea typeface="Tahoma" panose="020B0604030504040204" pitchFamily="34" charset="0"/>
                  <a:cs typeface="Tahoma" panose="020B0604030504040204" pitchFamily="34" charset="0"/>
                </a:endParaRPr>
              </a:p>
            </p:txBody>
          </p:sp>
          <p:sp>
            <p:nvSpPr>
              <p:cNvPr id="50" name="TextBox 49">
                <a:extLst>
                  <a:ext uri="{FF2B5EF4-FFF2-40B4-BE49-F238E27FC236}">
                    <a16:creationId xmlns:a16="http://schemas.microsoft.com/office/drawing/2014/main" id="{4245A0EC-B570-41FC-AE3C-F48194D3FB6E}"/>
                  </a:ext>
                </a:extLst>
              </p:cNvPr>
              <p:cNvSpPr txBox="1"/>
              <p:nvPr/>
            </p:nvSpPr>
            <p:spPr>
              <a:xfrm>
                <a:off x="373106" y="3306693"/>
                <a:ext cx="5398219" cy="1015663"/>
              </a:xfrm>
              <a:prstGeom prst="rect">
                <a:avLst/>
              </a:prstGeom>
              <a:noFill/>
            </p:spPr>
            <p:txBody>
              <a:bodyPr wrap="square" rtlCol="0">
                <a:spAutoFit/>
              </a:bodyPr>
              <a:lstStyle/>
              <a:p>
                <a:r>
                  <a:rPr lang="en-US" sz="1200" dirty="0"/>
                  <a:t>-provision of public service centers with information </a:t>
                </a:r>
                <a:r>
                  <a:rPr lang="en-US" sz="1200" dirty="0" smtClean="0"/>
                  <a:t>booths</a:t>
                </a:r>
              </a:p>
              <a:p>
                <a:r>
                  <a:rPr lang="en-US" sz="1200" dirty="0" smtClean="0"/>
                  <a:t>-rendering </a:t>
                </a:r>
                <a:r>
                  <a:rPr lang="en-US" sz="1200" dirty="0"/>
                  <a:t>public services with the help of mobile </a:t>
                </a:r>
                <a:r>
                  <a:rPr lang="en-US" sz="1200" dirty="0" smtClean="0"/>
                  <a:t>applications</a:t>
                </a:r>
                <a:endParaRPr lang="en-US" sz="1200" dirty="0"/>
              </a:p>
              <a:p>
                <a:r>
                  <a:rPr lang="en-US" sz="1200" dirty="0" smtClean="0"/>
                  <a:t> -</a:t>
                </a:r>
                <a:r>
                  <a:rPr lang="en-US" sz="1200" dirty="0"/>
                  <a:t>introduction of the practice of providing mobile (special vehicles) public services for people living in remote regions.</a:t>
                </a:r>
              </a:p>
              <a:p>
                <a:pPr marL="171450" indent="-171450">
                  <a:buFont typeface="Arial" panose="020B0604020202020204" pitchFamily="34" charset="0"/>
                  <a:buChar char="•"/>
                </a:pP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sp>
          <p:nvSpPr>
            <p:cNvPr id="47" name="Oval 46">
              <a:extLst>
                <a:ext uri="{FF2B5EF4-FFF2-40B4-BE49-F238E27FC236}">
                  <a16:creationId xmlns:a16="http://schemas.microsoft.com/office/drawing/2014/main" id="{F6D499F0-3920-4527-8086-8260E495F9C6}"/>
                </a:ext>
              </a:extLst>
            </p:cNvPr>
            <p:cNvSpPr/>
            <p:nvPr/>
          </p:nvSpPr>
          <p:spPr>
            <a:xfrm>
              <a:off x="4767087" y="572966"/>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grpSp>
        <p:nvGrpSpPr>
          <p:cNvPr id="3" name="Группа 2"/>
          <p:cNvGrpSpPr/>
          <p:nvPr/>
        </p:nvGrpSpPr>
        <p:grpSpPr>
          <a:xfrm>
            <a:off x="4422221" y="2311896"/>
            <a:ext cx="7569482" cy="1442779"/>
            <a:chOff x="4422221" y="4189140"/>
            <a:chExt cx="7569482" cy="1442779"/>
          </a:xfrm>
        </p:grpSpPr>
        <p:sp>
          <p:nvSpPr>
            <p:cNvPr id="71" name="TextBox 70">
              <a:extLst>
                <a:ext uri="{FF2B5EF4-FFF2-40B4-BE49-F238E27FC236}">
                  <a16:creationId xmlns:a16="http://schemas.microsoft.com/office/drawing/2014/main" id="{D9585C00-05E0-4883-9190-5990845EE348}"/>
                </a:ext>
              </a:extLst>
            </p:cNvPr>
            <p:cNvSpPr txBox="1"/>
            <p:nvPr/>
          </p:nvSpPr>
          <p:spPr>
            <a:xfrm>
              <a:off x="7528920" y="4189140"/>
              <a:ext cx="4462783" cy="923330"/>
            </a:xfrm>
            <a:prstGeom prst="rect">
              <a:avLst/>
            </a:prstGeom>
            <a:noFill/>
          </p:spPr>
          <p:txBody>
            <a:bodyPr wrap="square" rtlCol="0">
              <a:spAutoFit/>
            </a:bodyPr>
            <a:lstStyle/>
            <a:p>
              <a:pPr>
                <a:defRPr/>
              </a:pPr>
              <a:r>
                <a:rPr lang="en-US" dirty="0" smtClean="0"/>
                <a:t>Introduction of 40 </a:t>
              </a:r>
              <a:r>
                <a:rPr lang="en-US" dirty="0"/>
                <a:t>types of public services to legal entities and 19 types of public services to individuals</a:t>
              </a:r>
              <a:endParaRPr lang="ru-RU" b="1" dirty="0">
                <a:solidFill>
                  <a:srgbClr val="66D1BD"/>
                </a:solidFill>
                <a:latin typeface="Tahoma" panose="020B0604030504040204" pitchFamily="34" charset="0"/>
                <a:ea typeface="Tahoma" panose="020B0604030504040204" pitchFamily="34" charset="0"/>
                <a:cs typeface="Tahoma" panose="020B0604030504040204" pitchFamily="34" charset="0"/>
              </a:endParaRPr>
            </a:p>
          </p:txBody>
        </p:sp>
        <p:grpSp>
          <p:nvGrpSpPr>
            <p:cNvPr id="73" name="Group 23">
              <a:extLst>
                <a:ext uri="{FF2B5EF4-FFF2-40B4-BE49-F238E27FC236}">
                  <a16:creationId xmlns:a16="http://schemas.microsoft.com/office/drawing/2014/main" id="{F2F30479-59C3-4007-9D72-45C1977815ED}"/>
                </a:ext>
              </a:extLst>
            </p:cNvPr>
            <p:cNvGrpSpPr/>
            <p:nvPr/>
          </p:nvGrpSpPr>
          <p:grpSpPr>
            <a:xfrm>
              <a:off x="4422221" y="5295369"/>
              <a:ext cx="5935594" cy="336550"/>
              <a:chOff x="4422221" y="3127375"/>
              <a:chExt cx="5935594" cy="336550"/>
            </a:xfrm>
          </p:grpSpPr>
          <p:cxnSp>
            <p:nvCxnSpPr>
              <p:cNvPr id="74" name="Straight Connector 24">
                <a:extLst>
                  <a:ext uri="{FF2B5EF4-FFF2-40B4-BE49-F238E27FC236}">
                    <a16:creationId xmlns:a16="http://schemas.microsoft.com/office/drawing/2014/main" id="{A8A0193E-C41C-46B0-9C39-BB9B95D912EA}"/>
                  </a:ext>
                </a:extLst>
              </p:cNvPr>
              <p:cNvCxnSpPr>
                <a:cxnSpLocks/>
              </p:cNvCxnSpPr>
              <p:nvPr/>
            </p:nvCxnSpPr>
            <p:spPr>
              <a:xfrm flipH="1">
                <a:off x="4422221" y="3295567"/>
                <a:ext cx="5935594"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75" name="Oval 25">
                <a:extLst>
                  <a:ext uri="{FF2B5EF4-FFF2-40B4-BE49-F238E27FC236}">
                    <a16:creationId xmlns:a16="http://schemas.microsoft.com/office/drawing/2014/main" id="{31BD03F9-C5A7-4EA7-A8F9-E5EA204140FE}"/>
                  </a:ext>
                </a:extLst>
              </p:cNvPr>
              <p:cNvSpPr/>
              <p:nvPr/>
            </p:nvSpPr>
            <p:spPr>
              <a:xfrm>
                <a:off x="5967483" y="3153880"/>
                <a:ext cx="283540" cy="283540"/>
              </a:xfrm>
              <a:prstGeom prst="ellipse">
                <a:avLst/>
              </a:prstGeom>
              <a:solidFill>
                <a:srgbClr val="00B39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76" name="Circle: Hollow 26">
                <a:extLst>
                  <a:ext uri="{FF2B5EF4-FFF2-40B4-BE49-F238E27FC236}">
                    <a16:creationId xmlns:a16="http://schemas.microsoft.com/office/drawing/2014/main" id="{A976E9F3-FF31-4223-A98B-FE04C2010639}"/>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77" name="Oval 27">
                <a:extLst>
                  <a:ext uri="{FF2B5EF4-FFF2-40B4-BE49-F238E27FC236}">
                    <a16:creationId xmlns:a16="http://schemas.microsoft.com/office/drawing/2014/main" id="{331A9D28-1400-44DE-90B0-B91A38328D3B}"/>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sp>
          <p:nvSpPr>
            <p:cNvPr id="79" name="Oval 22">
              <a:extLst>
                <a:ext uri="{FF2B5EF4-FFF2-40B4-BE49-F238E27FC236}">
                  <a16:creationId xmlns:a16="http://schemas.microsoft.com/office/drawing/2014/main" id="{41D4A034-A8E6-484F-9042-245CDC567591}"/>
                </a:ext>
              </a:extLst>
            </p:cNvPr>
            <p:cNvSpPr/>
            <p:nvPr/>
          </p:nvSpPr>
          <p:spPr>
            <a:xfrm>
              <a:off x="6615645" y="4434014"/>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sp>
        <p:nvSpPr>
          <p:cNvPr id="111" name="TextBox 110">
            <a:extLst>
              <a:ext uri="{FF2B5EF4-FFF2-40B4-BE49-F238E27FC236}">
                <a16:creationId xmlns:a16="http://schemas.microsoft.com/office/drawing/2014/main" id="{E2C2CA95-8F78-4DA7-96E0-55BC9C6209EF}"/>
              </a:ext>
            </a:extLst>
          </p:cNvPr>
          <p:cNvSpPr txBox="1"/>
          <p:nvPr/>
        </p:nvSpPr>
        <p:spPr>
          <a:xfrm>
            <a:off x="6109758" y="647305"/>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66D1BD"/>
                </a:solidFill>
              </a:rPr>
              <a:t>Item 14</a:t>
            </a:r>
            <a:endParaRPr lang="en-US" sz="5000" dirty="0">
              <a:solidFill>
                <a:srgbClr val="66D1BD"/>
              </a:solidFill>
            </a:endParaRPr>
          </a:p>
        </p:txBody>
      </p:sp>
      <p:sp>
        <p:nvSpPr>
          <p:cNvPr id="112" name="TextBox 111">
            <a:extLst>
              <a:ext uri="{FF2B5EF4-FFF2-40B4-BE49-F238E27FC236}">
                <a16:creationId xmlns:a16="http://schemas.microsoft.com/office/drawing/2014/main" id="{1393DC10-458C-456B-9079-D3D9EC5B3FA8}"/>
              </a:ext>
            </a:extLst>
          </p:cNvPr>
          <p:cNvSpPr txBox="1"/>
          <p:nvPr/>
        </p:nvSpPr>
        <p:spPr>
          <a:xfrm>
            <a:off x="4816972" y="1566895"/>
            <a:ext cx="3530711" cy="307777"/>
          </a:xfrm>
          <a:prstGeom prst="rect">
            <a:avLst/>
          </a:prstGeom>
          <a:noFill/>
        </p:spPr>
        <p:txBody>
          <a:bodyPr wrap="square" rtlCol="0">
            <a:spAutoFit/>
          </a:bodyPr>
          <a:lstStyle/>
          <a:p>
            <a:pPr algn="r"/>
            <a:r>
              <a:rPr lang="en-US" sz="1400" b="1" dirty="0" smtClean="0">
                <a:solidFill>
                  <a:srgbClr val="FFFFFF"/>
                </a:solidFill>
                <a:latin typeface="Century Gothic" panose="020B0502020202020204" pitchFamily="34" charset="0"/>
                <a:ea typeface="Tahoma" panose="020B0604030504040204" pitchFamily="34" charset="0"/>
                <a:cs typeface="Tahoma" panose="020B0604030504040204" pitchFamily="34" charset="0"/>
              </a:rPr>
              <a:t>February 1, </a:t>
            </a:r>
            <a:r>
              <a:rPr lang="ru-RU" sz="1400" b="1" dirty="0" smtClean="0">
                <a:solidFill>
                  <a:srgbClr val="FFFFFF"/>
                </a:solidFill>
                <a:latin typeface="Century Gothic" panose="020B0502020202020204" pitchFamily="34" charset="0"/>
                <a:ea typeface="Tahoma" panose="020B0604030504040204" pitchFamily="34" charset="0"/>
                <a:cs typeface="Tahoma" panose="020B0604030504040204" pitchFamily="34" charset="0"/>
              </a:rPr>
              <a:t>2018</a:t>
            </a:r>
            <a:endParaRPr lang="ru-RU" sz="1400" b="1" dirty="0">
              <a:solidFill>
                <a:srgbClr val="FFFFFF"/>
              </a:solidFill>
              <a:latin typeface="Century Gothic" panose="020B0502020202020204" pitchFamily="34" charset="0"/>
              <a:ea typeface="Tahoma" panose="020B0604030504040204" pitchFamily="34" charset="0"/>
              <a:cs typeface="Tahoma" panose="020B0604030504040204" pitchFamily="34" charset="0"/>
            </a:endParaRPr>
          </a:p>
        </p:txBody>
      </p:sp>
      <p:sp>
        <p:nvSpPr>
          <p:cNvPr id="113" name="TextBox 112">
            <a:extLst>
              <a:ext uri="{FF2B5EF4-FFF2-40B4-BE49-F238E27FC236}">
                <a16:creationId xmlns:a16="http://schemas.microsoft.com/office/drawing/2014/main" id="{E2C2CA95-8F78-4DA7-96E0-55BC9C6209EF}"/>
              </a:ext>
            </a:extLst>
          </p:cNvPr>
          <p:cNvSpPr txBox="1"/>
          <p:nvPr/>
        </p:nvSpPr>
        <p:spPr>
          <a:xfrm>
            <a:off x="3302897" y="2750129"/>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66D1BD"/>
                </a:solidFill>
              </a:rPr>
              <a:t>Item 16</a:t>
            </a:r>
            <a:endParaRPr lang="en-US" sz="5000" dirty="0">
              <a:solidFill>
                <a:srgbClr val="66D1BD"/>
              </a:solidFill>
            </a:endParaRPr>
          </a:p>
        </p:txBody>
      </p:sp>
      <p:sp>
        <p:nvSpPr>
          <p:cNvPr id="114" name="TextBox 113">
            <a:extLst>
              <a:ext uri="{FF2B5EF4-FFF2-40B4-BE49-F238E27FC236}">
                <a16:creationId xmlns:a16="http://schemas.microsoft.com/office/drawing/2014/main" id="{4245A0EC-B570-41FC-AE3C-F48194D3FB6E}"/>
              </a:ext>
            </a:extLst>
          </p:cNvPr>
          <p:cNvSpPr txBox="1"/>
          <p:nvPr/>
        </p:nvSpPr>
        <p:spPr>
          <a:xfrm>
            <a:off x="7033418" y="3613752"/>
            <a:ext cx="4617481" cy="461665"/>
          </a:xfrm>
          <a:prstGeom prst="rect">
            <a:avLst/>
          </a:prstGeom>
          <a:noFill/>
        </p:spPr>
        <p:txBody>
          <a:bodyPr wrap="square" rtlCol="0">
            <a:spAutoFit/>
          </a:bodyPr>
          <a:lstStyle/>
          <a:p>
            <a:pPr algn="ctr"/>
            <a:r>
              <a:rPr lang="en-US" sz="1200" dirty="0"/>
              <a:t>The project approves the roadmap and </a:t>
            </a:r>
            <a:r>
              <a:rPr lang="en-US" sz="1200" dirty="0" smtClean="0"/>
              <a:t>introduces </a:t>
            </a:r>
            <a:r>
              <a:rPr lang="en-US" sz="1200" dirty="0"/>
              <a:t>public services </a:t>
            </a:r>
            <a:r>
              <a:rPr lang="en-US" sz="1200" dirty="0" smtClean="0"/>
              <a:t>on </a:t>
            </a:r>
            <a:r>
              <a:rPr lang="en-US" sz="1200" dirty="0"/>
              <a:t>the principle of Single Window</a:t>
            </a: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sp>
        <p:nvSpPr>
          <p:cNvPr id="115" name="TextBox 114">
            <a:extLst>
              <a:ext uri="{FF2B5EF4-FFF2-40B4-BE49-F238E27FC236}">
                <a16:creationId xmlns:a16="http://schemas.microsoft.com/office/drawing/2014/main" id="{1393DC10-458C-456B-9079-D3D9EC5B3FA8}"/>
              </a:ext>
            </a:extLst>
          </p:cNvPr>
          <p:cNvSpPr txBox="1"/>
          <p:nvPr/>
        </p:nvSpPr>
        <p:spPr>
          <a:xfrm>
            <a:off x="2108608" y="3649361"/>
            <a:ext cx="3530711" cy="307777"/>
          </a:xfrm>
          <a:prstGeom prst="rect">
            <a:avLst/>
          </a:prstGeom>
          <a:noFill/>
        </p:spPr>
        <p:txBody>
          <a:bodyPr wrap="square" rtlCol="0">
            <a:spAutoFit/>
          </a:bodyPr>
          <a:lstStyle/>
          <a:p>
            <a:pPr algn="r"/>
            <a:r>
              <a:rPr lang="en-US" sz="1400" b="1" dirty="0" smtClean="0">
                <a:solidFill>
                  <a:srgbClr val="FFFFFF"/>
                </a:solidFill>
                <a:latin typeface="Century Gothic" panose="020B0502020202020204" pitchFamily="34" charset="0"/>
                <a:ea typeface="Tahoma" panose="020B0604030504040204" pitchFamily="34" charset="0"/>
                <a:cs typeface="Tahoma" panose="020B0604030504040204" pitchFamily="34" charset="0"/>
              </a:rPr>
              <a:t>March 10, </a:t>
            </a:r>
            <a:r>
              <a:rPr lang="ru-RU" sz="1400" b="1" dirty="0" smtClean="0">
                <a:solidFill>
                  <a:srgbClr val="FFFFFF"/>
                </a:solidFill>
                <a:latin typeface="Century Gothic" panose="020B0502020202020204" pitchFamily="34" charset="0"/>
                <a:ea typeface="Tahoma" panose="020B0604030504040204" pitchFamily="34" charset="0"/>
                <a:cs typeface="Tahoma" panose="020B0604030504040204" pitchFamily="34" charset="0"/>
              </a:rPr>
              <a:t>2018</a:t>
            </a:r>
            <a:endParaRPr lang="ru-RU" sz="1400" b="1" dirty="0">
              <a:solidFill>
                <a:srgbClr val="FFFFFF"/>
              </a:solidFill>
              <a:latin typeface="Century Gothic" panose="020B0502020202020204" pitchFamily="34" charset="0"/>
              <a:ea typeface="Tahoma" panose="020B0604030504040204" pitchFamily="34" charset="0"/>
              <a:cs typeface="Tahoma" panose="020B0604030504040204" pitchFamily="34" charset="0"/>
            </a:endParaRPr>
          </a:p>
        </p:txBody>
      </p:sp>
      <p:grpSp>
        <p:nvGrpSpPr>
          <p:cNvPr id="44" name="Group 41">
            <a:extLst>
              <a:ext uri="{FF2B5EF4-FFF2-40B4-BE49-F238E27FC236}">
                <a16:creationId xmlns:a16="http://schemas.microsoft.com/office/drawing/2014/main" id="{9BE78EC2-2387-4D3A-9CAD-2A27506E5AE4}"/>
              </a:ext>
            </a:extLst>
          </p:cNvPr>
          <p:cNvGrpSpPr/>
          <p:nvPr/>
        </p:nvGrpSpPr>
        <p:grpSpPr>
          <a:xfrm>
            <a:off x="177800" y="4277105"/>
            <a:ext cx="7514068" cy="1695997"/>
            <a:chOff x="169432" y="446761"/>
            <a:chExt cx="7514068" cy="1695997"/>
          </a:xfrm>
        </p:grpSpPr>
        <p:grpSp>
          <p:nvGrpSpPr>
            <p:cNvPr id="46" name="Group 42">
              <a:extLst>
                <a:ext uri="{FF2B5EF4-FFF2-40B4-BE49-F238E27FC236}">
                  <a16:creationId xmlns:a16="http://schemas.microsoft.com/office/drawing/2014/main" id="{D8BA2771-C9E3-44F3-BD77-D657DE156F8C}"/>
                </a:ext>
              </a:extLst>
            </p:cNvPr>
            <p:cNvGrpSpPr/>
            <p:nvPr/>
          </p:nvGrpSpPr>
          <p:grpSpPr>
            <a:xfrm>
              <a:off x="1858583" y="1501775"/>
              <a:ext cx="5824917" cy="336550"/>
              <a:chOff x="1796260" y="3127375"/>
              <a:chExt cx="5914713" cy="336550"/>
            </a:xfrm>
          </p:grpSpPr>
          <p:cxnSp>
            <p:nvCxnSpPr>
              <p:cNvPr id="58" name="Straight Connector 50">
                <a:extLst>
                  <a:ext uri="{FF2B5EF4-FFF2-40B4-BE49-F238E27FC236}">
                    <a16:creationId xmlns:a16="http://schemas.microsoft.com/office/drawing/2014/main" id="{A985DC68-6AF1-4498-911F-A92816E066A5}"/>
                  </a:ext>
                </a:extLst>
              </p:cNvPr>
              <p:cNvCxnSpPr>
                <a:cxnSpLocks/>
              </p:cNvCxnSpPr>
              <p:nvPr/>
            </p:nvCxnSpPr>
            <p:spPr>
              <a:xfrm flipH="1">
                <a:off x="1796260" y="3295567"/>
                <a:ext cx="5914713"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59" name="Oval 51">
                <a:extLst>
                  <a:ext uri="{FF2B5EF4-FFF2-40B4-BE49-F238E27FC236}">
                    <a16:creationId xmlns:a16="http://schemas.microsoft.com/office/drawing/2014/main" id="{4D9C89A5-98C5-42D9-9023-A70CB8909CF4}"/>
                  </a:ext>
                </a:extLst>
              </p:cNvPr>
              <p:cNvSpPr/>
              <p:nvPr/>
            </p:nvSpPr>
            <p:spPr>
              <a:xfrm>
                <a:off x="5967483" y="3153880"/>
                <a:ext cx="283540" cy="283540"/>
              </a:xfrm>
              <a:prstGeom prst="ellipse">
                <a:avLst/>
              </a:prstGeom>
              <a:solidFill>
                <a:srgbClr val="00B393"/>
              </a:solidFill>
              <a:ln>
                <a:solidFill>
                  <a:srgbClr val="00B3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60" name="Circle: Hollow 52">
                <a:extLst>
                  <a:ext uri="{FF2B5EF4-FFF2-40B4-BE49-F238E27FC236}">
                    <a16:creationId xmlns:a16="http://schemas.microsoft.com/office/drawing/2014/main" id="{8A117738-5A9B-49A2-91BF-766758E4D870}"/>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61" name="Oval 53">
                <a:extLst>
                  <a:ext uri="{FF2B5EF4-FFF2-40B4-BE49-F238E27FC236}">
                    <a16:creationId xmlns:a16="http://schemas.microsoft.com/office/drawing/2014/main" id="{8028B8DE-057A-4F37-B4A0-CFB5171B2CFC}"/>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grpSp>
          <p:nvGrpSpPr>
            <p:cNvPr id="48" name="Group 44">
              <a:extLst>
                <a:ext uri="{FF2B5EF4-FFF2-40B4-BE49-F238E27FC236}">
                  <a16:creationId xmlns:a16="http://schemas.microsoft.com/office/drawing/2014/main" id="{012328ED-B6F2-47D0-A6E1-73EC8F62F659}"/>
                </a:ext>
              </a:extLst>
            </p:cNvPr>
            <p:cNvGrpSpPr/>
            <p:nvPr/>
          </p:nvGrpSpPr>
          <p:grpSpPr>
            <a:xfrm>
              <a:off x="169432" y="446761"/>
              <a:ext cx="5435855" cy="1695997"/>
              <a:chOff x="119106" y="2072361"/>
              <a:chExt cx="5435855" cy="1695997"/>
            </a:xfrm>
          </p:grpSpPr>
          <p:sp>
            <p:nvSpPr>
              <p:cNvPr id="56" name="TextBox 55">
                <a:extLst>
                  <a:ext uri="{FF2B5EF4-FFF2-40B4-BE49-F238E27FC236}">
                    <a16:creationId xmlns:a16="http://schemas.microsoft.com/office/drawing/2014/main" id="{9A61BB4C-96A2-4D00-9112-5BFC98F25CEE}"/>
                  </a:ext>
                </a:extLst>
              </p:cNvPr>
              <p:cNvSpPr txBox="1"/>
              <p:nvPr/>
            </p:nvSpPr>
            <p:spPr>
              <a:xfrm>
                <a:off x="119106" y="2072361"/>
                <a:ext cx="4423053" cy="923330"/>
              </a:xfrm>
              <a:prstGeom prst="rect">
                <a:avLst/>
              </a:prstGeom>
              <a:noFill/>
            </p:spPr>
            <p:txBody>
              <a:bodyPr wrap="square" rtlCol="0">
                <a:spAutoFit/>
              </a:bodyPr>
              <a:lstStyle/>
              <a:p>
                <a:pPr algn="r"/>
                <a:r>
                  <a:rPr lang="en-US" dirty="0"/>
                  <a:t>Broad introduction of information and communication technologies in the sale and lease of state </a:t>
                </a:r>
                <a:r>
                  <a:rPr lang="en-US" dirty="0" smtClean="0"/>
                  <a:t>property</a:t>
                </a:r>
                <a:endParaRPr lang="ru-RU" b="1" dirty="0">
                  <a:solidFill>
                    <a:srgbClr val="66D1BD"/>
                  </a:solidFill>
                  <a:latin typeface="Tahoma" panose="020B0604030504040204" pitchFamily="34" charset="0"/>
                  <a:ea typeface="Tahoma" panose="020B0604030504040204" pitchFamily="34" charset="0"/>
                  <a:cs typeface="Tahoma" panose="020B0604030504040204" pitchFamily="34" charset="0"/>
                </a:endParaRPr>
              </a:p>
            </p:txBody>
          </p:sp>
          <p:sp>
            <p:nvSpPr>
              <p:cNvPr id="57" name="TextBox 56">
                <a:extLst>
                  <a:ext uri="{FF2B5EF4-FFF2-40B4-BE49-F238E27FC236}">
                    <a16:creationId xmlns:a16="http://schemas.microsoft.com/office/drawing/2014/main" id="{4245A0EC-B570-41FC-AE3C-F48194D3FB6E}"/>
                  </a:ext>
                </a:extLst>
              </p:cNvPr>
              <p:cNvSpPr txBox="1"/>
              <p:nvPr/>
            </p:nvSpPr>
            <p:spPr>
              <a:xfrm>
                <a:off x="1274806" y="3306693"/>
                <a:ext cx="4280155" cy="461665"/>
              </a:xfrm>
              <a:prstGeom prst="rect">
                <a:avLst/>
              </a:prstGeom>
              <a:noFill/>
            </p:spPr>
            <p:txBody>
              <a:bodyPr wrap="square" rtlCol="0">
                <a:spAutoFit/>
              </a:bodyPr>
              <a:lstStyle/>
              <a:p>
                <a:pPr algn="ctr"/>
                <a:r>
                  <a:rPr lang="en-US" sz="1200" dirty="0"/>
                  <a:t>placement of information on the objects of state property provided in a lease in a single portal</a:t>
                </a: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sp>
          <p:nvSpPr>
            <p:cNvPr id="55" name="Oval 46">
              <a:extLst>
                <a:ext uri="{FF2B5EF4-FFF2-40B4-BE49-F238E27FC236}">
                  <a16:creationId xmlns:a16="http://schemas.microsoft.com/office/drawing/2014/main" id="{F6D499F0-3920-4527-8086-8260E495F9C6}"/>
                </a:ext>
              </a:extLst>
            </p:cNvPr>
            <p:cNvSpPr/>
            <p:nvPr/>
          </p:nvSpPr>
          <p:spPr>
            <a:xfrm>
              <a:off x="4767087" y="572966"/>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sp>
        <p:nvSpPr>
          <p:cNvPr id="62" name="TextBox 61">
            <a:extLst>
              <a:ext uri="{FF2B5EF4-FFF2-40B4-BE49-F238E27FC236}">
                <a16:creationId xmlns:a16="http://schemas.microsoft.com/office/drawing/2014/main" id="{E2C2CA95-8F78-4DA7-96E0-55BC9C6209EF}"/>
              </a:ext>
            </a:extLst>
          </p:cNvPr>
          <p:cNvSpPr txBox="1"/>
          <p:nvPr/>
        </p:nvSpPr>
        <p:spPr>
          <a:xfrm>
            <a:off x="6109758" y="4623901"/>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66D1BD"/>
                </a:solidFill>
              </a:rPr>
              <a:t>Item 22</a:t>
            </a:r>
            <a:endParaRPr lang="en-US" sz="5000" dirty="0">
              <a:solidFill>
                <a:srgbClr val="66D1BD"/>
              </a:solidFill>
            </a:endParaRPr>
          </a:p>
        </p:txBody>
      </p:sp>
      <p:sp>
        <p:nvSpPr>
          <p:cNvPr id="63" name="TextBox 62">
            <a:extLst>
              <a:ext uri="{FF2B5EF4-FFF2-40B4-BE49-F238E27FC236}">
                <a16:creationId xmlns:a16="http://schemas.microsoft.com/office/drawing/2014/main" id="{1393DC10-458C-456B-9079-D3D9EC5B3FA8}"/>
              </a:ext>
            </a:extLst>
          </p:cNvPr>
          <p:cNvSpPr txBox="1"/>
          <p:nvPr/>
        </p:nvSpPr>
        <p:spPr>
          <a:xfrm>
            <a:off x="4601072" y="5543491"/>
            <a:ext cx="3530711" cy="307777"/>
          </a:xfrm>
          <a:prstGeom prst="rect">
            <a:avLst/>
          </a:prstGeom>
          <a:noFill/>
        </p:spPr>
        <p:txBody>
          <a:bodyPr wrap="square" rtlCol="0">
            <a:spAutoFit/>
          </a:bodyPr>
          <a:lstStyle/>
          <a:p>
            <a:pPr algn="r"/>
            <a:r>
              <a:rPr lang="en-US" sz="1400" b="1" dirty="0" smtClean="0">
                <a:solidFill>
                  <a:srgbClr val="FFFFFF"/>
                </a:solidFill>
                <a:latin typeface="Century Gothic" panose="020B0502020202020204" pitchFamily="34" charset="0"/>
                <a:ea typeface="Tahoma" panose="020B0604030504040204" pitchFamily="34" charset="0"/>
                <a:cs typeface="Tahoma" panose="020B0604030504040204" pitchFamily="34" charset="0"/>
              </a:rPr>
              <a:t>March 20, </a:t>
            </a:r>
            <a:r>
              <a:rPr lang="ru-RU" sz="1400" b="1" dirty="0" smtClean="0">
                <a:solidFill>
                  <a:srgbClr val="FFFFFF"/>
                </a:solidFill>
                <a:latin typeface="Century Gothic" panose="020B0502020202020204" pitchFamily="34" charset="0"/>
                <a:ea typeface="Tahoma" panose="020B0604030504040204" pitchFamily="34" charset="0"/>
                <a:cs typeface="Tahoma" panose="020B0604030504040204" pitchFamily="34" charset="0"/>
              </a:rPr>
              <a:t>2018</a:t>
            </a:r>
            <a:endParaRPr lang="ru-RU" sz="1400" b="1" dirty="0">
              <a:solidFill>
                <a:srgbClr val="FFFFFF"/>
              </a:solidFill>
              <a:latin typeface="Century Gothic" panose="020B0502020202020204" pitchFamily="34" charset="0"/>
              <a:ea typeface="Tahoma" panose="020B0604030504040204" pitchFamily="34" charset="0"/>
              <a:cs typeface="Tahoma" panose="020B0604030504040204" pitchFamily="34" charset="0"/>
            </a:endParaRPr>
          </a:p>
        </p:txBody>
      </p:sp>
      <p:pic>
        <p:nvPicPr>
          <p:cNvPr id="8" name="Рисунок 7"/>
          <p:cNvPicPr>
            <a:picLocks noChangeAspect="1"/>
          </p:cNvPicPr>
          <p:nvPr/>
        </p:nvPicPr>
        <p:blipFill rotWithShape="1">
          <a:blip r:embed="rId2" cstate="hqprint">
            <a:duotone>
              <a:schemeClr val="accent5">
                <a:shade val="45000"/>
                <a:satMod val="135000"/>
              </a:schemeClr>
              <a:prstClr val="white"/>
            </a:duotone>
            <a:extLst>
              <a:ext uri="{28A0092B-C50C-407E-A947-70E740481C1C}">
                <a14:useLocalDpi xmlns:a14="http://schemas.microsoft.com/office/drawing/2010/main" val="0"/>
              </a:ext>
            </a:extLst>
          </a:blip>
          <a:srcRect l="9487" b="16197"/>
          <a:stretch/>
        </p:blipFill>
        <p:spPr>
          <a:xfrm>
            <a:off x="4847458" y="472112"/>
            <a:ext cx="785105" cy="726904"/>
          </a:xfrm>
          <a:prstGeom prst="rect">
            <a:avLst/>
          </a:prstGeom>
        </p:spPr>
      </p:pic>
      <p:pic>
        <p:nvPicPr>
          <p:cNvPr id="10" name="Рисунок 9"/>
          <p:cNvPicPr>
            <a:picLocks noChangeAspect="1"/>
          </p:cNvPicPr>
          <p:nvPr/>
        </p:nvPicPr>
        <p:blipFill rotWithShape="1">
          <a:blip r:embed="rId3" cstate="hqprint">
            <a:duotone>
              <a:schemeClr val="accent5">
                <a:shade val="45000"/>
                <a:satMod val="135000"/>
              </a:schemeClr>
              <a:prstClr val="white"/>
            </a:duotone>
            <a:extLst>
              <a:ext uri="{28A0092B-C50C-407E-A947-70E740481C1C}">
                <a14:useLocalDpi xmlns:a14="http://schemas.microsoft.com/office/drawing/2010/main" val="0"/>
              </a:ext>
            </a:extLst>
          </a:blip>
          <a:srcRect l="8584" b="15018"/>
          <a:stretch/>
        </p:blipFill>
        <p:spPr>
          <a:xfrm>
            <a:off x="6739036" y="2649789"/>
            <a:ext cx="629911" cy="585572"/>
          </a:xfrm>
          <a:prstGeom prst="rect">
            <a:avLst/>
          </a:prstGeom>
        </p:spPr>
      </p:pic>
      <p:pic>
        <p:nvPicPr>
          <p:cNvPr id="11" name="Рисунок 10"/>
          <p:cNvPicPr>
            <a:picLocks noChangeAspect="1"/>
          </p:cNvPicPr>
          <p:nvPr/>
        </p:nvPicPr>
        <p:blipFill rotWithShape="1">
          <a:blip r:embed="rId4" cstate="hqprint">
            <a:duotone>
              <a:schemeClr val="accent5">
                <a:shade val="45000"/>
                <a:satMod val="135000"/>
              </a:schemeClr>
              <a:prstClr val="white"/>
            </a:duotone>
            <a:extLst>
              <a:ext uri="{28A0092B-C50C-407E-A947-70E740481C1C}">
                <a14:useLocalDpi xmlns:a14="http://schemas.microsoft.com/office/drawing/2010/main" val="0"/>
              </a:ext>
            </a:extLst>
          </a:blip>
          <a:srcRect l="18108" b="19268"/>
          <a:stretch/>
        </p:blipFill>
        <p:spPr>
          <a:xfrm>
            <a:off x="4938262" y="4485763"/>
            <a:ext cx="652977" cy="643728"/>
          </a:xfrm>
          <a:prstGeom prst="rect">
            <a:avLst/>
          </a:prstGeom>
        </p:spPr>
      </p:pic>
    </p:spTree>
    <p:extLst>
      <p:ext uri="{BB962C8B-B14F-4D97-AF65-F5344CB8AC3E}">
        <p14:creationId xmlns:p14="http://schemas.microsoft.com/office/powerpoint/2010/main" val="3196678096"/>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2498D9">
            <a:alpha val="96000"/>
          </a:srgbClr>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80CF28EE-A360-46B6-9D76-D2CA1E8777C8}"/>
              </a:ext>
            </a:extLst>
          </p:cNvPr>
          <p:cNvCxnSpPr>
            <a:cxnSpLocks/>
          </p:cNvCxnSpPr>
          <p:nvPr/>
        </p:nvCxnSpPr>
        <p:spPr>
          <a:xfrm>
            <a:off x="6109253" y="0"/>
            <a:ext cx="0" cy="68580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9BE78EC2-2387-4D3A-9CAD-2A27506E5AE4}"/>
              </a:ext>
            </a:extLst>
          </p:cNvPr>
          <p:cNvGrpSpPr/>
          <p:nvPr/>
        </p:nvGrpSpPr>
        <p:grpSpPr>
          <a:xfrm>
            <a:off x="1296237" y="2556954"/>
            <a:ext cx="6395631" cy="1569792"/>
            <a:chOff x="1287869" y="572966"/>
            <a:chExt cx="6395631" cy="1569792"/>
          </a:xfrm>
        </p:grpSpPr>
        <p:grpSp>
          <p:nvGrpSpPr>
            <p:cNvPr id="43" name="Group 42">
              <a:extLst>
                <a:ext uri="{FF2B5EF4-FFF2-40B4-BE49-F238E27FC236}">
                  <a16:creationId xmlns:a16="http://schemas.microsoft.com/office/drawing/2014/main" id="{D8BA2771-C9E3-44F3-BD77-D657DE156F8C}"/>
                </a:ext>
              </a:extLst>
            </p:cNvPr>
            <p:cNvGrpSpPr/>
            <p:nvPr/>
          </p:nvGrpSpPr>
          <p:grpSpPr>
            <a:xfrm>
              <a:off x="1858583" y="1501775"/>
              <a:ext cx="5824917" cy="336550"/>
              <a:chOff x="1796260" y="3127375"/>
              <a:chExt cx="5914713" cy="336550"/>
            </a:xfrm>
          </p:grpSpPr>
          <p:cxnSp>
            <p:nvCxnSpPr>
              <p:cNvPr id="51" name="Straight Connector 50">
                <a:extLst>
                  <a:ext uri="{FF2B5EF4-FFF2-40B4-BE49-F238E27FC236}">
                    <a16:creationId xmlns:a16="http://schemas.microsoft.com/office/drawing/2014/main" id="{A985DC68-6AF1-4498-911F-A92816E066A5}"/>
                  </a:ext>
                </a:extLst>
              </p:cNvPr>
              <p:cNvCxnSpPr>
                <a:cxnSpLocks/>
              </p:cNvCxnSpPr>
              <p:nvPr/>
            </p:nvCxnSpPr>
            <p:spPr>
              <a:xfrm flipH="1">
                <a:off x="1796260" y="3295567"/>
                <a:ext cx="5914713"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4D9C89A5-98C5-42D9-9023-A70CB8909CF4}"/>
                  </a:ext>
                </a:extLst>
              </p:cNvPr>
              <p:cNvSpPr/>
              <p:nvPr/>
            </p:nvSpPr>
            <p:spPr>
              <a:xfrm>
                <a:off x="5967483" y="3153880"/>
                <a:ext cx="283540" cy="283540"/>
              </a:xfrm>
              <a:prstGeom prst="ellipse">
                <a:avLst/>
              </a:prstGeom>
              <a:solidFill>
                <a:srgbClr val="00B393"/>
              </a:solidFill>
              <a:ln>
                <a:solidFill>
                  <a:srgbClr val="00B3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53" name="Circle: Hollow 52">
                <a:extLst>
                  <a:ext uri="{FF2B5EF4-FFF2-40B4-BE49-F238E27FC236}">
                    <a16:creationId xmlns:a16="http://schemas.microsoft.com/office/drawing/2014/main" id="{8A117738-5A9B-49A2-91BF-766758E4D870}"/>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4" name="Oval 53">
                <a:extLst>
                  <a:ext uri="{FF2B5EF4-FFF2-40B4-BE49-F238E27FC236}">
                    <a16:creationId xmlns:a16="http://schemas.microsoft.com/office/drawing/2014/main" id="{8028B8DE-057A-4F37-B4A0-CFB5171B2CFC}"/>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grpSp>
          <p:nvGrpSpPr>
            <p:cNvPr id="45" name="Group 44">
              <a:extLst>
                <a:ext uri="{FF2B5EF4-FFF2-40B4-BE49-F238E27FC236}">
                  <a16:creationId xmlns:a16="http://schemas.microsoft.com/office/drawing/2014/main" id="{012328ED-B6F2-47D0-A6E1-73EC8F62F659}"/>
                </a:ext>
              </a:extLst>
            </p:cNvPr>
            <p:cNvGrpSpPr/>
            <p:nvPr/>
          </p:nvGrpSpPr>
          <p:grpSpPr>
            <a:xfrm>
              <a:off x="1287869" y="708571"/>
              <a:ext cx="4317419" cy="1434187"/>
              <a:chOff x="1237543" y="2334171"/>
              <a:chExt cx="4317419" cy="1434187"/>
            </a:xfrm>
          </p:grpSpPr>
          <p:sp>
            <p:nvSpPr>
              <p:cNvPr id="49" name="TextBox 48">
                <a:extLst>
                  <a:ext uri="{FF2B5EF4-FFF2-40B4-BE49-F238E27FC236}">
                    <a16:creationId xmlns:a16="http://schemas.microsoft.com/office/drawing/2014/main" id="{9A61BB4C-96A2-4D00-9112-5BFC98F25CEE}"/>
                  </a:ext>
                </a:extLst>
              </p:cNvPr>
              <p:cNvSpPr txBox="1"/>
              <p:nvPr/>
            </p:nvSpPr>
            <p:spPr>
              <a:xfrm>
                <a:off x="1237543" y="2334171"/>
                <a:ext cx="3304616" cy="646331"/>
              </a:xfrm>
              <a:prstGeom prst="rect">
                <a:avLst/>
              </a:prstGeom>
              <a:noFill/>
            </p:spPr>
            <p:txBody>
              <a:bodyPr wrap="square" rtlCol="0">
                <a:spAutoFit/>
              </a:bodyPr>
              <a:lstStyle/>
              <a:p>
                <a:r>
                  <a:rPr lang="en-US" dirty="0" smtClean="0"/>
                  <a:t>Creating the </a:t>
                </a:r>
                <a:r>
                  <a:rPr lang="en-US" dirty="0" err="1"/>
                  <a:t>Mening</a:t>
                </a:r>
                <a:r>
                  <a:rPr lang="en-US" dirty="0"/>
                  <a:t> </a:t>
                </a:r>
                <a:r>
                  <a:rPr lang="en-US" dirty="0" err="1"/>
                  <a:t>Fikrim</a:t>
                </a:r>
                <a:r>
                  <a:rPr lang="en-US" dirty="0"/>
                  <a:t> special web </a:t>
                </a:r>
                <a:r>
                  <a:rPr lang="en-US" dirty="0" smtClean="0"/>
                  <a:t>portal</a:t>
                </a:r>
                <a:r>
                  <a:rPr lang="en-US" dirty="0"/>
                  <a:t> </a:t>
                </a:r>
              </a:p>
            </p:txBody>
          </p:sp>
          <p:sp>
            <p:nvSpPr>
              <p:cNvPr id="50" name="TextBox 49">
                <a:extLst>
                  <a:ext uri="{FF2B5EF4-FFF2-40B4-BE49-F238E27FC236}">
                    <a16:creationId xmlns:a16="http://schemas.microsoft.com/office/drawing/2014/main" id="{4245A0EC-B570-41FC-AE3C-F48194D3FB6E}"/>
                  </a:ext>
                </a:extLst>
              </p:cNvPr>
              <p:cNvSpPr txBox="1"/>
              <p:nvPr/>
            </p:nvSpPr>
            <p:spPr>
              <a:xfrm>
                <a:off x="1498802" y="3306693"/>
                <a:ext cx="4056160" cy="461665"/>
              </a:xfrm>
              <a:prstGeom prst="rect">
                <a:avLst/>
              </a:prstGeom>
              <a:noFill/>
            </p:spPr>
            <p:txBody>
              <a:bodyPr wrap="square" rtlCol="0">
                <a:spAutoFit/>
              </a:bodyPr>
              <a:lstStyle/>
              <a:p>
                <a:pPr algn="ctr"/>
                <a:r>
                  <a:rPr lang="en-US" sz="1200" dirty="0"/>
                  <a:t>creation of a special site in the Internet network that provides an opportunity to make initiatives of public concern</a:t>
                </a: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sp>
          <p:nvSpPr>
            <p:cNvPr id="47" name="Oval 46">
              <a:extLst>
                <a:ext uri="{FF2B5EF4-FFF2-40B4-BE49-F238E27FC236}">
                  <a16:creationId xmlns:a16="http://schemas.microsoft.com/office/drawing/2014/main" id="{F6D499F0-3920-4527-8086-8260E495F9C6}"/>
                </a:ext>
              </a:extLst>
            </p:cNvPr>
            <p:cNvSpPr/>
            <p:nvPr/>
          </p:nvSpPr>
          <p:spPr>
            <a:xfrm>
              <a:off x="4767087" y="572966"/>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grpSp>
        <p:nvGrpSpPr>
          <p:cNvPr id="3" name="Группа 2"/>
          <p:cNvGrpSpPr/>
          <p:nvPr/>
        </p:nvGrpSpPr>
        <p:grpSpPr>
          <a:xfrm>
            <a:off x="4422221" y="4687010"/>
            <a:ext cx="7507026" cy="1197905"/>
            <a:chOff x="4422221" y="4434014"/>
            <a:chExt cx="7507026" cy="1197905"/>
          </a:xfrm>
        </p:grpSpPr>
        <p:sp>
          <p:nvSpPr>
            <p:cNvPr id="71" name="TextBox 70">
              <a:extLst>
                <a:ext uri="{FF2B5EF4-FFF2-40B4-BE49-F238E27FC236}">
                  <a16:creationId xmlns:a16="http://schemas.microsoft.com/office/drawing/2014/main" id="{D9585C00-05E0-4883-9190-5990845EE348}"/>
                </a:ext>
              </a:extLst>
            </p:cNvPr>
            <p:cNvSpPr txBox="1"/>
            <p:nvPr/>
          </p:nvSpPr>
          <p:spPr>
            <a:xfrm>
              <a:off x="7655922" y="4564992"/>
              <a:ext cx="4273325" cy="646331"/>
            </a:xfrm>
            <a:prstGeom prst="rect">
              <a:avLst/>
            </a:prstGeom>
            <a:noFill/>
          </p:spPr>
          <p:txBody>
            <a:bodyPr wrap="square" rtlCol="0">
              <a:spAutoFit/>
            </a:bodyPr>
            <a:lstStyle/>
            <a:p>
              <a:pPr>
                <a:defRPr/>
              </a:pPr>
              <a:r>
                <a:rPr lang="en-US" dirty="0"/>
                <a:t>Preparation of the Census </a:t>
              </a:r>
              <a:r>
                <a:rPr lang="ru-RU" dirty="0" smtClean="0"/>
                <a:t/>
              </a:r>
              <a:br>
                <a:rPr lang="ru-RU" dirty="0" smtClean="0"/>
              </a:br>
              <a:r>
                <a:rPr lang="en-US" dirty="0" smtClean="0"/>
                <a:t>Conception</a:t>
              </a:r>
              <a:endParaRPr lang="ru-RU" b="1" dirty="0">
                <a:solidFill>
                  <a:srgbClr val="66D1BD"/>
                </a:solidFill>
                <a:latin typeface="Tahoma" panose="020B0604030504040204" pitchFamily="34" charset="0"/>
                <a:ea typeface="Tahoma" panose="020B0604030504040204" pitchFamily="34" charset="0"/>
                <a:cs typeface="Tahoma" panose="020B0604030504040204" pitchFamily="34" charset="0"/>
              </a:endParaRPr>
            </a:p>
          </p:txBody>
        </p:sp>
        <p:grpSp>
          <p:nvGrpSpPr>
            <p:cNvPr id="73" name="Group 23">
              <a:extLst>
                <a:ext uri="{FF2B5EF4-FFF2-40B4-BE49-F238E27FC236}">
                  <a16:creationId xmlns:a16="http://schemas.microsoft.com/office/drawing/2014/main" id="{F2F30479-59C3-4007-9D72-45C1977815ED}"/>
                </a:ext>
              </a:extLst>
            </p:cNvPr>
            <p:cNvGrpSpPr/>
            <p:nvPr/>
          </p:nvGrpSpPr>
          <p:grpSpPr>
            <a:xfrm>
              <a:off x="4422221" y="5295369"/>
              <a:ext cx="5935594" cy="336550"/>
              <a:chOff x="4422221" y="3127375"/>
              <a:chExt cx="5935594" cy="336550"/>
            </a:xfrm>
          </p:grpSpPr>
          <p:cxnSp>
            <p:nvCxnSpPr>
              <p:cNvPr id="74" name="Straight Connector 24">
                <a:extLst>
                  <a:ext uri="{FF2B5EF4-FFF2-40B4-BE49-F238E27FC236}">
                    <a16:creationId xmlns:a16="http://schemas.microsoft.com/office/drawing/2014/main" id="{A8A0193E-C41C-46B0-9C39-BB9B95D912EA}"/>
                  </a:ext>
                </a:extLst>
              </p:cNvPr>
              <p:cNvCxnSpPr>
                <a:cxnSpLocks/>
              </p:cNvCxnSpPr>
              <p:nvPr/>
            </p:nvCxnSpPr>
            <p:spPr>
              <a:xfrm flipH="1">
                <a:off x="4422221" y="3295567"/>
                <a:ext cx="5935594"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75" name="Oval 25">
                <a:extLst>
                  <a:ext uri="{FF2B5EF4-FFF2-40B4-BE49-F238E27FC236}">
                    <a16:creationId xmlns:a16="http://schemas.microsoft.com/office/drawing/2014/main" id="{31BD03F9-C5A7-4EA7-A8F9-E5EA204140FE}"/>
                  </a:ext>
                </a:extLst>
              </p:cNvPr>
              <p:cNvSpPr/>
              <p:nvPr/>
            </p:nvSpPr>
            <p:spPr>
              <a:xfrm>
                <a:off x="5967483" y="3153880"/>
                <a:ext cx="283540" cy="283540"/>
              </a:xfrm>
              <a:prstGeom prst="ellipse">
                <a:avLst/>
              </a:prstGeom>
              <a:solidFill>
                <a:srgbClr val="00B39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76" name="Circle: Hollow 26">
                <a:extLst>
                  <a:ext uri="{FF2B5EF4-FFF2-40B4-BE49-F238E27FC236}">
                    <a16:creationId xmlns:a16="http://schemas.microsoft.com/office/drawing/2014/main" id="{A976E9F3-FF31-4223-A98B-FE04C2010639}"/>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77" name="Oval 27">
                <a:extLst>
                  <a:ext uri="{FF2B5EF4-FFF2-40B4-BE49-F238E27FC236}">
                    <a16:creationId xmlns:a16="http://schemas.microsoft.com/office/drawing/2014/main" id="{331A9D28-1400-44DE-90B0-B91A38328D3B}"/>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sp>
          <p:nvSpPr>
            <p:cNvPr id="79" name="Oval 22">
              <a:extLst>
                <a:ext uri="{FF2B5EF4-FFF2-40B4-BE49-F238E27FC236}">
                  <a16:creationId xmlns:a16="http://schemas.microsoft.com/office/drawing/2014/main" id="{41D4A034-A8E6-484F-9042-245CDC567591}"/>
                </a:ext>
              </a:extLst>
            </p:cNvPr>
            <p:cNvSpPr/>
            <p:nvPr/>
          </p:nvSpPr>
          <p:spPr>
            <a:xfrm>
              <a:off x="6615645" y="4434014"/>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grpSp>
        <p:nvGrpSpPr>
          <p:cNvPr id="81" name="Группа 80"/>
          <p:cNvGrpSpPr/>
          <p:nvPr/>
        </p:nvGrpSpPr>
        <p:grpSpPr>
          <a:xfrm>
            <a:off x="4422221" y="422714"/>
            <a:ext cx="7677312" cy="1606914"/>
            <a:chOff x="4422221" y="4331014"/>
            <a:chExt cx="7677312" cy="1606914"/>
          </a:xfrm>
        </p:grpSpPr>
        <p:grpSp>
          <p:nvGrpSpPr>
            <p:cNvPr id="83" name="Group 19">
              <a:extLst>
                <a:ext uri="{FF2B5EF4-FFF2-40B4-BE49-F238E27FC236}">
                  <a16:creationId xmlns:a16="http://schemas.microsoft.com/office/drawing/2014/main" id="{84A35789-5FA3-441B-A4B4-348C4B4D41A8}"/>
                </a:ext>
              </a:extLst>
            </p:cNvPr>
            <p:cNvGrpSpPr/>
            <p:nvPr/>
          </p:nvGrpSpPr>
          <p:grpSpPr>
            <a:xfrm>
              <a:off x="7312076" y="4331014"/>
              <a:ext cx="4787457" cy="1606914"/>
              <a:chOff x="1310222" y="2150272"/>
              <a:chExt cx="4787457" cy="1606914"/>
            </a:xfrm>
          </p:grpSpPr>
          <p:sp>
            <p:nvSpPr>
              <p:cNvPr id="92" name="TextBox 91">
                <a:extLst>
                  <a:ext uri="{FF2B5EF4-FFF2-40B4-BE49-F238E27FC236}">
                    <a16:creationId xmlns:a16="http://schemas.microsoft.com/office/drawing/2014/main" id="{D9585C00-05E0-4883-9190-5990845EE348}"/>
                  </a:ext>
                </a:extLst>
              </p:cNvPr>
              <p:cNvSpPr txBox="1"/>
              <p:nvPr/>
            </p:nvSpPr>
            <p:spPr>
              <a:xfrm>
                <a:off x="1654068" y="2150272"/>
                <a:ext cx="4443611" cy="646331"/>
              </a:xfrm>
              <a:prstGeom prst="rect">
                <a:avLst/>
              </a:prstGeom>
              <a:noFill/>
            </p:spPr>
            <p:txBody>
              <a:bodyPr wrap="square" rtlCol="0">
                <a:spAutoFit/>
              </a:bodyPr>
              <a:lstStyle/>
              <a:p>
                <a:r>
                  <a:rPr lang="en-US" dirty="0"/>
                  <a:t>Simplification of procedures for travelling of citizens abroad</a:t>
                </a:r>
                <a:endParaRPr lang="ru-RU" b="1" dirty="0">
                  <a:solidFill>
                    <a:srgbClr val="66D1BD"/>
                  </a:solidFill>
                  <a:latin typeface="Tahoma" panose="020B0604030504040204" pitchFamily="34" charset="0"/>
                  <a:ea typeface="Tahoma" panose="020B0604030504040204" pitchFamily="34" charset="0"/>
                  <a:cs typeface="Tahoma" panose="020B0604030504040204" pitchFamily="34" charset="0"/>
                </a:endParaRPr>
              </a:p>
            </p:txBody>
          </p:sp>
          <p:sp>
            <p:nvSpPr>
              <p:cNvPr id="93" name="TextBox 92">
                <a:extLst>
                  <a:ext uri="{FF2B5EF4-FFF2-40B4-BE49-F238E27FC236}">
                    <a16:creationId xmlns:a16="http://schemas.microsoft.com/office/drawing/2014/main" id="{08C719BB-AFC1-4224-A01B-EF060D82684E}"/>
                  </a:ext>
                </a:extLst>
              </p:cNvPr>
              <p:cNvSpPr txBox="1"/>
              <p:nvPr/>
            </p:nvSpPr>
            <p:spPr>
              <a:xfrm>
                <a:off x="1310222" y="3295521"/>
                <a:ext cx="4338824" cy="461665"/>
              </a:xfrm>
              <a:prstGeom prst="rect">
                <a:avLst/>
              </a:prstGeom>
              <a:noFill/>
            </p:spPr>
            <p:txBody>
              <a:bodyPr wrap="square" rtlCol="0">
                <a:spAutoFit/>
              </a:bodyPr>
              <a:lstStyle/>
              <a:p>
                <a:pPr algn="ctr"/>
                <a:r>
                  <a:rPr lang="en-US" sz="1200" dirty="0" smtClean="0"/>
                  <a:t>Implementation of </a:t>
                </a:r>
                <a:r>
                  <a:rPr lang="en-US" sz="1200" dirty="0"/>
                  <a:t>the phased introduction of ID-cards in the territory of Uzbekistan.</a:t>
                </a: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grpSp>
          <p:nvGrpSpPr>
            <p:cNvPr id="84" name="Group 23">
              <a:extLst>
                <a:ext uri="{FF2B5EF4-FFF2-40B4-BE49-F238E27FC236}">
                  <a16:creationId xmlns:a16="http://schemas.microsoft.com/office/drawing/2014/main" id="{F2F30479-59C3-4007-9D72-45C1977815ED}"/>
                </a:ext>
              </a:extLst>
            </p:cNvPr>
            <p:cNvGrpSpPr/>
            <p:nvPr/>
          </p:nvGrpSpPr>
          <p:grpSpPr>
            <a:xfrm>
              <a:off x="4422221" y="5295369"/>
              <a:ext cx="5935594" cy="336550"/>
              <a:chOff x="4422221" y="3127375"/>
              <a:chExt cx="5935594" cy="336550"/>
            </a:xfrm>
          </p:grpSpPr>
          <p:cxnSp>
            <p:nvCxnSpPr>
              <p:cNvPr id="88" name="Straight Connector 24">
                <a:extLst>
                  <a:ext uri="{FF2B5EF4-FFF2-40B4-BE49-F238E27FC236}">
                    <a16:creationId xmlns:a16="http://schemas.microsoft.com/office/drawing/2014/main" id="{A8A0193E-C41C-46B0-9C39-BB9B95D912EA}"/>
                  </a:ext>
                </a:extLst>
              </p:cNvPr>
              <p:cNvCxnSpPr>
                <a:cxnSpLocks/>
              </p:cNvCxnSpPr>
              <p:nvPr/>
            </p:nvCxnSpPr>
            <p:spPr>
              <a:xfrm flipH="1">
                <a:off x="4422221" y="3295567"/>
                <a:ext cx="5935594"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89" name="Oval 25">
                <a:extLst>
                  <a:ext uri="{FF2B5EF4-FFF2-40B4-BE49-F238E27FC236}">
                    <a16:creationId xmlns:a16="http://schemas.microsoft.com/office/drawing/2014/main" id="{31BD03F9-C5A7-4EA7-A8F9-E5EA204140FE}"/>
                  </a:ext>
                </a:extLst>
              </p:cNvPr>
              <p:cNvSpPr/>
              <p:nvPr/>
            </p:nvSpPr>
            <p:spPr>
              <a:xfrm>
                <a:off x="5967483" y="3153880"/>
                <a:ext cx="283540" cy="283540"/>
              </a:xfrm>
              <a:prstGeom prst="ellipse">
                <a:avLst/>
              </a:prstGeom>
              <a:solidFill>
                <a:srgbClr val="00B393"/>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Circle: Hollow 26">
                <a:extLst>
                  <a:ext uri="{FF2B5EF4-FFF2-40B4-BE49-F238E27FC236}">
                    <a16:creationId xmlns:a16="http://schemas.microsoft.com/office/drawing/2014/main" id="{A976E9F3-FF31-4223-A98B-FE04C2010639}"/>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1" name="Oval 27">
                <a:extLst>
                  <a:ext uri="{FF2B5EF4-FFF2-40B4-BE49-F238E27FC236}">
                    <a16:creationId xmlns:a16="http://schemas.microsoft.com/office/drawing/2014/main" id="{331A9D28-1400-44DE-90B0-B91A38328D3B}"/>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6" name="Oval 22">
              <a:extLst>
                <a:ext uri="{FF2B5EF4-FFF2-40B4-BE49-F238E27FC236}">
                  <a16:creationId xmlns:a16="http://schemas.microsoft.com/office/drawing/2014/main" id="{41D4A034-A8E6-484F-9042-245CDC567591}"/>
                </a:ext>
              </a:extLst>
            </p:cNvPr>
            <p:cNvSpPr/>
            <p:nvPr/>
          </p:nvSpPr>
          <p:spPr>
            <a:xfrm>
              <a:off x="6612039" y="4341853"/>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7" name="TextBox 106">
            <a:extLst>
              <a:ext uri="{FF2B5EF4-FFF2-40B4-BE49-F238E27FC236}">
                <a16:creationId xmlns:a16="http://schemas.microsoft.com/office/drawing/2014/main" id="{E2C2CA95-8F78-4DA7-96E0-55BC9C6209EF}"/>
              </a:ext>
            </a:extLst>
          </p:cNvPr>
          <p:cNvSpPr txBox="1"/>
          <p:nvPr/>
        </p:nvSpPr>
        <p:spPr>
          <a:xfrm>
            <a:off x="3381840" y="692744"/>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66D1BD"/>
                </a:solidFill>
              </a:rPr>
              <a:t>Item 27</a:t>
            </a:r>
            <a:endParaRPr lang="en-US" sz="5000" dirty="0">
              <a:solidFill>
                <a:srgbClr val="66D1BD"/>
              </a:solidFill>
            </a:endParaRPr>
          </a:p>
        </p:txBody>
      </p:sp>
      <p:sp>
        <p:nvSpPr>
          <p:cNvPr id="108" name="TextBox 107">
            <a:extLst>
              <a:ext uri="{FF2B5EF4-FFF2-40B4-BE49-F238E27FC236}">
                <a16:creationId xmlns:a16="http://schemas.microsoft.com/office/drawing/2014/main" id="{1393DC10-458C-456B-9079-D3D9EC5B3FA8}"/>
              </a:ext>
            </a:extLst>
          </p:cNvPr>
          <p:cNvSpPr txBox="1"/>
          <p:nvPr/>
        </p:nvSpPr>
        <p:spPr>
          <a:xfrm>
            <a:off x="2397014" y="1549401"/>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April 20,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sp>
        <p:nvSpPr>
          <p:cNvPr id="111" name="TextBox 110">
            <a:extLst>
              <a:ext uri="{FF2B5EF4-FFF2-40B4-BE49-F238E27FC236}">
                <a16:creationId xmlns:a16="http://schemas.microsoft.com/office/drawing/2014/main" id="{E2C2CA95-8F78-4DA7-96E0-55BC9C6209EF}"/>
              </a:ext>
            </a:extLst>
          </p:cNvPr>
          <p:cNvSpPr txBox="1"/>
          <p:nvPr/>
        </p:nvSpPr>
        <p:spPr>
          <a:xfrm>
            <a:off x="6139903" y="2777545"/>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66D1BD"/>
                </a:solidFill>
              </a:rPr>
              <a:t>Item 34</a:t>
            </a:r>
            <a:endParaRPr lang="en-US" sz="5000" dirty="0">
              <a:solidFill>
                <a:srgbClr val="66D1BD"/>
              </a:solidFill>
            </a:endParaRPr>
          </a:p>
        </p:txBody>
      </p:sp>
      <p:sp>
        <p:nvSpPr>
          <p:cNvPr id="112" name="TextBox 111">
            <a:extLst>
              <a:ext uri="{FF2B5EF4-FFF2-40B4-BE49-F238E27FC236}">
                <a16:creationId xmlns:a16="http://schemas.microsoft.com/office/drawing/2014/main" id="{1393DC10-458C-456B-9079-D3D9EC5B3FA8}"/>
              </a:ext>
            </a:extLst>
          </p:cNvPr>
          <p:cNvSpPr txBox="1"/>
          <p:nvPr/>
        </p:nvSpPr>
        <p:spPr>
          <a:xfrm>
            <a:off x="4761845" y="3697135"/>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April 20,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sp>
        <p:nvSpPr>
          <p:cNvPr id="113" name="TextBox 112">
            <a:extLst>
              <a:ext uri="{FF2B5EF4-FFF2-40B4-BE49-F238E27FC236}">
                <a16:creationId xmlns:a16="http://schemas.microsoft.com/office/drawing/2014/main" id="{E2C2CA95-8F78-4DA7-96E0-55BC9C6209EF}"/>
              </a:ext>
            </a:extLst>
          </p:cNvPr>
          <p:cNvSpPr txBox="1"/>
          <p:nvPr/>
        </p:nvSpPr>
        <p:spPr>
          <a:xfrm>
            <a:off x="3302897" y="4880369"/>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66D1BD"/>
                </a:solidFill>
              </a:rPr>
              <a:t>Item 38</a:t>
            </a:r>
            <a:endParaRPr lang="en-US" sz="5000" dirty="0">
              <a:solidFill>
                <a:srgbClr val="66D1BD"/>
              </a:solidFill>
            </a:endParaRPr>
          </a:p>
        </p:txBody>
      </p:sp>
      <p:sp>
        <p:nvSpPr>
          <p:cNvPr id="114" name="TextBox 113">
            <a:extLst>
              <a:ext uri="{FF2B5EF4-FFF2-40B4-BE49-F238E27FC236}">
                <a16:creationId xmlns:a16="http://schemas.microsoft.com/office/drawing/2014/main" id="{4245A0EC-B570-41FC-AE3C-F48194D3FB6E}"/>
              </a:ext>
            </a:extLst>
          </p:cNvPr>
          <p:cNvSpPr txBox="1"/>
          <p:nvPr/>
        </p:nvSpPr>
        <p:spPr>
          <a:xfrm>
            <a:off x="6903753" y="5736036"/>
            <a:ext cx="4877774" cy="1015663"/>
          </a:xfrm>
          <a:prstGeom prst="rect">
            <a:avLst/>
          </a:prstGeom>
          <a:noFill/>
        </p:spPr>
        <p:txBody>
          <a:bodyPr wrap="square" rtlCol="0">
            <a:spAutoFit/>
          </a:bodyPr>
          <a:lstStyle/>
          <a:p>
            <a:r>
              <a:rPr lang="en-US" sz="1200" dirty="0"/>
              <a:t>The drafts provide:</a:t>
            </a:r>
          </a:p>
          <a:p>
            <a:r>
              <a:rPr lang="en-US" sz="1200" dirty="0"/>
              <a:t>-purpose of the population census;</a:t>
            </a:r>
          </a:p>
          <a:p>
            <a:r>
              <a:rPr lang="en-US" sz="1200" dirty="0"/>
              <a:t>-circle of subjects involved in the population census and their tasks;</a:t>
            </a:r>
          </a:p>
          <a:p>
            <a:r>
              <a:rPr lang="en-US" sz="1200" dirty="0"/>
              <a:t>-timing and mechanisms of the census.</a:t>
            </a:r>
          </a:p>
          <a:p>
            <a:pPr algn="ct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sp>
        <p:nvSpPr>
          <p:cNvPr id="115" name="TextBox 114">
            <a:extLst>
              <a:ext uri="{FF2B5EF4-FFF2-40B4-BE49-F238E27FC236}">
                <a16:creationId xmlns:a16="http://schemas.microsoft.com/office/drawing/2014/main" id="{1393DC10-458C-456B-9079-D3D9EC5B3FA8}"/>
              </a:ext>
            </a:extLst>
          </p:cNvPr>
          <p:cNvSpPr txBox="1"/>
          <p:nvPr/>
        </p:nvSpPr>
        <p:spPr>
          <a:xfrm>
            <a:off x="2108608" y="5779601"/>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May 1,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 </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pic>
        <p:nvPicPr>
          <p:cNvPr id="5" name="Рисунок 4"/>
          <p:cNvPicPr>
            <a:picLocks noChangeAspect="1"/>
          </p:cNvPicPr>
          <p:nvPr/>
        </p:nvPicPr>
        <p:blipFill rotWithShape="1">
          <a:blip r:embed="rId2" cstate="hqprint">
            <a:duotone>
              <a:schemeClr val="accent5">
                <a:shade val="45000"/>
                <a:satMod val="135000"/>
              </a:schemeClr>
              <a:prstClr val="white"/>
            </a:duotone>
            <a:extLst>
              <a:ext uri="{28A0092B-C50C-407E-A947-70E740481C1C}">
                <a14:useLocalDpi xmlns:a14="http://schemas.microsoft.com/office/drawing/2010/main" val="0"/>
              </a:ext>
            </a:extLst>
          </a:blip>
          <a:srcRect l="6410" b="14421"/>
          <a:stretch/>
        </p:blipFill>
        <p:spPr>
          <a:xfrm>
            <a:off x="6733140" y="575268"/>
            <a:ext cx="625489" cy="571947"/>
          </a:xfrm>
          <a:prstGeom prst="rect">
            <a:avLst/>
          </a:prstGeom>
        </p:spPr>
      </p:pic>
      <p:pic>
        <p:nvPicPr>
          <p:cNvPr id="6" name="Рисунок 5"/>
          <p:cNvPicPr>
            <a:picLocks noChangeAspect="1"/>
          </p:cNvPicPr>
          <p:nvPr/>
        </p:nvPicPr>
        <p:blipFill rotWithShape="1">
          <a:blip r:embed="rId3" cstate="hqprint">
            <a:duotone>
              <a:schemeClr val="accent5">
                <a:shade val="45000"/>
                <a:satMod val="135000"/>
              </a:schemeClr>
              <a:prstClr val="white"/>
            </a:duotone>
            <a:extLst>
              <a:ext uri="{28A0092B-C50C-407E-A947-70E740481C1C}">
                <a14:useLocalDpi xmlns:a14="http://schemas.microsoft.com/office/drawing/2010/main" val="0"/>
              </a:ext>
            </a:extLst>
          </a:blip>
          <a:srcRect l="9170" b="23370"/>
          <a:stretch/>
        </p:blipFill>
        <p:spPr>
          <a:xfrm>
            <a:off x="4848924" y="2633865"/>
            <a:ext cx="777429" cy="655887"/>
          </a:xfrm>
          <a:prstGeom prst="rect">
            <a:avLst/>
          </a:prstGeom>
        </p:spPr>
      </p:pic>
      <p:pic>
        <p:nvPicPr>
          <p:cNvPr id="13" name="Рисунок 12"/>
          <p:cNvPicPr>
            <a:picLocks noChangeAspect="1"/>
          </p:cNvPicPr>
          <p:nvPr/>
        </p:nvPicPr>
        <p:blipFill rotWithShape="1">
          <a:blip r:embed="rId4" cstate="hqprint">
            <a:duotone>
              <a:schemeClr val="accent5">
                <a:shade val="45000"/>
                <a:satMod val="135000"/>
              </a:schemeClr>
              <a:prstClr val="white"/>
            </a:duotone>
            <a:extLst>
              <a:ext uri="{28A0092B-C50C-407E-A947-70E740481C1C}">
                <a14:useLocalDpi xmlns:a14="http://schemas.microsoft.com/office/drawing/2010/main" val="0"/>
              </a:ext>
            </a:extLst>
          </a:blip>
          <a:srcRect l="3163" b="17216"/>
          <a:stretch/>
        </p:blipFill>
        <p:spPr>
          <a:xfrm>
            <a:off x="6624947" y="4700840"/>
            <a:ext cx="828448" cy="708218"/>
          </a:xfrm>
          <a:prstGeom prst="rect">
            <a:avLst/>
          </a:prstGeom>
        </p:spPr>
      </p:pic>
    </p:spTree>
    <p:extLst>
      <p:ext uri="{BB962C8B-B14F-4D97-AF65-F5344CB8AC3E}">
        <p14:creationId xmlns:p14="http://schemas.microsoft.com/office/powerpoint/2010/main" val="2141976723"/>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AA42C6">
            <a:alpha val="74000"/>
          </a:srgbClr>
        </a:solidFill>
        <a:effectLst/>
      </p:bgPr>
    </p:bg>
    <p:spTree>
      <p:nvGrpSpPr>
        <p:cNvPr id="1" name=""/>
        <p:cNvGrpSpPr/>
        <p:nvPr/>
      </p:nvGrpSpPr>
      <p:grpSpPr>
        <a:xfrm>
          <a:off x="0" y="0"/>
          <a:ext cx="0" cy="0"/>
          <a:chOff x="0" y="0"/>
          <a:chExt cx="0" cy="0"/>
        </a:xfrm>
      </p:grpSpPr>
      <p:cxnSp>
        <p:nvCxnSpPr>
          <p:cNvPr id="42" name="Straight Connector 43">
            <a:extLst>
              <a:ext uri="{FF2B5EF4-FFF2-40B4-BE49-F238E27FC236}">
                <a16:creationId xmlns:a16="http://schemas.microsoft.com/office/drawing/2014/main" id="{4D531F3A-D402-4BBB-A6CD-B52A9AD473CD}"/>
              </a:ext>
            </a:extLst>
          </p:cNvPr>
          <p:cNvCxnSpPr>
            <a:cxnSpLocks/>
          </p:cNvCxnSpPr>
          <p:nvPr/>
        </p:nvCxnSpPr>
        <p:spPr>
          <a:xfrm>
            <a:off x="6109253" y="0"/>
            <a:ext cx="0" cy="6868926"/>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D531F3A-D402-4BBB-A6CD-B52A9AD473CD}"/>
              </a:ext>
            </a:extLst>
          </p:cNvPr>
          <p:cNvCxnSpPr>
            <a:cxnSpLocks/>
          </p:cNvCxnSpPr>
          <p:nvPr/>
        </p:nvCxnSpPr>
        <p:spPr>
          <a:xfrm>
            <a:off x="6109253" y="2731901"/>
            <a:ext cx="0" cy="3783199"/>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83" name="Group 82">
            <a:extLst>
              <a:ext uri="{FF2B5EF4-FFF2-40B4-BE49-F238E27FC236}">
                <a16:creationId xmlns:a16="http://schemas.microsoft.com/office/drawing/2014/main" id="{6AA1547D-8504-4014-B810-C0B09162BEA5}"/>
              </a:ext>
            </a:extLst>
          </p:cNvPr>
          <p:cNvGrpSpPr/>
          <p:nvPr/>
        </p:nvGrpSpPr>
        <p:grpSpPr>
          <a:xfrm>
            <a:off x="3362535" y="2582321"/>
            <a:ext cx="8626264" cy="1608436"/>
            <a:chOff x="3362535" y="472720"/>
            <a:chExt cx="8626264" cy="1608436"/>
          </a:xfrm>
        </p:grpSpPr>
        <p:sp>
          <p:nvSpPr>
            <p:cNvPr id="45" name="TextBox 44">
              <a:extLst>
                <a:ext uri="{FF2B5EF4-FFF2-40B4-BE49-F238E27FC236}">
                  <a16:creationId xmlns:a16="http://schemas.microsoft.com/office/drawing/2014/main" id="{B5DFF2C9-5539-4123-99FA-E1A3B1DE2D78}"/>
                </a:ext>
              </a:extLst>
            </p:cNvPr>
            <p:cNvSpPr txBox="1"/>
            <p:nvPr/>
          </p:nvSpPr>
          <p:spPr>
            <a:xfrm>
              <a:off x="3362535" y="726446"/>
              <a:ext cx="2729272" cy="861774"/>
            </a:xfrm>
            <a:prstGeom prst="rect">
              <a:avLst/>
            </a:prstGeom>
            <a:noFill/>
          </p:spPr>
          <p:txBody>
            <a:bodyPr wrap="square" rtlCol="0">
              <a:spAutoFit/>
            </a:bodyPr>
            <a:lstStyle/>
            <a:p>
              <a:pPr algn="ctr"/>
              <a:r>
                <a:rPr lang="en-US" sz="5000" b="1" dirty="0" smtClean="0">
                  <a:solidFill>
                    <a:srgbClr val="EBE2AF"/>
                  </a:solidFill>
                  <a:latin typeface="Agency FB" panose="020B0503020202020204" pitchFamily="34" charset="0"/>
                </a:rPr>
                <a:t>Item 48</a:t>
              </a:r>
              <a:endParaRPr lang="en-US" sz="5000" b="1" dirty="0">
                <a:solidFill>
                  <a:srgbClr val="EBE2AF"/>
                </a:solidFill>
                <a:latin typeface="Agency FB" panose="020B0503020202020204" pitchFamily="34" charset="0"/>
              </a:endParaRPr>
            </a:p>
          </p:txBody>
        </p:sp>
        <p:grpSp>
          <p:nvGrpSpPr>
            <p:cNvPr id="46" name="Group 45">
              <a:extLst>
                <a:ext uri="{FF2B5EF4-FFF2-40B4-BE49-F238E27FC236}">
                  <a16:creationId xmlns:a16="http://schemas.microsoft.com/office/drawing/2014/main" id="{86D7DAAB-0C22-41B8-8E4F-36E4E61BCCC7}"/>
                </a:ext>
              </a:extLst>
            </p:cNvPr>
            <p:cNvGrpSpPr/>
            <p:nvPr/>
          </p:nvGrpSpPr>
          <p:grpSpPr>
            <a:xfrm>
              <a:off x="7336519" y="472720"/>
              <a:ext cx="4652280" cy="1608436"/>
              <a:chOff x="1334665" y="2156858"/>
              <a:chExt cx="4652280" cy="1608436"/>
            </a:xfrm>
          </p:grpSpPr>
          <p:sp>
            <p:nvSpPr>
              <p:cNvPr id="47" name="TextBox 46">
                <a:extLst>
                  <a:ext uri="{FF2B5EF4-FFF2-40B4-BE49-F238E27FC236}">
                    <a16:creationId xmlns:a16="http://schemas.microsoft.com/office/drawing/2014/main" id="{08589219-068A-4D2B-9424-9EF7F635348F}"/>
                  </a:ext>
                </a:extLst>
              </p:cNvPr>
              <p:cNvSpPr txBox="1"/>
              <p:nvPr/>
            </p:nvSpPr>
            <p:spPr>
              <a:xfrm>
                <a:off x="1706656" y="2156858"/>
                <a:ext cx="4280289" cy="646331"/>
              </a:xfrm>
              <a:prstGeom prst="rect">
                <a:avLst/>
              </a:prstGeom>
              <a:noFill/>
            </p:spPr>
            <p:txBody>
              <a:bodyPr wrap="square" rtlCol="0">
                <a:spAutoFit/>
              </a:bodyPr>
              <a:lstStyle/>
              <a:p>
                <a:r>
                  <a:rPr lang="en-US" dirty="0" smtClean="0"/>
                  <a:t>Improving </a:t>
                </a:r>
                <a:r>
                  <a:rPr lang="en-US" dirty="0"/>
                  <a:t>the quality and effectiveness of training </a:t>
                </a:r>
                <a:r>
                  <a:rPr lang="en-US" dirty="0" smtClean="0"/>
                  <a:t>judges</a:t>
                </a:r>
                <a:endParaRPr lang="ru-RU" b="1" dirty="0">
                  <a:solidFill>
                    <a:srgbClr val="EBE2AF"/>
                  </a:solidFill>
                  <a:latin typeface="Tahoma" panose="020B0604030504040204" pitchFamily="34" charset="0"/>
                  <a:ea typeface="Tahoma" panose="020B0604030504040204" pitchFamily="34" charset="0"/>
                  <a:cs typeface="Tahoma" panose="020B0604030504040204" pitchFamily="34" charset="0"/>
                </a:endParaRPr>
              </a:p>
            </p:txBody>
          </p:sp>
          <p:sp>
            <p:nvSpPr>
              <p:cNvPr id="48" name="TextBox 47">
                <a:extLst>
                  <a:ext uri="{FF2B5EF4-FFF2-40B4-BE49-F238E27FC236}">
                    <a16:creationId xmlns:a16="http://schemas.microsoft.com/office/drawing/2014/main" id="{E8A05D50-E4A5-4348-96D3-F63E49C1A6F8}"/>
                  </a:ext>
                </a:extLst>
              </p:cNvPr>
              <p:cNvSpPr txBox="1"/>
              <p:nvPr/>
            </p:nvSpPr>
            <p:spPr>
              <a:xfrm>
                <a:off x="1334665" y="3303629"/>
                <a:ext cx="3712481" cy="461665"/>
              </a:xfrm>
              <a:prstGeom prst="rect">
                <a:avLst/>
              </a:prstGeom>
              <a:noFill/>
            </p:spPr>
            <p:txBody>
              <a:bodyPr wrap="square" rtlCol="0">
                <a:spAutoFit/>
              </a:bodyPr>
              <a:lstStyle/>
              <a:p>
                <a:pPr algn="ctr"/>
                <a:r>
                  <a:rPr lang="en-US" sz="1200" dirty="0"/>
                  <a:t>It is planned to establish the Academy of Justice of Uzbekistan</a:t>
                </a: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grpSp>
          <p:nvGrpSpPr>
            <p:cNvPr id="49" name="Group 48">
              <a:extLst>
                <a:ext uri="{FF2B5EF4-FFF2-40B4-BE49-F238E27FC236}">
                  <a16:creationId xmlns:a16="http://schemas.microsoft.com/office/drawing/2014/main" id="{F1E8CBC4-F82B-4359-B96A-A7BE9BB31518}"/>
                </a:ext>
              </a:extLst>
            </p:cNvPr>
            <p:cNvGrpSpPr/>
            <p:nvPr/>
          </p:nvGrpSpPr>
          <p:grpSpPr>
            <a:xfrm>
              <a:off x="4422221" y="1430489"/>
              <a:ext cx="5935594" cy="336550"/>
              <a:chOff x="4422221" y="3127375"/>
              <a:chExt cx="5935594" cy="336550"/>
            </a:xfrm>
          </p:grpSpPr>
          <p:cxnSp>
            <p:nvCxnSpPr>
              <p:cNvPr id="50" name="Straight Connector 49">
                <a:extLst>
                  <a:ext uri="{FF2B5EF4-FFF2-40B4-BE49-F238E27FC236}">
                    <a16:creationId xmlns:a16="http://schemas.microsoft.com/office/drawing/2014/main" id="{088FEAD3-24B8-4E72-8E2C-AD9A3A009FE9}"/>
                  </a:ext>
                </a:extLst>
              </p:cNvPr>
              <p:cNvCxnSpPr>
                <a:cxnSpLocks/>
              </p:cNvCxnSpPr>
              <p:nvPr/>
            </p:nvCxnSpPr>
            <p:spPr>
              <a:xfrm flipH="1">
                <a:off x="4422221" y="3295567"/>
                <a:ext cx="5935594"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51" name="Oval 50">
                <a:extLst>
                  <a:ext uri="{FF2B5EF4-FFF2-40B4-BE49-F238E27FC236}">
                    <a16:creationId xmlns:a16="http://schemas.microsoft.com/office/drawing/2014/main" id="{BA9CD816-4383-4F85-B565-851492CBD5F1}"/>
                  </a:ext>
                </a:extLst>
              </p:cNvPr>
              <p:cNvSpPr/>
              <p:nvPr/>
            </p:nvSpPr>
            <p:spPr>
              <a:xfrm>
                <a:off x="5967483" y="3153880"/>
                <a:ext cx="283540" cy="283540"/>
              </a:xfrm>
              <a:prstGeom prst="ellipse">
                <a:avLst/>
              </a:prstGeom>
              <a:solidFill>
                <a:srgbClr val="BA6DCF"/>
              </a:solidFill>
              <a:ln>
                <a:solidFill>
                  <a:srgbClr val="BA6D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Circle: Hollow 51">
                <a:extLst>
                  <a:ext uri="{FF2B5EF4-FFF2-40B4-BE49-F238E27FC236}">
                    <a16:creationId xmlns:a16="http://schemas.microsoft.com/office/drawing/2014/main" id="{D291D927-46C8-4461-B55F-DC619E7A6195}"/>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 name="Oval 52">
                <a:extLst>
                  <a:ext uri="{FF2B5EF4-FFF2-40B4-BE49-F238E27FC236}">
                    <a16:creationId xmlns:a16="http://schemas.microsoft.com/office/drawing/2014/main" id="{EAEC046B-5D50-4C52-92F7-F13A0A6BC905}"/>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1" name="Group 70">
            <a:extLst>
              <a:ext uri="{FF2B5EF4-FFF2-40B4-BE49-F238E27FC236}">
                <a16:creationId xmlns:a16="http://schemas.microsoft.com/office/drawing/2014/main" id="{2B4A28F3-9147-479A-848C-1941F31D26E4}"/>
              </a:ext>
            </a:extLst>
          </p:cNvPr>
          <p:cNvGrpSpPr/>
          <p:nvPr/>
        </p:nvGrpSpPr>
        <p:grpSpPr>
          <a:xfrm>
            <a:off x="1028700" y="4468367"/>
            <a:ext cx="6654800" cy="1970231"/>
            <a:chOff x="1028700" y="556658"/>
            <a:chExt cx="6654800" cy="1970231"/>
          </a:xfrm>
        </p:grpSpPr>
        <p:grpSp>
          <p:nvGrpSpPr>
            <p:cNvPr id="73" name="Group 72">
              <a:extLst>
                <a:ext uri="{FF2B5EF4-FFF2-40B4-BE49-F238E27FC236}">
                  <a16:creationId xmlns:a16="http://schemas.microsoft.com/office/drawing/2014/main" id="{858E2495-02D5-45E6-A4C6-72D9EDF71FBE}"/>
                </a:ext>
              </a:extLst>
            </p:cNvPr>
            <p:cNvGrpSpPr/>
            <p:nvPr/>
          </p:nvGrpSpPr>
          <p:grpSpPr>
            <a:xfrm>
              <a:off x="1858583" y="1501775"/>
              <a:ext cx="5824917" cy="336550"/>
              <a:chOff x="1796260" y="3127375"/>
              <a:chExt cx="5914713" cy="336550"/>
            </a:xfrm>
          </p:grpSpPr>
          <p:cxnSp>
            <p:nvCxnSpPr>
              <p:cNvPr id="79" name="Straight Connector 78">
                <a:extLst>
                  <a:ext uri="{FF2B5EF4-FFF2-40B4-BE49-F238E27FC236}">
                    <a16:creationId xmlns:a16="http://schemas.microsoft.com/office/drawing/2014/main" id="{5A13F39C-6006-4EDF-A57F-A0A14199EC4E}"/>
                  </a:ext>
                </a:extLst>
              </p:cNvPr>
              <p:cNvCxnSpPr>
                <a:cxnSpLocks/>
              </p:cNvCxnSpPr>
              <p:nvPr/>
            </p:nvCxnSpPr>
            <p:spPr>
              <a:xfrm flipH="1">
                <a:off x="1796260" y="3295567"/>
                <a:ext cx="5914713"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80" name="Oval 79">
                <a:extLst>
                  <a:ext uri="{FF2B5EF4-FFF2-40B4-BE49-F238E27FC236}">
                    <a16:creationId xmlns:a16="http://schemas.microsoft.com/office/drawing/2014/main" id="{D6D75674-A7AE-4314-90F2-2268DB69830F}"/>
                  </a:ext>
                </a:extLst>
              </p:cNvPr>
              <p:cNvSpPr/>
              <p:nvPr/>
            </p:nvSpPr>
            <p:spPr>
              <a:xfrm>
                <a:off x="5967483" y="3153880"/>
                <a:ext cx="283540" cy="283540"/>
              </a:xfrm>
              <a:prstGeom prst="ellipse">
                <a:avLst/>
              </a:prstGeom>
              <a:solidFill>
                <a:srgbClr val="BA6DCF"/>
              </a:solidFill>
              <a:ln>
                <a:solidFill>
                  <a:srgbClr val="BA6D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Circle: Hollow 80">
                <a:extLst>
                  <a:ext uri="{FF2B5EF4-FFF2-40B4-BE49-F238E27FC236}">
                    <a16:creationId xmlns:a16="http://schemas.microsoft.com/office/drawing/2014/main" id="{6DBBBAE9-A8F0-4BE2-BEC5-0BEC635A10D7}"/>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2" name="Oval 81">
                <a:extLst>
                  <a:ext uri="{FF2B5EF4-FFF2-40B4-BE49-F238E27FC236}">
                    <a16:creationId xmlns:a16="http://schemas.microsoft.com/office/drawing/2014/main" id="{E074E016-7C0E-4412-8064-47B8A13CF7EE}"/>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a:extLst>
                <a:ext uri="{FF2B5EF4-FFF2-40B4-BE49-F238E27FC236}">
                  <a16:creationId xmlns:a16="http://schemas.microsoft.com/office/drawing/2014/main" id="{FFACD83A-1158-4651-8621-A7A9959D10B7}"/>
                </a:ext>
              </a:extLst>
            </p:cNvPr>
            <p:cNvGrpSpPr/>
            <p:nvPr/>
          </p:nvGrpSpPr>
          <p:grpSpPr>
            <a:xfrm>
              <a:off x="1028700" y="556658"/>
              <a:ext cx="4590573" cy="1970231"/>
              <a:chOff x="978374" y="2182258"/>
              <a:chExt cx="4590573" cy="1970231"/>
            </a:xfrm>
          </p:grpSpPr>
          <p:sp>
            <p:nvSpPr>
              <p:cNvPr id="77" name="TextBox 76">
                <a:extLst>
                  <a:ext uri="{FF2B5EF4-FFF2-40B4-BE49-F238E27FC236}">
                    <a16:creationId xmlns:a16="http://schemas.microsoft.com/office/drawing/2014/main" id="{F9817F44-1B12-486B-9C57-C96BEBBF2F22}"/>
                  </a:ext>
                </a:extLst>
              </p:cNvPr>
              <p:cNvSpPr txBox="1"/>
              <p:nvPr/>
            </p:nvSpPr>
            <p:spPr>
              <a:xfrm>
                <a:off x="978374" y="2182258"/>
                <a:ext cx="3671759" cy="646331"/>
              </a:xfrm>
              <a:prstGeom prst="rect">
                <a:avLst/>
              </a:prstGeom>
              <a:noFill/>
            </p:spPr>
            <p:txBody>
              <a:bodyPr wrap="square" rtlCol="0">
                <a:spAutoFit/>
              </a:bodyPr>
              <a:lstStyle/>
              <a:p>
                <a:pPr algn="r"/>
                <a:r>
                  <a:rPr lang="en-US" dirty="0"/>
                  <a:t>Expansion of judicial control over the inquiry and preliminary investigation</a:t>
                </a:r>
                <a:endParaRPr lang="ru-RU" b="1" dirty="0">
                  <a:solidFill>
                    <a:srgbClr val="EBE2AF"/>
                  </a:solidFill>
                  <a:latin typeface="Tahoma" panose="020B0604030504040204" pitchFamily="34" charset="0"/>
                  <a:ea typeface="Tahoma" panose="020B0604030504040204" pitchFamily="34" charset="0"/>
                  <a:cs typeface="Tahoma" panose="020B0604030504040204" pitchFamily="34" charset="0"/>
                </a:endParaRPr>
              </a:p>
            </p:txBody>
          </p:sp>
          <p:sp>
            <p:nvSpPr>
              <p:cNvPr id="78" name="TextBox 77">
                <a:extLst>
                  <a:ext uri="{FF2B5EF4-FFF2-40B4-BE49-F238E27FC236}">
                    <a16:creationId xmlns:a16="http://schemas.microsoft.com/office/drawing/2014/main" id="{DDBC4A14-E01D-4474-A6A4-8F986813B1B7}"/>
                  </a:ext>
                </a:extLst>
              </p:cNvPr>
              <p:cNvSpPr txBox="1"/>
              <p:nvPr/>
            </p:nvSpPr>
            <p:spPr>
              <a:xfrm>
                <a:off x="1511774" y="3321492"/>
                <a:ext cx="4057173" cy="830997"/>
              </a:xfrm>
              <a:prstGeom prst="rect">
                <a:avLst/>
              </a:prstGeom>
              <a:noFill/>
            </p:spPr>
            <p:txBody>
              <a:bodyPr wrap="square" rtlCol="0">
                <a:spAutoFit/>
              </a:bodyPr>
              <a:lstStyle/>
              <a:p>
                <a:pPr algn="ctr"/>
                <a:r>
                  <a:rPr lang="en-US" sz="1200" dirty="0"/>
                  <a:t>The draft provides for the transfer of the sanction (consent) to the conduct of a search and wiretapping to negotiations conducted from telephones and other devices from the Prosecutor’s Offices to the courts</a:t>
                </a: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sp>
          <p:nvSpPr>
            <p:cNvPr id="76" name="Oval 75">
              <a:extLst>
                <a:ext uri="{FF2B5EF4-FFF2-40B4-BE49-F238E27FC236}">
                  <a16:creationId xmlns:a16="http://schemas.microsoft.com/office/drawing/2014/main" id="{474E5B17-B23D-4BAD-A0CA-43BB432FF942}"/>
                </a:ext>
              </a:extLst>
            </p:cNvPr>
            <p:cNvSpPr/>
            <p:nvPr/>
          </p:nvSpPr>
          <p:spPr>
            <a:xfrm>
              <a:off x="4781073" y="572966"/>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423ED469-88AF-4CE5-BD5B-1C14FDEB6415}"/>
              </a:ext>
            </a:extLst>
          </p:cNvPr>
          <p:cNvSpPr txBox="1"/>
          <p:nvPr/>
        </p:nvSpPr>
        <p:spPr>
          <a:xfrm>
            <a:off x="300253" y="306511"/>
            <a:ext cx="5001089" cy="1200329"/>
          </a:xfrm>
          <a:prstGeom prst="rect">
            <a:avLst/>
          </a:prstGeom>
          <a:noFill/>
        </p:spPr>
        <p:txBody>
          <a:bodyPr wrap="square" rtlCol="0">
            <a:spAutoFit/>
          </a:bodyPr>
          <a:lstStyle/>
          <a:p>
            <a:r>
              <a:rPr lang="en-US" sz="2400" b="1" dirty="0"/>
              <a:t>ENSURING THE RULE OF LAW AND REFORMING THE JUDICIAL AND LEGAL SYSTEM</a:t>
            </a:r>
            <a:endParaRPr lang="ru-RU" sz="2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nvGrpSpPr>
          <p:cNvPr id="39" name="Group 29">
            <a:extLst>
              <a:ext uri="{FF2B5EF4-FFF2-40B4-BE49-F238E27FC236}">
                <a16:creationId xmlns:a16="http://schemas.microsoft.com/office/drawing/2014/main" id="{B1A8385B-AF30-4C21-9A65-1FA0032AB909}"/>
              </a:ext>
            </a:extLst>
          </p:cNvPr>
          <p:cNvGrpSpPr/>
          <p:nvPr/>
        </p:nvGrpSpPr>
        <p:grpSpPr>
          <a:xfrm>
            <a:off x="5179613" y="611477"/>
            <a:ext cx="1859280" cy="1859280"/>
            <a:chOff x="5022574" y="2992646"/>
            <a:chExt cx="2146852" cy="2146852"/>
          </a:xfrm>
        </p:grpSpPr>
        <p:sp>
          <p:nvSpPr>
            <p:cNvPr id="40" name="Circle: Hollow 31">
              <a:extLst>
                <a:ext uri="{FF2B5EF4-FFF2-40B4-BE49-F238E27FC236}">
                  <a16:creationId xmlns:a16="http://schemas.microsoft.com/office/drawing/2014/main" id="{811DEDE6-D1FA-4671-9525-0725657FC967}"/>
                </a:ext>
              </a:extLst>
            </p:cNvPr>
            <p:cNvSpPr/>
            <p:nvPr/>
          </p:nvSpPr>
          <p:spPr>
            <a:xfrm>
              <a:off x="5022574" y="2992646"/>
              <a:ext cx="2146852" cy="2146852"/>
            </a:xfrm>
            <a:prstGeom prst="donut">
              <a:avLst>
                <a:gd name="adj" fmla="val 286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Oval 33">
              <a:extLst>
                <a:ext uri="{FF2B5EF4-FFF2-40B4-BE49-F238E27FC236}">
                  <a16:creationId xmlns:a16="http://schemas.microsoft.com/office/drawing/2014/main" id="{D8F611D4-4DB1-43B5-AE6D-359399872DBD}"/>
                </a:ext>
              </a:extLst>
            </p:cNvPr>
            <p:cNvSpPr/>
            <p:nvPr/>
          </p:nvSpPr>
          <p:spPr>
            <a:xfrm>
              <a:off x="5194301" y="3164373"/>
              <a:ext cx="1803401" cy="18034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7" name="Рисунок 6"/>
          <p:cNvPicPr>
            <a:picLocks noChangeAspect="1"/>
          </p:cNvPicPr>
          <p:nvPr/>
        </p:nvPicPr>
        <p:blipFill rotWithShape="1">
          <a:blip r:embed="rId2" cstate="hqprint">
            <a:duotone>
              <a:schemeClr val="accent4">
                <a:shade val="45000"/>
                <a:satMod val="135000"/>
              </a:schemeClr>
              <a:prstClr val="white"/>
            </a:duotone>
            <a:extLst>
              <a:ext uri="{28A0092B-C50C-407E-A947-70E740481C1C}">
                <a14:useLocalDpi xmlns:a14="http://schemas.microsoft.com/office/drawing/2010/main" val="0"/>
              </a:ext>
            </a:extLst>
          </a:blip>
          <a:srcRect l="5868" b="21316"/>
          <a:stretch/>
        </p:blipFill>
        <p:spPr>
          <a:xfrm>
            <a:off x="5503930" y="954526"/>
            <a:ext cx="1261042" cy="1054099"/>
          </a:xfrm>
          <a:prstGeom prst="rect">
            <a:avLst/>
          </a:prstGeom>
        </p:spPr>
      </p:pic>
      <p:sp>
        <p:nvSpPr>
          <p:cNvPr id="55" name="TextBox 54">
            <a:extLst>
              <a:ext uri="{FF2B5EF4-FFF2-40B4-BE49-F238E27FC236}">
                <a16:creationId xmlns:a16="http://schemas.microsoft.com/office/drawing/2014/main" id="{1393DC10-458C-456B-9079-D3D9EC5B3FA8}"/>
              </a:ext>
            </a:extLst>
          </p:cNvPr>
          <p:cNvSpPr txBox="1"/>
          <p:nvPr/>
        </p:nvSpPr>
        <p:spPr>
          <a:xfrm>
            <a:off x="2397014" y="3721101"/>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June 30,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sp>
        <p:nvSpPr>
          <p:cNvPr id="56" name="Oval 22">
            <a:extLst>
              <a:ext uri="{FF2B5EF4-FFF2-40B4-BE49-F238E27FC236}">
                <a16:creationId xmlns:a16="http://schemas.microsoft.com/office/drawing/2014/main" id="{41D4A034-A8E6-484F-9042-245CDC567591}"/>
              </a:ext>
            </a:extLst>
          </p:cNvPr>
          <p:cNvSpPr/>
          <p:nvPr/>
        </p:nvSpPr>
        <p:spPr>
          <a:xfrm>
            <a:off x="6612039" y="2656053"/>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B5DFF2C9-5539-4123-99FA-E1A3B1DE2D78}"/>
              </a:ext>
            </a:extLst>
          </p:cNvPr>
          <p:cNvSpPr txBox="1"/>
          <p:nvPr/>
        </p:nvSpPr>
        <p:spPr>
          <a:xfrm>
            <a:off x="6134451" y="4717773"/>
            <a:ext cx="2729272" cy="861774"/>
          </a:xfrm>
          <a:prstGeom prst="rect">
            <a:avLst/>
          </a:prstGeom>
          <a:noFill/>
        </p:spPr>
        <p:txBody>
          <a:bodyPr wrap="square" rtlCol="0">
            <a:spAutoFit/>
          </a:bodyPr>
          <a:lstStyle/>
          <a:p>
            <a:pPr algn="ctr"/>
            <a:r>
              <a:rPr lang="en-US" sz="5000" b="1" dirty="0" smtClean="0">
                <a:solidFill>
                  <a:srgbClr val="EBE2AF"/>
                </a:solidFill>
                <a:latin typeface="Agency FB" panose="020B0503020202020204" pitchFamily="34" charset="0"/>
              </a:rPr>
              <a:t>Item </a:t>
            </a:r>
            <a:r>
              <a:rPr lang="uz-Cyrl-UZ" sz="5000" b="1" dirty="0" smtClean="0">
                <a:solidFill>
                  <a:srgbClr val="EBE2AF"/>
                </a:solidFill>
                <a:latin typeface="Agency FB" panose="020B0503020202020204" pitchFamily="34" charset="0"/>
              </a:rPr>
              <a:t>50</a:t>
            </a:r>
            <a:endParaRPr lang="en-US" sz="5000" b="1" dirty="0">
              <a:solidFill>
                <a:srgbClr val="EBE2AF"/>
              </a:solidFill>
              <a:latin typeface="Agency FB" panose="020B0503020202020204" pitchFamily="34" charset="0"/>
            </a:endParaRPr>
          </a:p>
        </p:txBody>
      </p:sp>
      <p:pic>
        <p:nvPicPr>
          <p:cNvPr id="59" name="Рисунок 58"/>
          <p:cNvPicPr>
            <a:picLocks noChangeAspect="1"/>
          </p:cNvPicPr>
          <p:nvPr/>
        </p:nvPicPr>
        <p:blipFill rotWithShape="1">
          <a:blip r:embed="rId3" cstate="hqprint">
            <a:duotone>
              <a:schemeClr val="accent4">
                <a:shade val="45000"/>
                <a:satMod val="135000"/>
              </a:schemeClr>
              <a:prstClr val="white"/>
            </a:duotone>
            <a:extLst>
              <a:ext uri="{28A0092B-C50C-407E-A947-70E740481C1C}">
                <a14:useLocalDpi xmlns:a14="http://schemas.microsoft.com/office/drawing/2010/main" val="0"/>
              </a:ext>
            </a:extLst>
          </a:blip>
          <a:srcRect l="5371" b="19630"/>
          <a:stretch/>
        </p:blipFill>
        <p:spPr>
          <a:xfrm>
            <a:off x="6719198" y="2834496"/>
            <a:ext cx="639389" cy="543043"/>
          </a:xfrm>
          <a:prstGeom prst="rect">
            <a:avLst/>
          </a:prstGeom>
        </p:spPr>
      </p:pic>
      <p:pic>
        <p:nvPicPr>
          <p:cNvPr id="60" name="Рисунок 59"/>
          <p:cNvPicPr>
            <a:picLocks noChangeAspect="1"/>
          </p:cNvPicPr>
          <p:nvPr/>
        </p:nvPicPr>
        <p:blipFill rotWithShape="1">
          <a:blip r:embed="rId4" cstate="hqprint">
            <a:duotone>
              <a:schemeClr val="accent4">
                <a:shade val="45000"/>
                <a:satMod val="135000"/>
              </a:schemeClr>
              <a:prstClr val="white"/>
            </a:duotone>
            <a:extLst>
              <a:ext uri="{28A0092B-C50C-407E-A947-70E740481C1C}">
                <a14:useLocalDpi xmlns:a14="http://schemas.microsoft.com/office/drawing/2010/main" val="0"/>
              </a:ext>
            </a:extLst>
          </a:blip>
          <a:srcRect l="9630" b="21481"/>
          <a:stretch/>
        </p:blipFill>
        <p:spPr>
          <a:xfrm>
            <a:off x="4750547" y="4547831"/>
            <a:ext cx="879783" cy="764401"/>
          </a:xfrm>
          <a:prstGeom prst="rect">
            <a:avLst/>
          </a:prstGeom>
        </p:spPr>
      </p:pic>
      <p:sp>
        <p:nvSpPr>
          <p:cNvPr id="61" name="TextBox 60">
            <a:extLst>
              <a:ext uri="{FF2B5EF4-FFF2-40B4-BE49-F238E27FC236}">
                <a16:creationId xmlns:a16="http://schemas.microsoft.com/office/drawing/2014/main" id="{1393DC10-458C-456B-9079-D3D9EC5B3FA8}"/>
              </a:ext>
            </a:extLst>
          </p:cNvPr>
          <p:cNvSpPr txBox="1"/>
          <p:nvPr/>
        </p:nvSpPr>
        <p:spPr>
          <a:xfrm>
            <a:off x="4700459" y="5594494"/>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July 20,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94774410"/>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AA42C6">
            <a:alpha val="74000"/>
          </a:srgbClr>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80CF28EE-A360-46B6-9D76-D2CA1E8777C8}"/>
              </a:ext>
            </a:extLst>
          </p:cNvPr>
          <p:cNvCxnSpPr>
            <a:cxnSpLocks/>
          </p:cNvCxnSpPr>
          <p:nvPr/>
        </p:nvCxnSpPr>
        <p:spPr>
          <a:xfrm>
            <a:off x="6109253" y="0"/>
            <a:ext cx="0" cy="68580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9BE78EC2-2387-4D3A-9CAD-2A27506E5AE4}"/>
              </a:ext>
            </a:extLst>
          </p:cNvPr>
          <p:cNvGrpSpPr/>
          <p:nvPr/>
        </p:nvGrpSpPr>
        <p:grpSpPr>
          <a:xfrm>
            <a:off x="632389" y="2325089"/>
            <a:ext cx="7059479" cy="1801657"/>
            <a:chOff x="624021" y="341101"/>
            <a:chExt cx="7059479" cy="1801657"/>
          </a:xfrm>
        </p:grpSpPr>
        <p:grpSp>
          <p:nvGrpSpPr>
            <p:cNvPr id="43" name="Group 42">
              <a:extLst>
                <a:ext uri="{FF2B5EF4-FFF2-40B4-BE49-F238E27FC236}">
                  <a16:creationId xmlns:a16="http://schemas.microsoft.com/office/drawing/2014/main" id="{D8BA2771-C9E3-44F3-BD77-D657DE156F8C}"/>
                </a:ext>
              </a:extLst>
            </p:cNvPr>
            <p:cNvGrpSpPr/>
            <p:nvPr/>
          </p:nvGrpSpPr>
          <p:grpSpPr>
            <a:xfrm>
              <a:off x="1858583" y="1501775"/>
              <a:ext cx="5824917" cy="336550"/>
              <a:chOff x="1796260" y="3127375"/>
              <a:chExt cx="5914713" cy="336550"/>
            </a:xfrm>
          </p:grpSpPr>
          <p:cxnSp>
            <p:nvCxnSpPr>
              <p:cNvPr id="51" name="Straight Connector 50">
                <a:extLst>
                  <a:ext uri="{FF2B5EF4-FFF2-40B4-BE49-F238E27FC236}">
                    <a16:creationId xmlns:a16="http://schemas.microsoft.com/office/drawing/2014/main" id="{A985DC68-6AF1-4498-911F-A92816E066A5}"/>
                  </a:ext>
                </a:extLst>
              </p:cNvPr>
              <p:cNvCxnSpPr>
                <a:cxnSpLocks/>
              </p:cNvCxnSpPr>
              <p:nvPr/>
            </p:nvCxnSpPr>
            <p:spPr>
              <a:xfrm flipH="1">
                <a:off x="1796260" y="3295567"/>
                <a:ext cx="5914713"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4D9C89A5-98C5-42D9-9023-A70CB8909CF4}"/>
                  </a:ext>
                </a:extLst>
              </p:cNvPr>
              <p:cNvSpPr/>
              <p:nvPr/>
            </p:nvSpPr>
            <p:spPr>
              <a:xfrm>
                <a:off x="5967483" y="3153880"/>
                <a:ext cx="283540" cy="283540"/>
              </a:xfrm>
              <a:prstGeom prst="ellipse">
                <a:avLst/>
              </a:prstGeom>
              <a:solidFill>
                <a:srgbClr val="BA6DCF"/>
              </a:solidFill>
              <a:ln>
                <a:solidFill>
                  <a:srgbClr val="BA6D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53" name="Circle: Hollow 52">
                <a:extLst>
                  <a:ext uri="{FF2B5EF4-FFF2-40B4-BE49-F238E27FC236}">
                    <a16:creationId xmlns:a16="http://schemas.microsoft.com/office/drawing/2014/main" id="{8A117738-5A9B-49A2-91BF-766758E4D870}"/>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4" name="Oval 53">
                <a:extLst>
                  <a:ext uri="{FF2B5EF4-FFF2-40B4-BE49-F238E27FC236}">
                    <a16:creationId xmlns:a16="http://schemas.microsoft.com/office/drawing/2014/main" id="{8028B8DE-057A-4F37-B4A0-CFB5171B2CFC}"/>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grpSp>
          <p:nvGrpSpPr>
            <p:cNvPr id="45" name="Group 44">
              <a:extLst>
                <a:ext uri="{FF2B5EF4-FFF2-40B4-BE49-F238E27FC236}">
                  <a16:creationId xmlns:a16="http://schemas.microsoft.com/office/drawing/2014/main" id="{012328ED-B6F2-47D0-A6E1-73EC8F62F659}"/>
                </a:ext>
              </a:extLst>
            </p:cNvPr>
            <p:cNvGrpSpPr/>
            <p:nvPr/>
          </p:nvGrpSpPr>
          <p:grpSpPr>
            <a:xfrm>
              <a:off x="624021" y="341101"/>
              <a:ext cx="4981266" cy="1801657"/>
              <a:chOff x="573695" y="1966701"/>
              <a:chExt cx="4981266" cy="1801657"/>
            </a:xfrm>
          </p:grpSpPr>
          <p:sp>
            <p:nvSpPr>
              <p:cNvPr id="49" name="TextBox 48">
                <a:extLst>
                  <a:ext uri="{FF2B5EF4-FFF2-40B4-BE49-F238E27FC236}">
                    <a16:creationId xmlns:a16="http://schemas.microsoft.com/office/drawing/2014/main" id="{9A61BB4C-96A2-4D00-9112-5BFC98F25CEE}"/>
                  </a:ext>
                </a:extLst>
              </p:cNvPr>
              <p:cNvSpPr txBox="1"/>
              <p:nvPr/>
            </p:nvSpPr>
            <p:spPr>
              <a:xfrm>
                <a:off x="573695" y="1966701"/>
                <a:ext cx="4002648" cy="1754326"/>
              </a:xfrm>
              <a:prstGeom prst="rect">
                <a:avLst/>
              </a:prstGeom>
              <a:noFill/>
            </p:spPr>
            <p:txBody>
              <a:bodyPr wrap="square" rtlCol="0">
                <a:spAutoFit/>
              </a:bodyPr>
              <a:lstStyle/>
              <a:p>
                <a:r>
                  <a:rPr lang="en-US" dirty="0" smtClean="0"/>
                  <a:t>Reducing </a:t>
                </a:r>
                <a:r>
                  <a:rPr lang="en-US" dirty="0"/>
                  <a:t>in the number of patrol and inspection posts between the regions of the republic </a:t>
                </a:r>
                <a:r>
                  <a:rPr lang="en-US" dirty="0" smtClean="0"/>
                  <a:t>and introducing </a:t>
                </a:r>
                <a:r>
                  <a:rPr lang="en-US" dirty="0"/>
                  <a:t>modern </a:t>
                </a:r>
                <a:r>
                  <a:rPr lang="en-US" dirty="0" smtClean="0"/>
                  <a:t>ICT into </a:t>
                </a:r>
                <a:r>
                  <a:rPr lang="en-US" dirty="0"/>
                  <a:t>the system.</a:t>
                </a:r>
              </a:p>
              <a:p>
                <a:r>
                  <a:rPr lang="en-US" dirty="0"/>
                  <a:t> </a:t>
                </a:r>
              </a:p>
              <a:p>
                <a:r>
                  <a:rPr lang="en-US" dirty="0"/>
                  <a:t> </a:t>
                </a:r>
              </a:p>
            </p:txBody>
          </p:sp>
          <p:sp>
            <p:nvSpPr>
              <p:cNvPr id="50" name="TextBox 49">
                <a:extLst>
                  <a:ext uri="{FF2B5EF4-FFF2-40B4-BE49-F238E27FC236}">
                    <a16:creationId xmlns:a16="http://schemas.microsoft.com/office/drawing/2014/main" id="{4245A0EC-B570-41FC-AE3C-F48194D3FB6E}"/>
                  </a:ext>
                </a:extLst>
              </p:cNvPr>
              <p:cNvSpPr txBox="1"/>
              <p:nvPr/>
            </p:nvSpPr>
            <p:spPr>
              <a:xfrm>
                <a:off x="1808256" y="3306693"/>
                <a:ext cx="3746705" cy="461665"/>
              </a:xfrm>
              <a:prstGeom prst="rect">
                <a:avLst/>
              </a:prstGeom>
              <a:noFill/>
            </p:spPr>
            <p:txBody>
              <a:bodyPr wrap="square" rtlCol="0">
                <a:spAutoFit/>
              </a:bodyPr>
              <a:lstStyle/>
              <a:p>
                <a:pPr algn="ctr"/>
                <a:r>
                  <a:rPr lang="en-US" sz="1200" dirty="0" smtClean="0"/>
                  <a:t>Reducing  the number </a:t>
                </a:r>
                <a:r>
                  <a:rPr lang="en-US" sz="1200" dirty="0"/>
                  <a:t>by at least half, abolish inter-district posts (except for border areas)</a:t>
                </a: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sp>
          <p:nvSpPr>
            <p:cNvPr id="47" name="Oval 46">
              <a:extLst>
                <a:ext uri="{FF2B5EF4-FFF2-40B4-BE49-F238E27FC236}">
                  <a16:creationId xmlns:a16="http://schemas.microsoft.com/office/drawing/2014/main" id="{F6D499F0-3920-4527-8086-8260E495F9C6}"/>
                </a:ext>
              </a:extLst>
            </p:cNvPr>
            <p:cNvSpPr/>
            <p:nvPr/>
          </p:nvSpPr>
          <p:spPr>
            <a:xfrm>
              <a:off x="4767087" y="572966"/>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grpSp>
        <p:nvGrpSpPr>
          <p:cNvPr id="81" name="Группа 80"/>
          <p:cNvGrpSpPr/>
          <p:nvPr/>
        </p:nvGrpSpPr>
        <p:grpSpPr>
          <a:xfrm>
            <a:off x="4422221" y="422714"/>
            <a:ext cx="7620162" cy="1791580"/>
            <a:chOff x="4422221" y="4331014"/>
            <a:chExt cx="7620162" cy="1791580"/>
          </a:xfrm>
        </p:grpSpPr>
        <p:grpSp>
          <p:nvGrpSpPr>
            <p:cNvPr id="83" name="Group 19">
              <a:extLst>
                <a:ext uri="{FF2B5EF4-FFF2-40B4-BE49-F238E27FC236}">
                  <a16:creationId xmlns:a16="http://schemas.microsoft.com/office/drawing/2014/main" id="{84A35789-5FA3-441B-A4B4-348C4B4D41A8}"/>
                </a:ext>
              </a:extLst>
            </p:cNvPr>
            <p:cNvGrpSpPr/>
            <p:nvPr/>
          </p:nvGrpSpPr>
          <p:grpSpPr>
            <a:xfrm>
              <a:off x="7453844" y="4331014"/>
              <a:ext cx="4588539" cy="1791580"/>
              <a:chOff x="1451990" y="2150272"/>
              <a:chExt cx="4588539" cy="1791580"/>
            </a:xfrm>
          </p:grpSpPr>
          <p:sp>
            <p:nvSpPr>
              <p:cNvPr id="92" name="TextBox 91">
                <a:extLst>
                  <a:ext uri="{FF2B5EF4-FFF2-40B4-BE49-F238E27FC236}">
                    <a16:creationId xmlns:a16="http://schemas.microsoft.com/office/drawing/2014/main" id="{D9585C00-05E0-4883-9190-5990845EE348}"/>
                  </a:ext>
                </a:extLst>
              </p:cNvPr>
              <p:cNvSpPr txBox="1"/>
              <p:nvPr/>
            </p:nvSpPr>
            <p:spPr>
              <a:xfrm>
                <a:off x="1596918" y="2150272"/>
                <a:ext cx="4443611" cy="646331"/>
              </a:xfrm>
              <a:prstGeom prst="rect">
                <a:avLst/>
              </a:prstGeom>
              <a:noFill/>
            </p:spPr>
            <p:txBody>
              <a:bodyPr wrap="square" rtlCol="0">
                <a:spAutoFit/>
              </a:bodyPr>
              <a:lstStyle/>
              <a:p>
                <a:r>
                  <a:rPr lang="en-US" dirty="0"/>
                  <a:t>Strengthening of logistical capacity of penal institutions</a:t>
                </a:r>
                <a:endParaRPr lang="ru-RU" b="1" dirty="0">
                  <a:solidFill>
                    <a:srgbClr val="EBE2AF"/>
                  </a:solidFill>
                  <a:latin typeface="Tahoma" panose="020B0604030504040204" pitchFamily="34" charset="0"/>
                  <a:ea typeface="Tahoma" panose="020B0604030504040204" pitchFamily="34" charset="0"/>
                  <a:cs typeface="Tahoma" panose="020B0604030504040204" pitchFamily="34" charset="0"/>
                </a:endParaRPr>
              </a:p>
            </p:txBody>
          </p:sp>
          <p:sp>
            <p:nvSpPr>
              <p:cNvPr id="93" name="TextBox 92">
                <a:extLst>
                  <a:ext uri="{FF2B5EF4-FFF2-40B4-BE49-F238E27FC236}">
                    <a16:creationId xmlns:a16="http://schemas.microsoft.com/office/drawing/2014/main" id="{08C719BB-AFC1-4224-A01B-EF060D82684E}"/>
                  </a:ext>
                </a:extLst>
              </p:cNvPr>
              <p:cNvSpPr txBox="1"/>
              <p:nvPr/>
            </p:nvSpPr>
            <p:spPr>
              <a:xfrm>
                <a:off x="1451990" y="3295521"/>
                <a:ext cx="4327683" cy="646331"/>
              </a:xfrm>
              <a:prstGeom prst="rect">
                <a:avLst/>
              </a:prstGeom>
              <a:noFill/>
            </p:spPr>
            <p:txBody>
              <a:bodyPr wrap="square" rtlCol="0">
                <a:spAutoFit/>
              </a:bodyPr>
              <a:lstStyle/>
              <a:p>
                <a:r>
                  <a:rPr lang="en-US" sz="1200" dirty="0"/>
                  <a:t>repair and reconstruction of buildings and structures of penal </a:t>
                </a:r>
                <a:r>
                  <a:rPr lang="en-US" sz="1200" dirty="0" smtClean="0"/>
                  <a:t>institutions and provision </a:t>
                </a:r>
                <a:r>
                  <a:rPr lang="en-US" sz="1200" dirty="0"/>
                  <a:t>of video surveillance cameras and other means </a:t>
                </a:r>
              </a:p>
            </p:txBody>
          </p:sp>
        </p:grpSp>
        <p:grpSp>
          <p:nvGrpSpPr>
            <p:cNvPr id="84" name="Group 23">
              <a:extLst>
                <a:ext uri="{FF2B5EF4-FFF2-40B4-BE49-F238E27FC236}">
                  <a16:creationId xmlns:a16="http://schemas.microsoft.com/office/drawing/2014/main" id="{F2F30479-59C3-4007-9D72-45C1977815ED}"/>
                </a:ext>
              </a:extLst>
            </p:cNvPr>
            <p:cNvGrpSpPr/>
            <p:nvPr/>
          </p:nvGrpSpPr>
          <p:grpSpPr>
            <a:xfrm>
              <a:off x="4422221" y="5295369"/>
              <a:ext cx="5935594" cy="336550"/>
              <a:chOff x="4422221" y="3127375"/>
              <a:chExt cx="5935594" cy="336550"/>
            </a:xfrm>
          </p:grpSpPr>
          <p:cxnSp>
            <p:nvCxnSpPr>
              <p:cNvPr id="88" name="Straight Connector 24">
                <a:extLst>
                  <a:ext uri="{FF2B5EF4-FFF2-40B4-BE49-F238E27FC236}">
                    <a16:creationId xmlns:a16="http://schemas.microsoft.com/office/drawing/2014/main" id="{A8A0193E-C41C-46B0-9C39-BB9B95D912EA}"/>
                  </a:ext>
                </a:extLst>
              </p:cNvPr>
              <p:cNvCxnSpPr>
                <a:cxnSpLocks/>
              </p:cNvCxnSpPr>
              <p:nvPr/>
            </p:nvCxnSpPr>
            <p:spPr>
              <a:xfrm flipH="1">
                <a:off x="4422221" y="3295567"/>
                <a:ext cx="5935594"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89" name="Oval 25">
                <a:extLst>
                  <a:ext uri="{FF2B5EF4-FFF2-40B4-BE49-F238E27FC236}">
                    <a16:creationId xmlns:a16="http://schemas.microsoft.com/office/drawing/2014/main" id="{31BD03F9-C5A7-4EA7-A8F9-E5EA204140FE}"/>
                  </a:ext>
                </a:extLst>
              </p:cNvPr>
              <p:cNvSpPr/>
              <p:nvPr/>
            </p:nvSpPr>
            <p:spPr>
              <a:xfrm>
                <a:off x="5967483" y="3153880"/>
                <a:ext cx="283540" cy="283540"/>
              </a:xfrm>
              <a:prstGeom prst="ellipse">
                <a:avLst/>
              </a:prstGeom>
              <a:solidFill>
                <a:srgbClr val="BA6DC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Circle: Hollow 26">
                <a:extLst>
                  <a:ext uri="{FF2B5EF4-FFF2-40B4-BE49-F238E27FC236}">
                    <a16:creationId xmlns:a16="http://schemas.microsoft.com/office/drawing/2014/main" id="{A976E9F3-FF31-4223-A98B-FE04C2010639}"/>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1" name="Oval 27">
                <a:extLst>
                  <a:ext uri="{FF2B5EF4-FFF2-40B4-BE49-F238E27FC236}">
                    <a16:creationId xmlns:a16="http://schemas.microsoft.com/office/drawing/2014/main" id="{331A9D28-1400-44DE-90B0-B91A38328D3B}"/>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6" name="Oval 22">
              <a:extLst>
                <a:ext uri="{FF2B5EF4-FFF2-40B4-BE49-F238E27FC236}">
                  <a16:creationId xmlns:a16="http://schemas.microsoft.com/office/drawing/2014/main" id="{41D4A034-A8E6-484F-9042-245CDC567591}"/>
                </a:ext>
              </a:extLst>
            </p:cNvPr>
            <p:cNvSpPr/>
            <p:nvPr/>
          </p:nvSpPr>
          <p:spPr>
            <a:xfrm>
              <a:off x="6612039" y="4341853"/>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7" name="TextBox 106">
            <a:extLst>
              <a:ext uri="{FF2B5EF4-FFF2-40B4-BE49-F238E27FC236}">
                <a16:creationId xmlns:a16="http://schemas.microsoft.com/office/drawing/2014/main" id="{E2C2CA95-8F78-4DA7-96E0-55BC9C6209EF}"/>
              </a:ext>
            </a:extLst>
          </p:cNvPr>
          <p:cNvSpPr txBox="1"/>
          <p:nvPr/>
        </p:nvSpPr>
        <p:spPr>
          <a:xfrm>
            <a:off x="3381840" y="692744"/>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EBE2AF"/>
                </a:solidFill>
              </a:rPr>
              <a:t>Item 53</a:t>
            </a:r>
            <a:endParaRPr lang="en-US" sz="5000" dirty="0">
              <a:solidFill>
                <a:srgbClr val="EBE2AF"/>
              </a:solidFill>
            </a:endParaRPr>
          </a:p>
        </p:txBody>
      </p:sp>
      <p:sp>
        <p:nvSpPr>
          <p:cNvPr id="108" name="TextBox 107">
            <a:extLst>
              <a:ext uri="{FF2B5EF4-FFF2-40B4-BE49-F238E27FC236}">
                <a16:creationId xmlns:a16="http://schemas.microsoft.com/office/drawing/2014/main" id="{1393DC10-458C-456B-9079-D3D9EC5B3FA8}"/>
              </a:ext>
            </a:extLst>
          </p:cNvPr>
          <p:cNvSpPr txBox="1"/>
          <p:nvPr/>
        </p:nvSpPr>
        <p:spPr>
          <a:xfrm>
            <a:off x="2397014" y="1549401"/>
            <a:ext cx="3530711" cy="369332"/>
          </a:xfrm>
          <a:prstGeom prst="rect">
            <a:avLst/>
          </a:prstGeom>
          <a:noFill/>
        </p:spPr>
        <p:txBody>
          <a:bodyPr wrap="square" rtlCol="0">
            <a:spAutoFit/>
          </a:bodyPr>
          <a:lstStyle/>
          <a:p>
            <a:pPr algn="r"/>
            <a:r>
              <a:rPr lang="en-US" dirty="0"/>
              <a:t>Throughout the year</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sp>
        <p:nvSpPr>
          <p:cNvPr id="111" name="TextBox 110">
            <a:extLst>
              <a:ext uri="{FF2B5EF4-FFF2-40B4-BE49-F238E27FC236}">
                <a16:creationId xmlns:a16="http://schemas.microsoft.com/office/drawing/2014/main" id="{E2C2CA95-8F78-4DA7-96E0-55BC9C6209EF}"/>
              </a:ext>
            </a:extLst>
          </p:cNvPr>
          <p:cNvSpPr txBox="1"/>
          <p:nvPr/>
        </p:nvSpPr>
        <p:spPr>
          <a:xfrm>
            <a:off x="6139903" y="2777545"/>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EBE2AF"/>
                </a:solidFill>
              </a:rPr>
              <a:t>Item 55</a:t>
            </a:r>
            <a:endParaRPr lang="en-US" sz="5000" dirty="0">
              <a:solidFill>
                <a:srgbClr val="EBE2AF"/>
              </a:solidFill>
            </a:endParaRPr>
          </a:p>
        </p:txBody>
      </p:sp>
      <p:sp>
        <p:nvSpPr>
          <p:cNvPr id="112" name="TextBox 111">
            <a:extLst>
              <a:ext uri="{FF2B5EF4-FFF2-40B4-BE49-F238E27FC236}">
                <a16:creationId xmlns:a16="http://schemas.microsoft.com/office/drawing/2014/main" id="{1393DC10-458C-456B-9079-D3D9EC5B3FA8}"/>
              </a:ext>
            </a:extLst>
          </p:cNvPr>
          <p:cNvSpPr txBox="1"/>
          <p:nvPr/>
        </p:nvSpPr>
        <p:spPr>
          <a:xfrm>
            <a:off x="4761845" y="3697135"/>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April 10,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nvGrpSpPr>
          <p:cNvPr id="38" name="Группа 37"/>
          <p:cNvGrpSpPr/>
          <p:nvPr/>
        </p:nvGrpSpPr>
        <p:grpSpPr>
          <a:xfrm>
            <a:off x="4422221" y="4325501"/>
            <a:ext cx="7359306" cy="1267961"/>
            <a:chOff x="4422221" y="4363958"/>
            <a:chExt cx="7359306" cy="1267961"/>
          </a:xfrm>
        </p:grpSpPr>
        <p:sp>
          <p:nvSpPr>
            <p:cNvPr id="39" name="TextBox 38">
              <a:extLst>
                <a:ext uri="{FF2B5EF4-FFF2-40B4-BE49-F238E27FC236}">
                  <a16:creationId xmlns:a16="http://schemas.microsoft.com/office/drawing/2014/main" id="{D9585C00-05E0-4883-9190-5990845EE348}"/>
                </a:ext>
              </a:extLst>
            </p:cNvPr>
            <p:cNvSpPr txBox="1"/>
            <p:nvPr/>
          </p:nvSpPr>
          <p:spPr>
            <a:xfrm>
              <a:off x="7684212" y="4363958"/>
              <a:ext cx="4097315" cy="646331"/>
            </a:xfrm>
            <a:prstGeom prst="rect">
              <a:avLst/>
            </a:prstGeom>
            <a:noFill/>
          </p:spPr>
          <p:txBody>
            <a:bodyPr wrap="square" rtlCol="0">
              <a:spAutoFit/>
            </a:bodyPr>
            <a:lstStyle/>
            <a:p>
              <a:pPr>
                <a:defRPr/>
              </a:pPr>
              <a:r>
                <a:rPr lang="en-US" dirty="0"/>
                <a:t>Simplification of the procedure for permanent and temporary registration</a:t>
              </a:r>
              <a:endParaRPr lang="ru-RU" b="1" dirty="0">
                <a:solidFill>
                  <a:srgbClr val="EBE2AF"/>
                </a:solidFill>
                <a:latin typeface="Tahoma" panose="020B0604030504040204" pitchFamily="34" charset="0"/>
                <a:ea typeface="Tahoma" panose="020B0604030504040204" pitchFamily="34" charset="0"/>
                <a:cs typeface="Tahoma" panose="020B0604030504040204" pitchFamily="34" charset="0"/>
              </a:endParaRPr>
            </a:p>
          </p:txBody>
        </p:sp>
        <p:grpSp>
          <p:nvGrpSpPr>
            <p:cNvPr id="40" name="Group 23">
              <a:extLst>
                <a:ext uri="{FF2B5EF4-FFF2-40B4-BE49-F238E27FC236}">
                  <a16:creationId xmlns:a16="http://schemas.microsoft.com/office/drawing/2014/main" id="{F2F30479-59C3-4007-9D72-45C1977815ED}"/>
                </a:ext>
              </a:extLst>
            </p:cNvPr>
            <p:cNvGrpSpPr/>
            <p:nvPr/>
          </p:nvGrpSpPr>
          <p:grpSpPr>
            <a:xfrm>
              <a:off x="4422221" y="5295369"/>
              <a:ext cx="5935594" cy="336550"/>
              <a:chOff x="4422221" y="3127375"/>
              <a:chExt cx="5935594" cy="336550"/>
            </a:xfrm>
          </p:grpSpPr>
          <p:cxnSp>
            <p:nvCxnSpPr>
              <p:cNvPr id="44" name="Straight Connector 24">
                <a:extLst>
                  <a:ext uri="{FF2B5EF4-FFF2-40B4-BE49-F238E27FC236}">
                    <a16:creationId xmlns:a16="http://schemas.microsoft.com/office/drawing/2014/main" id="{A8A0193E-C41C-46B0-9C39-BB9B95D912EA}"/>
                  </a:ext>
                </a:extLst>
              </p:cNvPr>
              <p:cNvCxnSpPr>
                <a:cxnSpLocks/>
              </p:cNvCxnSpPr>
              <p:nvPr/>
            </p:nvCxnSpPr>
            <p:spPr>
              <a:xfrm flipH="1">
                <a:off x="4422221" y="3295567"/>
                <a:ext cx="5935594"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46" name="Oval 25">
                <a:extLst>
                  <a:ext uri="{FF2B5EF4-FFF2-40B4-BE49-F238E27FC236}">
                    <a16:creationId xmlns:a16="http://schemas.microsoft.com/office/drawing/2014/main" id="{31BD03F9-C5A7-4EA7-A8F9-E5EA204140FE}"/>
                  </a:ext>
                </a:extLst>
              </p:cNvPr>
              <p:cNvSpPr/>
              <p:nvPr/>
            </p:nvSpPr>
            <p:spPr>
              <a:xfrm>
                <a:off x="5967483" y="3153880"/>
                <a:ext cx="283540" cy="283540"/>
              </a:xfrm>
              <a:prstGeom prst="ellipse">
                <a:avLst/>
              </a:prstGeom>
              <a:solidFill>
                <a:srgbClr val="BA6DC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8" name="Circle: Hollow 26">
                <a:extLst>
                  <a:ext uri="{FF2B5EF4-FFF2-40B4-BE49-F238E27FC236}">
                    <a16:creationId xmlns:a16="http://schemas.microsoft.com/office/drawing/2014/main" id="{A976E9F3-FF31-4223-A98B-FE04C2010639}"/>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5" name="Oval 27">
                <a:extLst>
                  <a:ext uri="{FF2B5EF4-FFF2-40B4-BE49-F238E27FC236}">
                    <a16:creationId xmlns:a16="http://schemas.microsoft.com/office/drawing/2014/main" id="{331A9D28-1400-44DE-90B0-B91A38328D3B}"/>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sp>
          <p:nvSpPr>
            <p:cNvPr id="41" name="Oval 22">
              <a:extLst>
                <a:ext uri="{FF2B5EF4-FFF2-40B4-BE49-F238E27FC236}">
                  <a16:creationId xmlns:a16="http://schemas.microsoft.com/office/drawing/2014/main" id="{41D4A034-A8E6-484F-9042-245CDC567591}"/>
                </a:ext>
              </a:extLst>
            </p:cNvPr>
            <p:cNvSpPr/>
            <p:nvPr/>
          </p:nvSpPr>
          <p:spPr>
            <a:xfrm>
              <a:off x="6615645" y="4434014"/>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sp>
        <p:nvSpPr>
          <p:cNvPr id="56" name="TextBox 55">
            <a:extLst>
              <a:ext uri="{FF2B5EF4-FFF2-40B4-BE49-F238E27FC236}">
                <a16:creationId xmlns:a16="http://schemas.microsoft.com/office/drawing/2014/main" id="{E2C2CA95-8F78-4DA7-96E0-55BC9C6209EF}"/>
              </a:ext>
            </a:extLst>
          </p:cNvPr>
          <p:cNvSpPr txBox="1"/>
          <p:nvPr/>
        </p:nvSpPr>
        <p:spPr>
          <a:xfrm>
            <a:off x="3302897" y="4588916"/>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EBE2AF"/>
                </a:solidFill>
              </a:rPr>
              <a:t>Item 56</a:t>
            </a:r>
            <a:endParaRPr lang="en-US" sz="5000" dirty="0">
              <a:solidFill>
                <a:srgbClr val="EBE2AF"/>
              </a:solidFill>
            </a:endParaRPr>
          </a:p>
        </p:txBody>
      </p:sp>
      <p:sp>
        <p:nvSpPr>
          <p:cNvPr id="57" name="TextBox 56">
            <a:extLst>
              <a:ext uri="{FF2B5EF4-FFF2-40B4-BE49-F238E27FC236}">
                <a16:creationId xmlns:a16="http://schemas.microsoft.com/office/drawing/2014/main" id="{4245A0EC-B570-41FC-AE3C-F48194D3FB6E}"/>
              </a:ext>
            </a:extLst>
          </p:cNvPr>
          <p:cNvSpPr txBox="1"/>
          <p:nvPr/>
        </p:nvSpPr>
        <p:spPr>
          <a:xfrm>
            <a:off x="6903753" y="5444583"/>
            <a:ext cx="5069172" cy="1015663"/>
          </a:xfrm>
          <a:prstGeom prst="rect">
            <a:avLst/>
          </a:prstGeom>
          <a:noFill/>
        </p:spPr>
        <p:txBody>
          <a:bodyPr wrap="square" rtlCol="0">
            <a:spAutoFit/>
          </a:bodyPr>
          <a:lstStyle/>
          <a:p>
            <a:r>
              <a:rPr lang="en-US" sz="1200" dirty="0"/>
              <a:t>-simplification of existing requirements for the purchase of real estate for citizens with a permanent residence permit in the city of Tashkent and Tashkent region</a:t>
            </a:r>
            <a:r>
              <a:rPr lang="en-US" sz="1200" dirty="0" smtClean="0"/>
              <a:t>;</a:t>
            </a:r>
          </a:p>
          <a:p>
            <a:r>
              <a:rPr lang="en-US" sz="1200" dirty="0" smtClean="0"/>
              <a:t>-cancellation </a:t>
            </a:r>
            <a:r>
              <a:rPr lang="en-US" sz="1200" dirty="0"/>
              <a:t>of the requirements for concluding lease contracts </a:t>
            </a:r>
            <a:r>
              <a:rPr lang="en-US" sz="1200" dirty="0" smtClean="0"/>
              <a:t>for </a:t>
            </a:r>
            <a:r>
              <a:rPr lang="en-US" sz="1200" dirty="0"/>
              <a:t>persons involved in seasonal work </a:t>
            </a:r>
            <a:endParaRPr lang="ru-RU" sz="1200" b="1" dirty="0" smtClean="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sp>
        <p:nvSpPr>
          <p:cNvPr id="58" name="TextBox 57">
            <a:extLst>
              <a:ext uri="{FF2B5EF4-FFF2-40B4-BE49-F238E27FC236}">
                <a16:creationId xmlns:a16="http://schemas.microsoft.com/office/drawing/2014/main" id="{1393DC10-458C-456B-9079-D3D9EC5B3FA8}"/>
              </a:ext>
            </a:extLst>
          </p:cNvPr>
          <p:cNvSpPr txBox="1"/>
          <p:nvPr/>
        </p:nvSpPr>
        <p:spPr>
          <a:xfrm>
            <a:off x="2108608" y="5488148"/>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March 20,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 </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pic>
        <p:nvPicPr>
          <p:cNvPr id="2" name="Рисунок 1"/>
          <p:cNvPicPr>
            <a:picLocks noChangeAspect="1"/>
          </p:cNvPicPr>
          <p:nvPr/>
        </p:nvPicPr>
        <p:blipFill rotWithShape="1">
          <a:blip r:embed="rId2" cstate="hqprint">
            <a:duotone>
              <a:schemeClr val="accent4">
                <a:shade val="45000"/>
                <a:satMod val="135000"/>
              </a:schemeClr>
              <a:prstClr val="white"/>
            </a:duotone>
            <a:extLst>
              <a:ext uri="{28A0092B-C50C-407E-A947-70E740481C1C}">
                <a14:useLocalDpi xmlns:a14="http://schemas.microsoft.com/office/drawing/2010/main" val="0"/>
              </a:ext>
            </a:extLst>
          </a:blip>
          <a:srcRect l="4861" b="15694"/>
          <a:stretch/>
        </p:blipFill>
        <p:spPr>
          <a:xfrm>
            <a:off x="6581190" y="478049"/>
            <a:ext cx="857251" cy="759637"/>
          </a:xfrm>
          <a:prstGeom prst="rect">
            <a:avLst/>
          </a:prstGeom>
        </p:spPr>
      </p:pic>
      <p:pic>
        <p:nvPicPr>
          <p:cNvPr id="60" name="Рисунок 59"/>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4843724" y="2620194"/>
            <a:ext cx="701661" cy="701661"/>
          </a:xfrm>
          <a:prstGeom prst="rect">
            <a:avLst/>
          </a:prstGeom>
        </p:spPr>
      </p:pic>
      <p:pic>
        <p:nvPicPr>
          <p:cNvPr id="4" name="Рисунок 3"/>
          <p:cNvPicPr>
            <a:picLocks noChangeAspect="1"/>
          </p:cNvPicPr>
          <p:nvPr/>
        </p:nvPicPr>
        <p:blipFill rotWithShape="1">
          <a:blip r:embed="rId4" cstate="hqprint">
            <a:duotone>
              <a:schemeClr val="accent4">
                <a:shade val="45000"/>
                <a:satMod val="135000"/>
              </a:schemeClr>
              <a:prstClr val="white"/>
            </a:duotone>
            <a:extLst>
              <a:ext uri="{28A0092B-C50C-407E-A947-70E740481C1C}">
                <a14:useLocalDpi xmlns:a14="http://schemas.microsoft.com/office/drawing/2010/main" val="0"/>
              </a:ext>
            </a:extLst>
          </a:blip>
          <a:srcRect l="7639" b="17222"/>
          <a:stretch/>
        </p:blipFill>
        <p:spPr>
          <a:xfrm rot="1956163">
            <a:off x="6595079" y="4374639"/>
            <a:ext cx="977088" cy="875706"/>
          </a:xfrm>
          <a:prstGeom prst="rect">
            <a:avLst/>
          </a:prstGeom>
        </p:spPr>
      </p:pic>
    </p:spTree>
    <p:extLst>
      <p:ext uri="{BB962C8B-B14F-4D97-AF65-F5344CB8AC3E}">
        <p14:creationId xmlns:p14="http://schemas.microsoft.com/office/powerpoint/2010/main" val="4088909979"/>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AA42C6">
            <a:alpha val="74000"/>
          </a:srgbClr>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80CF28EE-A360-46B6-9D76-D2CA1E8777C8}"/>
              </a:ext>
            </a:extLst>
          </p:cNvPr>
          <p:cNvCxnSpPr>
            <a:cxnSpLocks/>
          </p:cNvCxnSpPr>
          <p:nvPr/>
        </p:nvCxnSpPr>
        <p:spPr>
          <a:xfrm>
            <a:off x="6109253" y="0"/>
            <a:ext cx="0" cy="68580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9BE78EC2-2387-4D3A-9CAD-2A27506E5AE4}"/>
              </a:ext>
            </a:extLst>
          </p:cNvPr>
          <p:cNvGrpSpPr/>
          <p:nvPr/>
        </p:nvGrpSpPr>
        <p:grpSpPr>
          <a:xfrm>
            <a:off x="199048" y="260918"/>
            <a:ext cx="7492820" cy="1389459"/>
            <a:chOff x="190680" y="568633"/>
            <a:chExt cx="7492820" cy="1389459"/>
          </a:xfrm>
        </p:grpSpPr>
        <p:grpSp>
          <p:nvGrpSpPr>
            <p:cNvPr id="43" name="Group 42">
              <a:extLst>
                <a:ext uri="{FF2B5EF4-FFF2-40B4-BE49-F238E27FC236}">
                  <a16:creationId xmlns:a16="http://schemas.microsoft.com/office/drawing/2014/main" id="{D8BA2771-C9E3-44F3-BD77-D657DE156F8C}"/>
                </a:ext>
              </a:extLst>
            </p:cNvPr>
            <p:cNvGrpSpPr/>
            <p:nvPr/>
          </p:nvGrpSpPr>
          <p:grpSpPr>
            <a:xfrm>
              <a:off x="1858583" y="1501775"/>
              <a:ext cx="5824917" cy="336550"/>
              <a:chOff x="1796260" y="3127375"/>
              <a:chExt cx="5914713" cy="336550"/>
            </a:xfrm>
          </p:grpSpPr>
          <p:cxnSp>
            <p:nvCxnSpPr>
              <p:cNvPr id="51" name="Straight Connector 50">
                <a:extLst>
                  <a:ext uri="{FF2B5EF4-FFF2-40B4-BE49-F238E27FC236}">
                    <a16:creationId xmlns:a16="http://schemas.microsoft.com/office/drawing/2014/main" id="{A985DC68-6AF1-4498-911F-A92816E066A5}"/>
                  </a:ext>
                </a:extLst>
              </p:cNvPr>
              <p:cNvCxnSpPr>
                <a:cxnSpLocks/>
              </p:cNvCxnSpPr>
              <p:nvPr/>
            </p:nvCxnSpPr>
            <p:spPr>
              <a:xfrm flipH="1">
                <a:off x="1796260" y="3295567"/>
                <a:ext cx="5914713"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4D9C89A5-98C5-42D9-9023-A70CB8909CF4}"/>
                  </a:ext>
                </a:extLst>
              </p:cNvPr>
              <p:cNvSpPr/>
              <p:nvPr/>
            </p:nvSpPr>
            <p:spPr>
              <a:xfrm>
                <a:off x="5967483" y="3153880"/>
                <a:ext cx="283540" cy="283540"/>
              </a:xfrm>
              <a:prstGeom prst="ellipse">
                <a:avLst/>
              </a:prstGeom>
              <a:solidFill>
                <a:srgbClr val="BA6DCF"/>
              </a:solidFill>
              <a:ln>
                <a:solidFill>
                  <a:srgbClr val="BA6D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53" name="Circle: Hollow 52">
                <a:extLst>
                  <a:ext uri="{FF2B5EF4-FFF2-40B4-BE49-F238E27FC236}">
                    <a16:creationId xmlns:a16="http://schemas.microsoft.com/office/drawing/2014/main" id="{8A117738-5A9B-49A2-91BF-766758E4D870}"/>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4" name="Oval 53">
                <a:extLst>
                  <a:ext uri="{FF2B5EF4-FFF2-40B4-BE49-F238E27FC236}">
                    <a16:creationId xmlns:a16="http://schemas.microsoft.com/office/drawing/2014/main" id="{8028B8DE-057A-4F37-B4A0-CFB5171B2CFC}"/>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grpSp>
          <p:nvGrpSpPr>
            <p:cNvPr id="45" name="Group 44">
              <a:extLst>
                <a:ext uri="{FF2B5EF4-FFF2-40B4-BE49-F238E27FC236}">
                  <a16:creationId xmlns:a16="http://schemas.microsoft.com/office/drawing/2014/main" id="{012328ED-B6F2-47D0-A6E1-73EC8F62F659}"/>
                </a:ext>
              </a:extLst>
            </p:cNvPr>
            <p:cNvGrpSpPr/>
            <p:nvPr/>
          </p:nvGrpSpPr>
          <p:grpSpPr>
            <a:xfrm>
              <a:off x="190680" y="568633"/>
              <a:ext cx="5414608" cy="1389459"/>
              <a:chOff x="140354" y="2194233"/>
              <a:chExt cx="5414608" cy="1389459"/>
            </a:xfrm>
          </p:grpSpPr>
          <p:sp>
            <p:nvSpPr>
              <p:cNvPr id="49" name="TextBox 48">
                <a:extLst>
                  <a:ext uri="{FF2B5EF4-FFF2-40B4-BE49-F238E27FC236}">
                    <a16:creationId xmlns:a16="http://schemas.microsoft.com/office/drawing/2014/main" id="{9A61BB4C-96A2-4D00-9112-5BFC98F25CEE}"/>
                  </a:ext>
                </a:extLst>
              </p:cNvPr>
              <p:cNvSpPr txBox="1"/>
              <p:nvPr/>
            </p:nvSpPr>
            <p:spPr>
              <a:xfrm>
                <a:off x="140354" y="2194233"/>
                <a:ext cx="4455039" cy="369332"/>
              </a:xfrm>
              <a:prstGeom prst="rect">
                <a:avLst/>
              </a:prstGeom>
              <a:noFill/>
            </p:spPr>
            <p:txBody>
              <a:bodyPr wrap="square" rtlCol="0">
                <a:spAutoFit/>
              </a:bodyPr>
              <a:lstStyle/>
              <a:p>
                <a:pPr algn="r"/>
                <a:endParaRPr lang="ru-RU" b="1" dirty="0">
                  <a:solidFill>
                    <a:srgbClr val="EBE2AF"/>
                  </a:solidFill>
                  <a:latin typeface="Tahoma" panose="020B0604030504040204" pitchFamily="34" charset="0"/>
                  <a:ea typeface="Tahoma" panose="020B0604030504040204" pitchFamily="34" charset="0"/>
                  <a:cs typeface="Tahoma" panose="020B0604030504040204" pitchFamily="34" charset="0"/>
                </a:endParaRPr>
              </a:p>
            </p:txBody>
          </p:sp>
          <p:sp>
            <p:nvSpPr>
              <p:cNvPr id="50" name="TextBox 49">
                <a:extLst>
                  <a:ext uri="{FF2B5EF4-FFF2-40B4-BE49-F238E27FC236}">
                    <a16:creationId xmlns:a16="http://schemas.microsoft.com/office/drawing/2014/main" id="{4245A0EC-B570-41FC-AE3C-F48194D3FB6E}"/>
                  </a:ext>
                </a:extLst>
              </p:cNvPr>
              <p:cNvSpPr txBox="1"/>
              <p:nvPr/>
            </p:nvSpPr>
            <p:spPr>
              <a:xfrm>
                <a:off x="1122406" y="3306693"/>
                <a:ext cx="4432556" cy="276999"/>
              </a:xfrm>
              <a:prstGeom prst="rect">
                <a:avLst/>
              </a:prstGeom>
              <a:noFill/>
            </p:spPr>
            <p:txBody>
              <a:bodyPr wrap="square" rtlCol="0">
                <a:spAutoFit/>
              </a:bodyPr>
              <a:lstStyle/>
              <a:p>
                <a:pPr algn="ct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sp>
          <p:nvSpPr>
            <p:cNvPr id="47" name="Oval 46">
              <a:extLst>
                <a:ext uri="{FF2B5EF4-FFF2-40B4-BE49-F238E27FC236}">
                  <a16:creationId xmlns:a16="http://schemas.microsoft.com/office/drawing/2014/main" id="{F6D499F0-3920-4527-8086-8260E495F9C6}"/>
                </a:ext>
              </a:extLst>
            </p:cNvPr>
            <p:cNvSpPr/>
            <p:nvPr/>
          </p:nvSpPr>
          <p:spPr>
            <a:xfrm>
              <a:off x="4767087" y="572966"/>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sp>
        <p:nvSpPr>
          <p:cNvPr id="111" name="TextBox 110">
            <a:extLst>
              <a:ext uri="{FF2B5EF4-FFF2-40B4-BE49-F238E27FC236}">
                <a16:creationId xmlns:a16="http://schemas.microsoft.com/office/drawing/2014/main" id="{E2C2CA95-8F78-4DA7-96E0-55BC9C6209EF}"/>
              </a:ext>
            </a:extLst>
          </p:cNvPr>
          <p:cNvSpPr txBox="1"/>
          <p:nvPr/>
        </p:nvSpPr>
        <p:spPr>
          <a:xfrm>
            <a:off x="6139903" y="485842"/>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EBE2AF"/>
                </a:solidFill>
              </a:rPr>
              <a:t>Item 62</a:t>
            </a:r>
            <a:endParaRPr lang="en-US" sz="5000" dirty="0">
              <a:solidFill>
                <a:srgbClr val="EBE2AF"/>
              </a:solidFill>
            </a:endParaRPr>
          </a:p>
        </p:txBody>
      </p:sp>
      <p:sp>
        <p:nvSpPr>
          <p:cNvPr id="112" name="TextBox 111">
            <a:extLst>
              <a:ext uri="{FF2B5EF4-FFF2-40B4-BE49-F238E27FC236}">
                <a16:creationId xmlns:a16="http://schemas.microsoft.com/office/drawing/2014/main" id="{1393DC10-458C-456B-9079-D3D9EC5B3FA8}"/>
              </a:ext>
            </a:extLst>
          </p:cNvPr>
          <p:cNvSpPr txBox="1"/>
          <p:nvPr/>
        </p:nvSpPr>
        <p:spPr>
          <a:xfrm>
            <a:off x="4761845" y="1405432"/>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October 10,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nvGrpSpPr>
          <p:cNvPr id="60" name="Group 41">
            <a:extLst>
              <a:ext uri="{FF2B5EF4-FFF2-40B4-BE49-F238E27FC236}">
                <a16:creationId xmlns:a16="http://schemas.microsoft.com/office/drawing/2014/main" id="{9BE78EC2-2387-4D3A-9CAD-2A27506E5AE4}"/>
              </a:ext>
            </a:extLst>
          </p:cNvPr>
          <p:cNvGrpSpPr/>
          <p:nvPr/>
        </p:nvGrpSpPr>
        <p:grpSpPr>
          <a:xfrm>
            <a:off x="1016435" y="4116699"/>
            <a:ext cx="6674006" cy="1802521"/>
            <a:chOff x="1009494" y="340237"/>
            <a:chExt cx="6674006" cy="1802521"/>
          </a:xfrm>
        </p:grpSpPr>
        <p:grpSp>
          <p:nvGrpSpPr>
            <p:cNvPr id="61" name="Group 42">
              <a:extLst>
                <a:ext uri="{FF2B5EF4-FFF2-40B4-BE49-F238E27FC236}">
                  <a16:creationId xmlns:a16="http://schemas.microsoft.com/office/drawing/2014/main" id="{D8BA2771-C9E3-44F3-BD77-D657DE156F8C}"/>
                </a:ext>
              </a:extLst>
            </p:cNvPr>
            <p:cNvGrpSpPr/>
            <p:nvPr/>
          </p:nvGrpSpPr>
          <p:grpSpPr>
            <a:xfrm>
              <a:off x="1858583" y="1501775"/>
              <a:ext cx="5824917" cy="336550"/>
              <a:chOff x="1796260" y="3127375"/>
              <a:chExt cx="5914713" cy="336550"/>
            </a:xfrm>
          </p:grpSpPr>
          <p:cxnSp>
            <p:nvCxnSpPr>
              <p:cNvPr id="66" name="Straight Connector 50">
                <a:extLst>
                  <a:ext uri="{FF2B5EF4-FFF2-40B4-BE49-F238E27FC236}">
                    <a16:creationId xmlns:a16="http://schemas.microsoft.com/office/drawing/2014/main" id="{A985DC68-6AF1-4498-911F-A92816E066A5}"/>
                  </a:ext>
                </a:extLst>
              </p:cNvPr>
              <p:cNvCxnSpPr>
                <a:cxnSpLocks/>
              </p:cNvCxnSpPr>
              <p:nvPr/>
            </p:nvCxnSpPr>
            <p:spPr>
              <a:xfrm flipH="1">
                <a:off x="1796260" y="3295567"/>
                <a:ext cx="5914713"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67" name="Oval 51">
                <a:extLst>
                  <a:ext uri="{FF2B5EF4-FFF2-40B4-BE49-F238E27FC236}">
                    <a16:creationId xmlns:a16="http://schemas.microsoft.com/office/drawing/2014/main" id="{4D9C89A5-98C5-42D9-9023-A70CB8909CF4}"/>
                  </a:ext>
                </a:extLst>
              </p:cNvPr>
              <p:cNvSpPr/>
              <p:nvPr/>
            </p:nvSpPr>
            <p:spPr>
              <a:xfrm>
                <a:off x="5967483" y="3153880"/>
                <a:ext cx="283540" cy="283540"/>
              </a:xfrm>
              <a:prstGeom prst="ellipse">
                <a:avLst/>
              </a:prstGeom>
              <a:solidFill>
                <a:srgbClr val="BA6DCF"/>
              </a:solidFill>
              <a:ln>
                <a:solidFill>
                  <a:srgbClr val="BA6D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68" name="Circle: Hollow 52">
                <a:extLst>
                  <a:ext uri="{FF2B5EF4-FFF2-40B4-BE49-F238E27FC236}">
                    <a16:creationId xmlns:a16="http://schemas.microsoft.com/office/drawing/2014/main" id="{8A117738-5A9B-49A2-91BF-766758E4D870}"/>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69" name="Oval 53">
                <a:extLst>
                  <a:ext uri="{FF2B5EF4-FFF2-40B4-BE49-F238E27FC236}">
                    <a16:creationId xmlns:a16="http://schemas.microsoft.com/office/drawing/2014/main" id="{8028B8DE-057A-4F37-B4A0-CFB5171B2CFC}"/>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grpSp>
          <p:nvGrpSpPr>
            <p:cNvPr id="62" name="Group 44">
              <a:extLst>
                <a:ext uri="{FF2B5EF4-FFF2-40B4-BE49-F238E27FC236}">
                  <a16:creationId xmlns:a16="http://schemas.microsoft.com/office/drawing/2014/main" id="{012328ED-B6F2-47D0-A6E1-73EC8F62F659}"/>
                </a:ext>
              </a:extLst>
            </p:cNvPr>
            <p:cNvGrpSpPr/>
            <p:nvPr/>
          </p:nvGrpSpPr>
          <p:grpSpPr>
            <a:xfrm>
              <a:off x="1009494" y="340237"/>
              <a:ext cx="4595794" cy="1802521"/>
              <a:chOff x="959168" y="1965837"/>
              <a:chExt cx="4595794" cy="1802521"/>
            </a:xfrm>
          </p:grpSpPr>
          <p:sp>
            <p:nvSpPr>
              <p:cNvPr id="64" name="TextBox 63">
                <a:extLst>
                  <a:ext uri="{FF2B5EF4-FFF2-40B4-BE49-F238E27FC236}">
                    <a16:creationId xmlns:a16="http://schemas.microsoft.com/office/drawing/2014/main" id="{9A61BB4C-96A2-4D00-9112-5BFC98F25CEE}"/>
                  </a:ext>
                </a:extLst>
              </p:cNvPr>
              <p:cNvSpPr txBox="1"/>
              <p:nvPr/>
            </p:nvSpPr>
            <p:spPr>
              <a:xfrm>
                <a:off x="959168" y="1965837"/>
                <a:ext cx="3637652" cy="1200329"/>
              </a:xfrm>
              <a:prstGeom prst="rect">
                <a:avLst/>
              </a:prstGeom>
              <a:noFill/>
            </p:spPr>
            <p:txBody>
              <a:bodyPr wrap="square" rtlCol="0">
                <a:spAutoFit/>
              </a:bodyPr>
              <a:lstStyle/>
              <a:p>
                <a:pPr algn="r"/>
                <a:r>
                  <a:rPr lang="en-US" dirty="0"/>
                  <a:t>Implementation </a:t>
                </a:r>
                <a:r>
                  <a:rPr lang="en-US" dirty="0" smtClean="0"/>
                  <a:t>of </a:t>
                </a:r>
                <a:r>
                  <a:rPr lang="en-US" dirty="0"/>
                  <a:t>effective comprehensive measures to eliminate corruption, the causes and conditions that contribute to it.</a:t>
                </a:r>
                <a:endParaRPr lang="ru-RU" b="1" dirty="0">
                  <a:solidFill>
                    <a:srgbClr val="EBE2AF"/>
                  </a:solidFill>
                  <a:latin typeface="Tahoma" panose="020B0604030504040204" pitchFamily="34" charset="0"/>
                  <a:ea typeface="Tahoma" panose="020B0604030504040204" pitchFamily="34" charset="0"/>
                  <a:cs typeface="Tahoma" panose="020B0604030504040204" pitchFamily="34" charset="0"/>
                </a:endParaRPr>
              </a:p>
            </p:txBody>
          </p:sp>
          <p:sp>
            <p:nvSpPr>
              <p:cNvPr id="65" name="TextBox 64">
                <a:extLst>
                  <a:ext uri="{FF2B5EF4-FFF2-40B4-BE49-F238E27FC236}">
                    <a16:creationId xmlns:a16="http://schemas.microsoft.com/office/drawing/2014/main" id="{4245A0EC-B570-41FC-AE3C-F48194D3FB6E}"/>
                  </a:ext>
                </a:extLst>
              </p:cNvPr>
              <p:cNvSpPr txBox="1"/>
              <p:nvPr/>
            </p:nvSpPr>
            <p:spPr>
              <a:xfrm>
                <a:off x="1047633" y="3306693"/>
                <a:ext cx="4507329" cy="461665"/>
              </a:xfrm>
              <a:prstGeom prst="rect">
                <a:avLst/>
              </a:prstGeom>
              <a:noFill/>
            </p:spPr>
            <p:txBody>
              <a:bodyPr wrap="square" rtlCol="0">
                <a:spAutoFit/>
              </a:bodyPr>
              <a:lstStyle/>
              <a:p>
                <a:pPr algn="ctr"/>
                <a:r>
                  <a:rPr lang="en-US" sz="1200" dirty="0"/>
                  <a:t>F</a:t>
                </a:r>
                <a:r>
                  <a:rPr lang="en-US" sz="1200" dirty="0" smtClean="0"/>
                  <a:t>urther </a:t>
                </a:r>
                <a:r>
                  <a:rPr lang="en-US" sz="1200" dirty="0"/>
                  <a:t>improvement of anti-corruption </a:t>
                </a:r>
                <a:r>
                  <a:rPr lang="en-US" sz="1200" dirty="0" smtClean="0"/>
                  <a:t>legislation and </a:t>
                </a:r>
                <a:r>
                  <a:rPr lang="en-US" sz="1200" dirty="0"/>
                  <a:t>creating an unacceptable attitude towards corruption in society</a:t>
                </a: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sp>
          <p:nvSpPr>
            <p:cNvPr id="63" name="Oval 46">
              <a:extLst>
                <a:ext uri="{FF2B5EF4-FFF2-40B4-BE49-F238E27FC236}">
                  <a16:creationId xmlns:a16="http://schemas.microsoft.com/office/drawing/2014/main" id="{F6D499F0-3920-4527-8086-8260E495F9C6}"/>
                </a:ext>
              </a:extLst>
            </p:cNvPr>
            <p:cNvSpPr/>
            <p:nvPr/>
          </p:nvSpPr>
          <p:spPr>
            <a:xfrm>
              <a:off x="4767087" y="572966"/>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sp>
        <p:nvSpPr>
          <p:cNvPr id="70" name="TextBox 69">
            <a:extLst>
              <a:ext uri="{FF2B5EF4-FFF2-40B4-BE49-F238E27FC236}">
                <a16:creationId xmlns:a16="http://schemas.microsoft.com/office/drawing/2014/main" id="{E2C2CA95-8F78-4DA7-96E0-55BC9C6209EF}"/>
              </a:ext>
            </a:extLst>
          </p:cNvPr>
          <p:cNvSpPr txBox="1"/>
          <p:nvPr/>
        </p:nvSpPr>
        <p:spPr>
          <a:xfrm>
            <a:off x="6138476" y="4570019"/>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EBE2AF"/>
                </a:solidFill>
              </a:rPr>
              <a:t>Item 64</a:t>
            </a:r>
            <a:endParaRPr lang="en-US" sz="5000" dirty="0">
              <a:solidFill>
                <a:srgbClr val="EBE2AF"/>
              </a:solidFill>
            </a:endParaRPr>
          </a:p>
        </p:txBody>
      </p:sp>
      <p:sp>
        <p:nvSpPr>
          <p:cNvPr id="72" name="TextBox 71">
            <a:extLst>
              <a:ext uri="{FF2B5EF4-FFF2-40B4-BE49-F238E27FC236}">
                <a16:creationId xmlns:a16="http://schemas.microsoft.com/office/drawing/2014/main" id="{1393DC10-458C-456B-9079-D3D9EC5B3FA8}"/>
              </a:ext>
            </a:extLst>
          </p:cNvPr>
          <p:cNvSpPr txBox="1"/>
          <p:nvPr/>
        </p:nvSpPr>
        <p:spPr>
          <a:xfrm>
            <a:off x="4760418" y="5489609"/>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November 1,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nvGrpSpPr>
          <p:cNvPr id="118" name="Группа 117"/>
          <p:cNvGrpSpPr/>
          <p:nvPr/>
        </p:nvGrpSpPr>
        <p:grpSpPr>
          <a:xfrm>
            <a:off x="4422221" y="2231604"/>
            <a:ext cx="7594524" cy="1262536"/>
            <a:chOff x="4422221" y="4369383"/>
            <a:chExt cx="7594524" cy="1262536"/>
          </a:xfrm>
        </p:grpSpPr>
        <p:sp>
          <p:nvSpPr>
            <p:cNvPr id="119" name="TextBox 118">
              <a:extLst>
                <a:ext uri="{FF2B5EF4-FFF2-40B4-BE49-F238E27FC236}">
                  <a16:creationId xmlns:a16="http://schemas.microsoft.com/office/drawing/2014/main" id="{D9585C00-05E0-4883-9190-5990845EE348}"/>
                </a:ext>
              </a:extLst>
            </p:cNvPr>
            <p:cNvSpPr txBox="1"/>
            <p:nvPr/>
          </p:nvSpPr>
          <p:spPr>
            <a:xfrm>
              <a:off x="7658574" y="4369383"/>
              <a:ext cx="4358171" cy="923330"/>
            </a:xfrm>
            <a:prstGeom prst="rect">
              <a:avLst/>
            </a:prstGeom>
            <a:noFill/>
          </p:spPr>
          <p:txBody>
            <a:bodyPr wrap="square" rtlCol="0">
              <a:spAutoFit/>
            </a:bodyPr>
            <a:lstStyle/>
            <a:p>
              <a:r>
                <a:rPr lang="en-US" dirty="0"/>
                <a:t>Development of the draft law ‘On the National Security Service of the Republic of Uzbekistan’ </a:t>
              </a:r>
              <a:endParaRPr lang="ru-RU" b="1" dirty="0">
                <a:solidFill>
                  <a:srgbClr val="EBE2AF"/>
                </a:solidFill>
                <a:latin typeface="Tahoma" panose="020B0604030504040204" pitchFamily="34" charset="0"/>
                <a:ea typeface="Tahoma" panose="020B0604030504040204" pitchFamily="34" charset="0"/>
                <a:cs typeface="Tahoma" panose="020B0604030504040204" pitchFamily="34" charset="0"/>
              </a:endParaRPr>
            </a:p>
          </p:txBody>
        </p:sp>
        <p:grpSp>
          <p:nvGrpSpPr>
            <p:cNvPr id="120" name="Group 23">
              <a:extLst>
                <a:ext uri="{FF2B5EF4-FFF2-40B4-BE49-F238E27FC236}">
                  <a16:creationId xmlns:a16="http://schemas.microsoft.com/office/drawing/2014/main" id="{F2F30479-59C3-4007-9D72-45C1977815ED}"/>
                </a:ext>
              </a:extLst>
            </p:cNvPr>
            <p:cNvGrpSpPr/>
            <p:nvPr/>
          </p:nvGrpSpPr>
          <p:grpSpPr>
            <a:xfrm>
              <a:off x="4422221" y="5295369"/>
              <a:ext cx="5935594" cy="336550"/>
              <a:chOff x="4422221" y="3127375"/>
              <a:chExt cx="5935594" cy="336550"/>
            </a:xfrm>
          </p:grpSpPr>
          <p:cxnSp>
            <p:nvCxnSpPr>
              <p:cNvPr id="122" name="Straight Connector 24">
                <a:extLst>
                  <a:ext uri="{FF2B5EF4-FFF2-40B4-BE49-F238E27FC236}">
                    <a16:creationId xmlns:a16="http://schemas.microsoft.com/office/drawing/2014/main" id="{A8A0193E-C41C-46B0-9C39-BB9B95D912EA}"/>
                  </a:ext>
                </a:extLst>
              </p:cNvPr>
              <p:cNvCxnSpPr>
                <a:cxnSpLocks/>
              </p:cNvCxnSpPr>
              <p:nvPr/>
            </p:nvCxnSpPr>
            <p:spPr>
              <a:xfrm flipH="1">
                <a:off x="4422221" y="3295567"/>
                <a:ext cx="5935594"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123" name="Oval 25">
                <a:extLst>
                  <a:ext uri="{FF2B5EF4-FFF2-40B4-BE49-F238E27FC236}">
                    <a16:creationId xmlns:a16="http://schemas.microsoft.com/office/drawing/2014/main" id="{31BD03F9-C5A7-4EA7-A8F9-E5EA204140FE}"/>
                  </a:ext>
                </a:extLst>
              </p:cNvPr>
              <p:cNvSpPr/>
              <p:nvPr/>
            </p:nvSpPr>
            <p:spPr>
              <a:xfrm>
                <a:off x="5967483" y="3153880"/>
                <a:ext cx="283540" cy="283540"/>
              </a:xfrm>
              <a:prstGeom prst="ellipse">
                <a:avLst/>
              </a:prstGeom>
              <a:solidFill>
                <a:srgbClr val="BA6DC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124" name="Circle: Hollow 26">
                <a:extLst>
                  <a:ext uri="{FF2B5EF4-FFF2-40B4-BE49-F238E27FC236}">
                    <a16:creationId xmlns:a16="http://schemas.microsoft.com/office/drawing/2014/main" id="{A976E9F3-FF31-4223-A98B-FE04C2010639}"/>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125" name="Oval 27">
                <a:extLst>
                  <a:ext uri="{FF2B5EF4-FFF2-40B4-BE49-F238E27FC236}">
                    <a16:creationId xmlns:a16="http://schemas.microsoft.com/office/drawing/2014/main" id="{331A9D28-1400-44DE-90B0-B91A38328D3B}"/>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sp>
          <p:nvSpPr>
            <p:cNvPr id="121" name="Oval 22">
              <a:extLst>
                <a:ext uri="{FF2B5EF4-FFF2-40B4-BE49-F238E27FC236}">
                  <a16:creationId xmlns:a16="http://schemas.microsoft.com/office/drawing/2014/main" id="{41D4A034-A8E6-484F-9042-245CDC567591}"/>
                </a:ext>
              </a:extLst>
            </p:cNvPr>
            <p:cNvSpPr/>
            <p:nvPr/>
          </p:nvSpPr>
          <p:spPr>
            <a:xfrm>
              <a:off x="6615645" y="4434014"/>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sp>
        <p:nvSpPr>
          <p:cNvPr id="126" name="TextBox 125">
            <a:extLst>
              <a:ext uri="{FF2B5EF4-FFF2-40B4-BE49-F238E27FC236}">
                <a16:creationId xmlns:a16="http://schemas.microsoft.com/office/drawing/2014/main" id="{E2C2CA95-8F78-4DA7-96E0-55BC9C6209EF}"/>
              </a:ext>
            </a:extLst>
          </p:cNvPr>
          <p:cNvSpPr txBox="1"/>
          <p:nvPr/>
        </p:nvSpPr>
        <p:spPr>
          <a:xfrm>
            <a:off x="3302897" y="2489594"/>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EBE2AF"/>
                </a:solidFill>
              </a:rPr>
              <a:t>Item 63</a:t>
            </a:r>
            <a:endParaRPr lang="en-US" sz="5000" dirty="0">
              <a:solidFill>
                <a:srgbClr val="EBE2AF"/>
              </a:solidFill>
            </a:endParaRPr>
          </a:p>
        </p:txBody>
      </p:sp>
      <p:sp>
        <p:nvSpPr>
          <p:cNvPr id="127" name="TextBox 126">
            <a:extLst>
              <a:ext uri="{FF2B5EF4-FFF2-40B4-BE49-F238E27FC236}">
                <a16:creationId xmlns:a16="http://schemas.microsoft.com/office/drawing/2014/main" id="{4245A0EC-B570-41FC-AE3C-F48194D3FB6E}"/>
              </a:ext>
            </a:extLst>
          </p:cNvPr>
          <p:cNvSpPr txBox="1"/>
          <p:nvPr/>
        </p:nvSpPr>
        <p:spPr>
          <a:xfrm>
            <a:off x="1016435" y="1392288"/>
            <a:ext cx="4332464" cy="830997"/>
          </a:xfrm>
          <a:prstGeom prst="rect">
            <a:avLst/>
          </a:prstGeom>
          <a:noFill/>
        </p:spPr>
        <p:txBody>
          <a:bodyPr wrap="square" rtlCol="0">
            <a:spAutoFit/>
          </a:bodyPr>
          <a:lstStyle/>
          <a:p>
            <a:r>
              <a:rPr lang="en-US" sz="1200" dirty="0"/>
              <a:t>The draft provides:</a:t>
            </a:r>
          </a:p>
          <a:p>
            <a:r>
              <a:rPr lang="en-US" sz="1200" dirty="0"/>
              <a:t>-legal status of law enforcement agencies;</a:t>
            </a:r>
          </a:p>
          <a:p>
            <a:r>
              <a:rPr lang="en-US" sz="1200" dirty="0"/>
              <a:t>-powers and duties of each law enforcement agency on the basis of their specific </a:t>
            </a:r>
            <a:r>
              <a:rPr lang="en-US" sz="1200" dirty="0" smtClean="0"/>
              <a:t>activities</a:t>
            </a:r>
            <a:endParaRPr lang="en-US" sz="1200" dirty="0"/>
          </a:p>
        </p:txBody>
      </p:sp>
      <p:sp>
        <p:nvSpPr>
          <p:cNvPr id="128" name="TextBox 127">
            <a:extLst>
              <a:ext uri="{FF2B5EF4-FFF2-40B4-BE49-F238E27FC236}">
                <a16:creationId xmlns:a16="http://schemas.microsoft.com/office/drawing/2014/main" id="{1393DC10-458C-456B-9079-D3D9EC5B3FA8}"/>
              </a:ext>
            </a:extLst>
          </p:cNvPr>
          <p:cNvSpPr txBox="1"/>
          <p:nvPr/>
        </p:nvSpPr>
        <p:spPr>
          <a:xfrm>
            <a:off x="2108608" y="3388826"/>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June 10,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sp>
        <p:nvSpPr>
          <p:cNvPr id="4" name="Прямоугольник 3"/>
          <p:cNvSpPr/>
          <p:nvPr/>
        </p:nvSpPr>
        <p:spPr>
          <a:xfrm>
            <a:off x="-84892" y="220378"/>
            <a:ext cx="4738979" cy="646331"/>
          </a:xfrm>
          <a:prstGeom prst="rect">
            <a:avLst/>
          </a:prstGeom>
        </p:spPr>
        <p:txBody>
          <a:bodyPr wrap="square">
            <a:spAutoFit/>
          </a:bodyPr>
          <a:lstStyle/>
          <a:p>
            <a:pPr algn="r">
              <a:defRPr/>
            </a:pPr>
            <a:r>
              <a:rPr lang="en-US" dirty="0"/>
              <a:t>Development of the draft law of the Republic of Uzbekistan ‘On law enforcement agencies</a:t>
            </a:r>
            <a:endParaRPr lang="ru-RU" b="1" dirty="0">
              <a:solidFill>
                <a:srgbClr val="EBE2AF"/>
              </a:solidFill>
              <a:latin typeface="Tahoma" panose="020B0604030504040204" pitchFamily="34" charset="0"/>
              <a:ea typeface="Tahoma" panose="020B0604030504040204" pitchFamily="34" charset="0"/>
              <a:cs typeface="Tahoma" panose="020B0604030504040204" pitchFamily="34" charset="0"/>
            </a:endParaRPr>
          </a:p>
        </p:txBody>
      </p:sp>
      <p:sp>
        <p:nvSpPr>
          <p:cNvPr id="5" name="Прямоугольник 4"/>
          <p:cNvSpPr/>
          <p:nvPr/>
        </p:nvSpPr>
        <p:spPr>
          <a:xfrm>
            <a:off x="7158076" y="3368962"/>
            <a:ext cx="4538130" cy="646331"/>
          </a:xfrm>
          <a:prstGeom prst="rect">
            <a:avLst/>
          </a:prstGeom>
        </p:spPr>
        <p:txBody>
          <a:bodyPr wrap="square">
            <a:spAutoFit/>
          </a:bodyPr>
          <a:lstStyle/>
          <a:p>
            <a:r>
              <a:rPr lang="en-US" sz="1200" dirty="0"/>
              <a:t>The draft </a:t>
            </a:r>
            <a:r>
              <a:rPr lang="en-US" sz="1200" dirty="0" smtClean="0"/>
              <a:t>provides</a:t>
            </a:r>
            <a:r>
              <a:rPr lang="en-US" sz="1200" dirty="0"/>
              <a:t> </a:t>
            </a:r>
            <a:r>
              <a:rPr lang="en-US" sz="1200" dirty="0" smtClean="0"/>
              <a:t>tasks </a:t>
            </a:r>
            <a:r>
              <a:rPr lang="en-US" sz="1200" dirty="0"/>
              <a:t>and functions, the legal status and powers of the National Security Service in ensuring the protection of the state against external and internal threats</a:t>
            </a:r>
          </a:p>
        </p:txBody>
      </p:sp>
      <p:pic>
        <p:nvPicPr>
          <p:cNvPr id="129" name="Picture 18" descr="Похожее изображение"/>
          <p:cNvPicPr>
            <a:picLocks noChangeAspect="1" noChangeArrowheads="1"/>
          </p:cNvPicPr>
          <p:nvPr/>
        </p:nvPicPr>
        <p:blipFill rotWithShape="1">
          <a:blip r:embed="rId2" cstate="print">
            <a:duotone>
              <a:schemeClr val="accent4">
                <a:shade val="45000"/>
                <a:satMod val="135000"/>
              </a:schemeClr>
              <a:prstClr val="white"/>
            </a:duotone>
            <a:extLst>
              <a:ext uri="{28A0092B-C50C-407E-A947-70E740481C1C}">
                <a14:useLocalDpi xmlns:a14="http://schemas.microsoft.com/office/drawing/2010/main" val="0"/>
              </a:ext>
            </a:extLst>
          </a:blip>
          <a:srcRect t="20925" b="20235"/>
          <a:stretch/>
        </p:blipFill>
        <p:spPr bwMode="auto">
          <a:xfrm>
            <a:off x="4837261" y="4600247"/>
            <a:ext cx="725808" cy="427059"/>
          </a:xfrm>
          <a:prstGeom prst="rect">
            <a:avLst/>
          </a:prstGeom>
          <a:noFill/>
          <a:extLst>
            <a:ext uri="{909E8E84-426E-40DD-AFC4-6F175D3DCCD1}">
              <a14:hiddenFill xmlns:a14="http://schemas.microsoft.com/office/drawing/2010/main">
                <a:solidFill>
                  <a:srgbClr val="FFFFFF"/>
                </a:solidFill>
              </a14:hiddenFill>
            </a:ext>
          </a:extLst>
        </p:spPr>
      </p:pic>
      <p:pic>
        <p:nvPicPr>
          <p:cNvPr id="6" name="Рисунок 5"/>
          <p:cNvPicPr>
            <a:picLocks noChangeAspect="1"/>
          </p:cNvPicPr>
          <p:nvPr/>
        </p:nvPicPr>
        <p:blipFill rotWithShape="1">
          <a:blip r:embed="rId3" cstate="hqprint">
            <a:duotone>
              <a:schemeClr val="accent4">
                <a:shade val="45000"/>
                <a:satMod val="135000"/>
              </a:schemeClr>
              <a:prstClr val="white"/>
            </a:duotone>
            <a:extLst>
              <a:ext uri="{28A0092B-C50C-407E-A947-70E740481C1C}">
                <a14:useLocalDpi xmlns:a14="http://schemas.microsoft.com/office/drawing/2010/main" val="0"/>
              </a:ext>
            </a:extLst>
          </a:blip>
          <a:srcRect l="6250" b="15139"/>
          <a:stretch/>
        </p:blipFill>
        <p:spPr>
          <a:xfrm>
            <a:off x="4846786" y="317998"/>
            <a:ext cx="725808" cy="656991"/>
          </a:xfrm>
          <a:prstGeom prst="rect">
            <a:avLst/>
          </a:prstGeom>
        </p:spPr>
      </p:pic>
      <p:pic>
        <p:nvPicPr>
          <p:cNvPr id="130" name="Рисунок 129"/>
          <p:cNvPicPr>
            <a:picLocks noChangeAspect="1"/>
          </p:cNvPicPr>
          <p:nvPr/>
        </p:nvPicPr>
        <p:blipFill>
          <a:blip r:embed="rId4"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778102" y="2478761"/>
            <a:ext cx="513324" cy="513324"/>
          </a:xfrm>
          <a:prstGeom prst="rect">
            <a:avLst/>
          </a:prstGeom>
        </p:spPr>
      </p:pic>
    </p:spTree>
    <p:extLst>
      <p:ext uri="{BB962C8B-B14F-4D97-AF65-F5344CB8AC3E}">
        <p14:creationId xmlns:p14="http://schemas.microsoft.com/office/powerpoint/2010/main" val="3991141147"/>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AA42C6">
            <a:alpha val="74000"/>
          </a:srgbClr>
        </a:solidFill>
        <a:effectLst/>
      </p:bgPr>
    </p:bg>
    <p:spTree>
      <p:nvGrpSpPr>
        <p:cNvPr id="1" name=""/>
        <p:cNvGrpSpPr/>
        <p:nvPr/>
      </p:nvGrpSpPr>
      <p:grpSpPr>
        <a:xfrm>
          <a:off x="0" y="0"/>
          <a:ext cx="0" cy="0"/>
          <a:chOff x="0" y="0"/>
          <a:chExt cx="0" cy="0"/>
        </a:xfrm>
      </p:grpSpPr>
      <p:cxnSp>
        <p:nvCxnSpPr>
          <p:cNvPr id="9" name="Straight Connector 8">
            <a:extLst>
              <a:ext uri="{FF2B5EF4-FFF2-40B4-BE49-F238E27FC236}">
                <a16:creationId xmlns:a16="http://schemas.microsoft.com/office/drawing/2014/main" id="{80CF28EE-A360-46B6-9D76-D2CA1E8777C8}"/>
              </a:ext>
            </a:extLst>
          </p:cNvPr>
          <p:cNvCxnSpPr>
            <a:cxnSpLocks/>
          </p:cNvCxnSpPr>
          <p:nvPr/>
        </p:nvCxnSpPr>
        <p:spPr>
          <a:xfrm>
            <a:off x="6109253" y="0"/>
            <a:ext cx="0" cy="68580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42" name="Group 41">
            <a:extLst>
              <a:ext uri="{FF2B5EF4-FFF2-40B4-BE49-F238E27FC236}">
                <a16:creationId xmlns:a16="http://schemas.microsoft.com/office/drawing/2014/main" id="{9BE78EC2-2387-4D3A-9CAD-2A27506E5AE4}"/>
              </a:ext>
            </a:extLst>
          </p:cNvPr>
          <p:cNvGrpSpPr/>
          <p:nvPr/>
        </p:nvGrpSpPr>
        <p:grpSpPr>
          <a:xfrm>
            <a:off x="1006062" y="2490279"/>
            <a:ext cx="6685806" cy="1744933"/>
            <a:chOff x="997694" y="572966"/>
            <a:chExt cx="6685806" cy="1744933"/>
          </a:xfrm>
        </p:grpSpPr>
        <p:grpSp>
          <p:nvGrpSpPr>
            <p:cNvPr id="43" name="Group 42">
              <a:extLst>
                <a:ext uri="{FF2B5EF4-FFF2-40B4-BE49-F238E27FC236}">
                  <a16:creationId xmlns:a16="http://schemas.microsoft.com/office/drawing/2014/main" id="{D8BA2771-C9E3-44F3-BD77-D657DE156F8C}"/>
                </a:ext>
              </a:extLst>
            </p:cNvPr>
            <p:cNvGrpSpPr/>
            <p:nvPr/>
          </p:nvGrpSpPr>
          <p:grpSpPr>
            <a:xfrm>
              <a:off x="1858583" y="1501775"/>
              <a:ext cx="5824917" cy="336550"/>
              <a:chOff x="1796260" y="3127375"/>
              <a:chExt cx="5914713" cy="336550"/>
            </a:xfrm>
          </p:grpSpPr>
          <p:cxnSp>
            <p:nvCxnSpPr>
              <p:cNvPr id="51" name="Straight Connector 50">
                <a:extLst>
                  <a:ext uri="{FF2B5EF4-FFF2-40B4-BE49-F238E27FC236}">
                    <a16:creationId xmlns:a16="http://schemas.microsoft.com/office/drawing/2014/main" id="{A985DC68-6AF1-4498-911F-A92816E066A5}"/>
                  </a:ext>
                </a:extLst>
              </p:cNvPr>
              <p:cNvCxnSpPr>
                <a:cxnSpLocks/>
              </p:cNvCxnSpPr>
              <p:nvPr/>
            </p:nvCxnSpPr>
            <p:spPr>
              <a:xfrm flipH="1">
                <a:off x="1796260" y="3295567"/>
                <a:ext cx="5914713"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4D9C89A5-98C5-42D9-9023-A70CB8909CF4}"/>
                  </a:ext>
                </a:extLst>
              </p:cNvPr>
              <p:cNvSpPr/>
              <p:nvPr/>
            </p:nvSpPr>
            <p:spPr>
              <a:xfrm>
                <a:off x="5967483" y="3153880"/>
                <a:ext cx="283540" cy="283540"/>
              </a:xfrm>
              <a:prstGeom prst="ellipse">
                <a:avLst/>
              </a:prstGeom>
              <a:solidFill>
                <a:srgbClr val="BA6DCF"/>
              </a:solidFill>
              <a:ln>
                <a:solidFill>
                  <a:srgbClr val="BA6DC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53" name="Circle: Hollow 52">
                <a:extLst>
                  <a:ext uri="{FF2B5EF4-FFF2-40B4-BE49-F238E27FC236}">
                    <a16:creationId xmlns:a16="http://schemas.microsoft.com/office/drawing/2014/main" id="{8A117738-5A9B-49A2-91BF-766758E4D870}"/>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4" name="Oval 53">
                <a:extLst>
                  <a:ext uri="{FF2B5EF4-FFF2-40B4-BE49-F238E27FC236}">
                    <a16:creationId xmlns:a16="http://schemas.microsoft.com/office/drawing/2014/main" id="{8028B8DE-057A-4F37-B4A0-CFB5171B2CFC}"/>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grpSp>
          <p:nvGrpSpPr>
            <p:cNvPr id="45" name="Group 44">
              <a:extLst>
                <a:ext uri="{FF2B5EF4-FFF2-40B4-BE49-F238E27FC236}">
                  <a16:creationId xmlns:a16="http://schemas.microsoft.com/office/drawing/2014/main" id="{012328ED-B6F2-47D0-A6E1-73EC8F62F659}"/>
                </a:ext>
              </a:extLst>
            </p:cNvPr>
            <p:cNvGrpSpPr/>
            <p:nvPr/>
          </p:nvGrpSpPr>
          <p:grpSpPr>
            <a:xfrm>
              <a:off x="997694" y="668372"/>
              <a:ext cx="4607594" cy="1649527"/>
              <a:chOff x="947368" y="2293972"/>
              <a:chExt cx="4607594" cy="1649527"/>
            </a:xfrm>
          </p:grpSpPr>
          <p:sp>
            <p:nvSpPr>
              <p:cNvPr id="49" name="TextBox 48">
                <a:extLst>
                  <a:ext uri="{FF2B5EF4-FFF2-40B4-BE49-F238E27FC236}">
                    <a16:creationId xmlns:a16="http://schemas.microsoft.com/office/drawing/2014/main" id="{9A61BB4C-96A2-4D00-9112-5BFC98F25CEE}"/>
                  </a:ext>
                </a:extLst>
              </p:cNvPr>
              <p:cNvSpPr txBox="1"/>
              <p:nvPr/>
            </p:nvSpPr>
            <p:spPr>
              <a:xfrm>
                <a:off x="947368" y="2293972"/>
                <a:ext cx="3689604" cy="646331"/>
              </a:xfrm>
              <a:prstGeom prst="rect">
                <a:avLst/>
              </a:prstGeom>
              <a:noFill/>
            </p:spPr>
            <p:txBody>
              <a:bodyPr wrap="square" rtlCol="0">
                <a:spAutoFit/>
              </a:bodyPr>
              <a:lstStyle/>
              <a:p>
                <a:pPr algn="r"/>
                <a:r>
                  <a:rPr lang="en-US" dirty="0"/>
                  <a:t>Establishment of the Academy of  General Prosecutor’s Office</a:t>
                </a:r>
                <a:endParaRPr lang="ru-RU" b="1" dirty="0">
                  <a:solidFill>
                    <a:srgbClr val="EBE2AF"/>
                  </a:solidFill>
                  <a:latin typeface="Tahoma" panose="020B0604030504040204" pitchFamily="34" charset="0"/>
                  <a:ea typeface="Tahoma" panose="020B0604030504040204" pitchFamily="34" charset="0"/>
                  <a:cs typeface="Tahoma" panose="020B0604030504040204" pitchFamily="34" charset="0"/>
                </a:endParaRPr>
              </a:p>
            </p:txBody>
          </p:sp>
          <p:sp>
            <p:nvSpPr>
              <p:cNvPr id="50" name="TextBox 49">
                <a:extLst>
                  <a:ext uri="{FF2B5EF4-FFF2-40B4-BE49-F238E27FC236}">
                    <a16:creationId xmlns:a16="http://schemas.microsoft.com/office/drawing/2014/main" id="{4245A0EC-B570-41FC-AE3C-F48194D3FB6E}"/>
                  </a:ext>
                </a:extLst>
              </p:cNvPr>
              <p:cNvSpPr txBox="1"/>
              <p:nvPr/>
            </p:nvSpPr>
            <p:spPr>
              <a:xfrm>
                <a:off x="1060902" y="3297168"/>
                <a:ext cx="4494060" cy="646331"/>
              </a:xfrm>
              <a:prstGeom prst="rect">
                <a:avLst/>
              </a:prstGeom>
              <a:noFill/>
            </p:spPr>
            <p:txBody>
              <a:bodyPr wrap="square" rtlCol="0">
                <a:spAutoFit/>
              </a:bodyPr>
              <a:lstStyle/>
              <a:p>
                <a:pPr algn="ctr"/>
                <a:r>
                  <a:rPr lang="en-US" sz="1200" dirty="0"/>
                  <a:t>construction of a single complex of the prosecution </a:t>
                </a:r>
                <a:r>
                  <a:rPr lang="en-US" sz="1200" dirty="0" smtClean="0"/>
                  <a:t>authorities and wide </a:t>
                </a:r>
                <a:r>
                  <a:rPr lang="en-US" sz="1200" dirty="0"/>
                  <a:t>introduction of innovative methods and types of teaching, advanced pedagogical and </a:t>
                </a:r>
                <a:r>
                  <a:rPr lang="en-US" sz="1200" dirty="0" smtClean="0"/>
                  <a:t>ICTs</a:t>
                </a: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sp>
          <p:nvSpPr>
            <p:cNvPr id="47" name="Oval 46">
              <a:extLst>
                <a:ext uri="{FF2B5EF4-FFF2-40B4-BE49-F238E27FC236}">
                  <a16:creationId xmlns:a16="http://schemas.microsoft.com/office/drawing/2014/main" id="{F6D499F0-3920-4527-8086-8260E495F9C6}"/>
                </a:ext>
              </a:extLst>
            </p:cNvPr>
            <p:cNvSpPr/>
            <p:nvPr/>
          </p:nvSpPr>
          <p:spPr>
            <a:xfrm>
              <a:off x="4767087" y="572966"/>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grpSp>
        <p:nvGrpSpPr>
          <p:cNvPr id="81" name="Группа 80"/>
          <p:cNvGrpSpPr/>
          <p:nvPr/>
        </p:nvGrpSpPr>
        <p:grpSpPr>
          <a:xfrm>
            <a:off x="4422221" y="348423"/>
            <a:ext cx="7705602" cy="1681205"/>
            <a:chOff x="4422221" y="4256723"/>
            <a:chExt cx="7705602" cy="1681205"/>
          </a:xfrm>
        </p:grpSpPr>
        <p:grpSp>
          <p:nvGrpSpPr>
            <p:cNvPr id="83" name="Group 19">
              <a:extLst>
                <a:ext uri="{FF2B5EF4-FFF2-40B4-BE49-F238E27FC236}">
                  <a16:creationId xmlns:a16="http://schemas.microsoft.com/office/drawing/2014/main" id="{84A35789-5FA3-441B-A4B4-348C4B4D41A8}"/>
                </a:ext>
              </a:extLst>
            </p:cNvPr>
            <p:cNvGrpSpPr/>
            <p:nvPr/>
          </p:nvGrpSpPr>
          <p:grpSpPr>
            <a:xfrm>
              <a:off x="7453845" y="4256723"/>
              <a:ext cx="4673978" cy="1681205"/>
              <a:chOff x="1451991" y="2075981"/>
              <a:chExt cx="4673978" cy="1681205"/>
            </a:xfrm>
          </p:grpSpPr>
          <p:sp>
            <p:nvSpPr>
              <p:cNvPr id="92" name="TextBox 91">
                <a:extLst>
                  <a:ext uri="{FF2B5EF4-FFF2-40B4-BE49-F238E27FC236}">
                    <a16:creationId xmlns:a16="http://schemas.microsoft.com/office/drawing/2014/main" id="{D9585C00-05E0-4883-9190-5990845EE348}"/>
                  </a:ext>
                </a:extLst>
              </p:cNvPr>
              <p:cNvSpPr txBox="1"/>
              <p:nvPr/>
            </p:nvSpPr>
            <p:spPr>
              <a:xfrm>
                <a:off x="1682358" y="2075981"/>
                <a:ext cx="4443611" cy="923330"/>
              </a:xfrm>
              <a:prstGeom prst="rect">
                <a:avLst/>
              </a:prstGeom>
              <a:noFill/>
            </p:spPr>
            <p:txBody>
              <a:bodyPr wrap="square" rtlCol="0">
                <a:spAutoFit/>
              </a:bodyPr>
              <a:lstStyle/>
              <a:p>
                <a:r>
                  <a:rPr lang="en-US" dirty="0"/>
                  <a:t>Introduction of mechanisms of openness and transparency of the activity of law enforcement bodies </a:t>
                </a:r>
                <a:endParaRPr lang="ru-RU" b="1" dirty="0">
                  <a:solidFill>
                    <a:srgbClr val="EBE2AF"/>
                  </a:solidFill>
                  <a:latin typeface="Tahoma" panose="020B0604030504040204" pitchFamily="34" charset="0"/>
                  <a:ea typeface="Tahoma" panose="020B0604030504040204" pitchFamily="34" charset="0"/>
                  <a:cs typeface="Tahoma" panose="020B0604030504040204" pitchFamily="34" charset="0"/>
                </a:endParaRPr>
              </a:p>
            </p:txBody>
          </p:sp>
          <p:sp>
            <p:nvSpPr>
              <p:cNvPr id="93" name="TextBox 92">
                <a:extLst>
                  <a:ext uri="{FF2B5EF4-FFF2-40B4-BE49-F238E27FC236}">
                    <a16:creationId xmlns:a16="http://schemas.microsoft.com/office/drawing/2014/main" id="{08C719BB-AFC1-4224-A01B-EF060D82684E}"/>
                  </a:ext>
                </a:extLst>
              </p:cNvPr>
              <p:cNvSpPr txBox="1"/>
              <p:nvPr/>
            </p:nvSpPr>
            <p:spPr>
              <a:xfrm>
                <a:off x="1451991" y="3295521"/>
                <a:ext cx="4327682" cy="461665"/>
              </a:xfrm>
              <a:prstGeom prst="rect">
                <a:avLst/>
              </a:prstGeom>
              <a:noFill/>
            </p:spPr>
            <p:txBody>
              <a:bodyPr wrap="square" rtlCol="0">
                <a:spAutoFit/>
              </a:bodyPr>
              <a:lstStyle/>
              <a:p>
                <a:pPr algn="ctr"/>
                <a:r>
                  <a:rPr lang="en-US" sz="1200" dirty="0"/>
                  <a:t>Introduction of video cameras, which allow fixing the performance of service by road patrol and </a:t>
                </a:r>
                <a:r>
                  <a:rPr lang="en-US" sz="1200" dirty="0" err="1"/>
                  <a:t>and</a:t>
                </a:r>
                <a:r>
                  <a:rPr lang="en-US" sz="1200" dirty="0"/>
                  <a:t> inspection </a:t>
                </a:r>
                <a:r>
                  <a:rPr lang="en-US" sz="1200" dirty="0" smtClean="0"/>
                  <a:t>officers</a:t>
                </a: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grpSp>
          <p:nvGrpSpPr>
            <p:cNvPr id="84" name="Group 23">
              <a:extLst>
                <a:ext uri="{FF2B5EF4-FFF2-40B4-BE49-F238E27FC236}">
                  <a16:creationId xmlns:a16="http://schemas.microsoft.com/office/drawing/2014/main" id="{F2F30479-59C3-4007-9D72-45C1977815ED}"/>
                </a:ext>
              </a:extLst>
            </p:cNvPr>
            <p:cNvGrpSpPr/>
            <p:nvPr/>
          </p:nvGrpSpPr>
          <p:grpSpPr>
            <a:xfrm>
              <a:off x="4422221" y="5295369"/>
              <a:ext cx="5935594" cy="336550"/>
              <a:chOff x="4422221" y="3127375"/>
              <a:chExt cx="5935594" cy="336550"/>
            </a:xfrm>
          </p:grpSpPr>
          <p:cxnSp>
            <p:nvCxnSpPr>
              <p:cNvPr id="88" name="Straight Connector 24">
                <a:extLst>
                  <a:ext uri="{FF2B5EF4-FFF2-40B4-BE49-F238E27FC236}">
                    <a16:creationId xmlns:a16="http://schemas.microsoft.com/office/drawing/2014/main" id="{A8A0193E-C41C-46B0-9C39-BB9B95D912EA}"/>
                  </a:ext>
                </a:extLst>
              </p:cNvPr>
              <p:cNvCxnSpPr>
                <a:cxnSpLocks/>
              </p:cNvCxnSpPr>
              <p:nvPr/>
            </p:nvCxnSpPr>
            <p:spPr>
              <a:xfrm flipH="1">
                <a:off x="4422221" y="3295567"/>
                <a:ext cx="5935594"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89" name="Oval 25">
                <a:extLst>
                  <a:ext uri="{FF2B5EF4-FFF2-40B4-BE49-F238E27FC236}">
                    <a16:creationId xmlns:a16="http://schemas.microsoft.com/office/drawing/2014/main" id="{31BD03F9-C5A7-4EA7-A8F9-E5EA204140FE}"/>
                  </a:ext>
                </a:extLst>
              </p:cNvPr>
              <p:cNvSpPr/>
              <p:nvPr/>
            </p:nvSpPr>
            <p:spPr>
              <a:xfrm>
                <a:off x="5967483" y="3153880"/>
                <a:ext cx="283540" cy="283540"/>
              </a:xfrm>
              <a:prstGeom prst="ellipse">
                <a:avLst/>
              </a:prstGeom>
              <a:solidFill>
                <a:srgbClr val="BA6DC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0" name="Circle: Hollow 26">
                <a:extLst>
                  <a:ext uri="{FF2B5EF4-FFF2-40B4-BE49-F238E27FC236}">
                    <a16:creationId xmlns:a16="http://schemas.microsoft.com/office/drawing/2014/main" id="{A976E9F3-FF31-4223-A98B-FE04C2010639}"/>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1" name="Oval 27">
                <a:extLst>
                  <a:ext uri="{FF2B5EF4-FFF2-40B4-BE49-F238E27FC236}">
                    <a16:creationId xmlns:a16="http://schemas.microsoft.com/office/drawing/2014/main" id="{331A9D28-1400-44DE-90B0-B91A38328D3B}"/>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6" name="Oval 22">
              <a:extLst>
                <a:ext uri="{FF2B5EF4-FFF2-40B4-BE49-F238E27FC236}">
                  <a16:creationId xmlns:a16="http://schemas.microsoft.com/office/drawing/2014/main" id="{41D4A034-A8E6-484F-9042-245CDC567591}"/>
                </a:ext>
              </a:extLst>
            </p:cNvPr>
            <p:cNvSpPr/>
            <p:nvPr/>
          </p:nvSpPr>
          <p:spPr>
            <a:xfrm>
              <a:off x="6612039" y="4341853"/>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7" name="TextBox 106">
            <a:extLst>
              <a:ext uri="{FF2B5EF4-FFF2-40B4-BE49-F238E27FC236}">
                <a16:creationId xmlns:a16="http://schemas.microsoft.com/office/drawing/2014/main" id="{E2C2CA95-8F78-4DA7-96E0-55BC9C6209EF}"/>
              </a:ext>
            </a:extLst>
          </p:cNvPr>
          <p:cNvSpPr txBox="1"/>
          <p:nvPr/>
        </p:nvSpPr>
        <p:spPr>
          <a:xfrm>
            <a:off x="3381840" y="692744"/>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EBE2AF"/>
                </a:solidFill>
              </a:rPr>
              <a:t>Item </a:t>
            </a:r>
            <a:r>
              <a:rPr lang="uz-Cyrl-UZ" sz="5000" dirty="0" smtClean="0">
                <a:solidFill>
                  <a:srgbClr val="EBE2AF"/>
                </a:solidFill>
              </a:rPr>
              <a:t>70</a:t>
            </a:r>
            <a:endParaRPr lang="en-US" sz="5000" dirty="0">
              <a:solidFill>
                <a:srgbClr val="EBE2AF"/>
              </a:solidFill>
            </a:endParaRPr>
          </a:p>
        </p:txBody>
      </p:sp>
      <p:sp>
        <p:nvSpPr>
          <p:cNvPr id="108" name="TextBox 107">
            <a:extLst>
              <a:ext uri="{FF2B5EF4-FFF2-40B4-BE49-F238E27FC236}">
                <a16:creationId xmlns:a16="http://schemas.microsoft.com/office/drawing/2014/main" id="{1393DC10-458C-456B-9079-D3D9EC5B3FA8}"/>
              </a:ext>
            </a:extLst>
          </p:cNvPr>
          <p:cNvSpPr txBox="1"/>
          <p:nvPr/>
        </p:nvSpPr>
        <p:spPr>
          <a:xfrm>
            <a:off x="2397014" y="1549401"/>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September 20,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sp>
        <p:nvSpPr>
          <p:cNvPr id="111" name="TextBox 110">
            <a:extLst>
              <a:ext uri="{FF2B5EF4-FFF2-40B4-BE49-F238E27FC236}">
                <a16:creationId xmlns:a16="http://schemas.microsoft.com/office/drawing/2014/main" id="{E2C2CA95-8F78-4DA7-96E0-55BC9C6209EF}"/>
              </a:ext>
            </a:extLst>
          </p:cNvPr>
          <p:cNvSpPr txBox="1"/>
          <p:nvPr/>
        </p:nvSpPr>
        <p:spPr>
          <a:xfrm>
            <a:off x="6139903" y="2710870"/>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EBE2AF"/>
                </a:solidFill>
              </a:rPr>
              <a:t>Item 77</a:t>
            </a:r>
            <a:endParaRPr lang="en-US" sz="5000" dirty="0">
              <a:solidFill>
                <a:srgbClr val="EBE2AF"/>
              </a:solidFill>
            </a:endParaRPr>
          </a:p>
        </p:txBody>
      </p:sp>
      <p:sp>
        <p:nvSpPr>
          <p:cNvPr id="112" name="TextBox 111">
            <a:extLst>
              <a:ext uri="{FF2B5EF4-FFF2-40B4-BE49-F238E27FC236}">
                <a16:creationId xmlns:a16="http://schemas.microsoft.com/office/drawing/2014/main" id="{1393DC10-458C-456B-9079-D3D9EC5B3FA8}"/>
              </a:ext>
            </a:extLst>
          </p:cNvPr>
          <p:cNvSpPr txBox="1"/>
          <p:nvPr/>
        </p:nvSpPr>
        <p:spPr>
          <a:xfrm>
            <a:off x="4761845" y="3630460"/>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May 1,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nvGrpSpPr>
          <p:cNvPr id="38" name="Группа 37"/>
          <p:cNvGrpSpPr/>
          <p:nvPr/>
        </p:nvGrpSpPr>
        <p:grpSpPr>
          <a:xfrm>
            <a:off x="4422221" y="4494062"/>
            <a:ext cx="7359306" cy="1242275"/>
            <a:chOff x="4422221" y="4389644"/>
            <a:chExt cx="7359306" cy="1242275"/>
          </a:xfrm>
        </p:grpSpPr>
        <p:sp>
          <p:nvSpPr>
            <p:cNvPr id="39" name="TextBox 38">
              <a:extLst>
                <a:ext uri="{FF2B5EF4-FFF2-40B4-BE49-F238E27FC236}">
                  <a16:creationId xmlns:a16="http://schemas.microsoft.com/office/drawing/2014/main" id="{D9585C00-05E0-4883-9190-5990845EE348}"/>
                </a:ext>
              </a:extLst>
            </p:cNvPr>
            <p:cNvSpPr txBox="1"/>
            <p:nvPr/>
          </p:nvSpPr>
          <p:spPr>
            <a:xfrm>
              <a:off x="7684212" y="4389644"/>
              <a:ext cx="4097315" cy="646331"/>
            </a:xfrm>
            <a:prstGeom prst="rect">
              <a:avLst/>
            </a:prstGeom>
            <a:noFill/>
          </p:spPr>
          <p:txBody>
            <a:bodyPr wrap="square" rtlCol="0">
              <a:spAutoFit/>
            </a:bodyPr>
            <a:lstStyle/>
            <a:p>
              <a:r>
                <a:rPr lang="en-US" dirty="0"/>
                <a:t>Improvement of the system of training highly qualified legal personnel.</a:t>
              </a:r>
              <a:endParaRPr lang="ru-RU" b="1" dirty="0">
                <a:solidFill>
                  <a:srgbClr val="EBE2AF"/>
                </a:solidFill>
                <a:latin typeface="Tahoma" panose="020B0604030504040204" pitchFamily="34" charset="0"/>
                <a:ea typeface="Tahoma" panose="020B0604030504040204" pitchFamily="34" charset="0"/>
                <a:cs typeface="Tahoma" panose="020B0604030504040204" pitchFamily="34" charset="0"/>
              </a:endParaRPr>
            </a:p>
          </p:txBody>
        </p:sp>
        <p:grpSp>
          <p:nvGrpSpPr>
            <p:cNvPr id="40" name="Group 23">
              <a:extLst>
                <a:ext uri="{FF2B5EF4-FFF2-40B4-BE49-F238E27FC236}">
                  <a16:creationId xmlns:a16="http://schemas.microsoft.com/office/drawing/2014/main" id="{F2F30479-59C3-4007-9D72-45C1977815ED}"/>
                </a:ext>
              </a:extLst>
            </p:cNvPr>
            <p:cNvGrpSpPr/>
            <p:nvPr/>
          </p:nvGrpSpPr>
          <p:grpSpPr>
            <a:xfrm>
              <a:off x="4422221" y="5295369"/>
              <a:ext cx="5935594" cy="336550"/>
              <a:chOff x="4422221" y="3127375"/>
              <a:chExt cx="5935594" cy="336550"/>
            </a:xfrm>
          </p:grpSpPr>
          <p:cxnSp>
            <p:nvCxnSpPr>
              <p:cNvPr id="44" name="Straight Connector 24">
                <a:extLst>
                  <a:ext uri="{FF2B5EF4-FFF2-40B4-BE49-F238E27FC236}">
                    <a16:creationId xmlns:a16="http://schemas.microsoft.com/office/drawing/2014/main" id="{A8A0193E-C41C-46B0-9C39-BB9B95D912EA}"/>
                  </a:ext>
                </a:extLst>
              </p:cNvPr>
              <p:cNvCxnSpPr>
                <a:cxnSpLocks/>
              </p:cNvCxnSpPr>
              <p:nvPr/>
            </p:nvCxnSpPr>
            <p:spPr>
              <a:xfrm flipH="1">
                <a:off x="4422221" y="3295567"/>
                <a:ext cx="5935594"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46" name="Oval 25">
                <a:extLst>
                  <a:ext uri="{FF2B5EF4-FFF2-40B4-BE49-F238E27FC236}">
                    <a16:creationId xmlns:a16="http://schemas.microsoft.com/office/drawing/2014/main" id="{31BD03F9-C5A7-4EA7-A8F9-E5EA204140FE}"/>
                  </a:ext>
                </a:extLst>
              </p:cNvPr>
              <p:cNvSpPr/>
              <p:nvPr/>
            </p:nvSpPr>
            <p:spPr>
              <a:xfrm>
                <a:off x="5967483" y="3153880"/>
                <a:ext cx="283540" cy="283540"/>
              </a:xfrm>
              <a:prstGeom prst="ellipse">
                <a:avLst/>
              </a:prstGeom>
              <a:solidFill>
                <a:srgbClr val="BA6DC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ahoma" panose="020B0604030504040204" pitchFamily="34" charset="0"/>
                  <a:ea typeface="Tahoma" panose="020B0604030504040204" pitchFamily="34" charset="0"/>
                  <a:cs typeface="Tahoma" panose="020B0604030504040204" pitchFamily="34" charset="0"/>
                </a:endParaRPr>
              </a:p>
            </p:txBody>
          </p:sp>
          <p:sp>
            <p:nvSpPr>
              <p:cNvPr id="48" name="Circle: Hollow 26">
                <a:extLst>
                  <a:ext uri="{FF2B5EF4-FFF2-40B4-BE49-F238E27FC236}">
                    <a16:creationId xmlns:a16="http://schemas.microsoft.com/office/drawing/2014/main" id="{A976E9F3-FF31-4223-A98B-FE04C2010639}"/>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latin typeface="Tahoma" panose="020B0604030504040204" pitchFamily="34" charset="0"/>
                  <a:ea typeface="Tahoma" panose="020B0604030504040204" pitchFamily="34" charset="0"/>
                  <a:cs typeface="Tahoma" panose="020B0604030504040204" pitchFamily="34" charset="0"/>
                </a:endParaRPr>
              </a:p>
            </p:txBody>
          </p:sp>
          <p:sp>
            <p:nvSpPr>
              <p:cNvPr id="55" name="Oval 27">
                <a:extLst>
                  <a:ext uri="{FF2B5EF4-FFF2-40B4-BE49-F238E27FC236}">
                    <a16:creationId xmlns:a16="http://schemas.microsoft.com/office/drawing/2014/main" id="{331A9D28-1400-44DE-90B0-B91A38328D3B}"/>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sp>
          <p:nvSpPr>
            <p:cNvPr id="41" name="Oval 22">
              <a:extLst>
                <a:ext uri="{FF2B5EF4-FFF2-40B4-BE49-F238E27FC236}">
                  <a16:creationId xmlns:a16="http://schemas.microsoft.com/office/drawing/2014/main" id="{41D4A034-A8E6-484F-9042-245CDC567591}"/>
                </a:ext>
              </a:extLst>
            </p:cNvPr>
            <p:cNvSpPr/>
            <p:nvPr/>
          </p:nvSpPr>
          <p:spPr>
            <a:xfrm>
              <a:off x="6615645" y="4434014"/>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Tahoma" panose="020B0604030504040204" pitchFamily="34" charset="0"/>
                <a:ea typeface="Tahoma" panose="020B0604030504040204" pitchFamily="34" charset="0"/>
                <a:cs typeface="Tahoma" panose="020B0604030504040204" pitchFamily="34" charset="0"/>
              </a:endParaRPr>
            </a:p>
          </p:txBody>
        </p:sp>
      </p:grpSp>
      <p:sp>
        <p:nvSpPr>
          <p:cNvPr id="56" name="TextBox 55">
            <a:extLst>
              <a:ext uri="{FF2B5EF4-FFF2-40B4-BE49-F238E27FC236}">
                <a16:creationId xmlns:a16="http://schemas.microsoft.com/office/drawing/2014/main" id="{E2C2CA95-8F78-4DA7-96E0-55BC9C6209EF}"/>
              </a:ext>
            </a:extLst>
          </p:cNvPr>
          <p:cNvSpPr txBox="1"/>
          <p:nvPr/>
        </p:nvSpPr>
        <p:spPr>
          <a:xfrm>
            <a:off x="3302897" y="4731791"/>
            <a:ext cx="2671950" cy="861774"/>
          </a:xfrm>
          <a:prstGeom prst="rect">
            <a:avLst/>
          </a:prstGeom>
          <a:noFill/>
        </p:spPr>
        <p:txBody>
          <a:bodyPr wrap="square" rtlCol="0">
            <a:spAutoFit/>
          </a:bodyPr>
          <a:lstStyle>
            <a:defPPr>
              <a:defRPr lang="en-US"/>
            </a:defPPr>
            <a:lvl1pPr algn="ctr">
              <a:defRPr sz="9600" b="1">
                <a:solidFill>
                  <a:srgbClr val="5CB5E6"/>
                </a:solidFill>
                <a:latin typeface="Agency FB" panose="020B0503020202020204" pitchFamily="34" charset="0"/>
              </a:defRPr>
            </a:lvl1pPr>
          </a:lstStyle>
          <a:p>
            <a:r>
              <a:rPr lang="en-US" sz="5000" dirty="0" smtClean="0">
                <a:solidFill>
                  <a:srgbClr val="EBE2AF"/>
                </a:solidFill>
              </a:rPr>
              <a:t>Item 79</a:t>
            </a:r>
            <a:endParaRPr lang="en-US" sz="5000" dirty="0">
              <a:solidFill>
                <a:srgbClr val="EBE2AF"/>
              </a:solidFill>
            </a:endParaRPr>
          </a:p>
        </p:txBody>
      </p:sp>
      <p:sp>
        <p:nvSpPr>
          <p:cNvPr id="57" name="TextBox 56">
            <a:extLst>
              <a:ext uri="{FF2B5EF4-FFF2-40B4-BE49-F238E27FC236}">
                <a16:creationId xmlns:a16="http://schemas.microsoft.com/office/drawing/2014/main" id="{4245A0EC-B570-41FC-AE3C-F48194D3FB6E}"/>
              </a:ext>
            </a:extLst>
          </p:cNvPr>
          <p:cNvSpPr txBox="1"/>
          <p:nvPr/>
        </p:nvSpPr>
        <p:spPr>
          <a:xfrm>
            <a:off x="7450239" y="5587458"/>
            <a:ext cx="4522686" cy="646331"/>
          </a:xfrm>
          <a:prstGeom prst="rect">
            <a:avLst/>
          </a:prstGeom>
          <a:noFill/>
        </p:spPr>
        <p:txBody>
          <a:bodyPr wrap="square" rtlCol="0">
            <a:spAutoFit/>
          </a:bodyPr>
          <a:lstStyle/>
          <a:p>
            <a:r>
              <a:rPr lang="en-US" sz="1200" dirty="0"/>
              <a:t>I</a:t>
            </a:r>
            <a:r>
              <a:rPr lang="en-US" sz="1200" dirty="0" smtClean="0"/>
              <a:t>ncrease </a:t>
            </a:r>
            <a:r>
              <a:rPr lang="en-US" sz="1200" dirty="0"/>
              <a:t>in the </a:t>
            </a:r>
            <a:r>
              <a:rPr lang="en-US" sz="1200" dirty="0" smtClean="0"/>
              <a:t>admission and </a:t>
            </a:r>
            <a:endParaRPr lang="en-US" sz="1200" dirty="0"/>
          </a:p>
          <a:p>
            <a:r>
              <a:rPr lang="en-US" sz="1200" dirty="0"/>
              <a:t>expansion of the educational and methodological base of the Tashkent State Law University.</a:t>
            </a:r>
          </a:p>
        </p:txBody>
      </p:sp>
      <p:sp>
        <p:nvSpPr>
          <p:cNvPr id="58" name="TextBox 57">
            <a:extLst>
              <a:ext uri="{FF2B5EF4-FFF2-40B4-BE49-F238E27FC236}">
                <a16:creationId xmlns:a16="http://schemas.microsoft.com/office/drawing/2014/main" id="{1393DC10-458C-456B-9079-D3D9EC5B3FA8}"/>
              </a:ext>
            </a:extLst>
          </p:cNvPr>
          <p:cNvSpPr txBox="1"/>
          <p:nvPr/>
        </p:nvSpPr>
        <p:spPr>
          <a:xfrm>
            <a:off x="2108608" y="5631023"/>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April 20,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pic>
        <p:nvPicPr>
          <p:cNvPr id="2" name="Рисунок 1"/>
          <p:cNvPicPr>
            <a:picLocks noChangeAspect="1"/>
          </p:cNvPicPr>
          <p:nvPr/>
        </p:nvPicPr>
        <p:blipFill rotWithShape="1">
          <a:blip r:embed="rId2" cstate="hqprint">
            <a:duotone>
              <a:schemeClr val="accent4">
                <a:shade val="45000"/>
                <a:satMod val="135000"/>
              </a:schemeClr>
              <a:prstClr val="white"/>
            </a:duotone>
            <a:extLst>
              <a:ext uri="{28A0092B-C50C-407E-A947-70E740481C1C}">
                <a14:useLocalDpi xmlns:a14="http://schemas.microsoft.com/office/drawing/2010/main" val="0"/>
              </a:ext>
            </a:extLst>
          </a:blip>
          <a:srcRect l="5416" b="12778"/>
          <a:stretch/>
        </p:blipFill>
        <p:spPr>
          <a:xfrm>
            <a:off x="6727183" y="592796"/>
            <a:ext cx="626961" cy="578167"/>
          </a:xfrm>
          <a:prstGeom prst="rect">
            <a:avLst/>
          </a:prstGeom>
        </p:spPr>
      </p:pic>
      <p:pic>
        <p:nvPicPr>
          <p:cNvPr id="3" name="Рисунок 2"/>
          <p:cNvPicPr>
            <a:picLocks noChangeAspect="1"/>
          </p:cNvPicPr>
          <p:nvPr/>
        </p:nvPicPr>
        <p:blipFill>
          <a:blip r:embed="rId3" cstate="hq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6739406" y="4654471"/>
            <a:ext cx="602513" cy="602513"/>
          </a:xfrm>
          <a:prstGeom prst="rect">
            <a:avLst/>
          </a:prstGeom>
        </p:spPr>
      </p:pic>
      <p:pic>
        <p:nvPicPr>
          <p:cNvPr id="4" name="Рисунок 3"/>
          <p:cNvPicPr>
            <a:picLocks noChangeAspect="1"/>
          </p:cNvPicPr>
          <p:nvPr/>
        </p:nvPicPr>
        <p:blipFill rotWithShape="1">
          <a:blip r:embed="rId4" cstate="hqprint">
            <a:duotone>
              <a:schemeClr val="accent4">
                <a:shade val="45000"/>
                <a:satMod val="135000"/>
              </a:schemeClr>
              <a:prstClr val="white"/>
            </a:duotone>
            <a:extLst>
              <a:ext uri="{28A0092B-C50C-407E-A947-70E740481C1C}">
                <a14:useLocalDpi xmlns:a14="http://schemas.microsoft.com/office/drawing/2010/main" val="0"/>
              </a:ext>
            </a:extLst>
          </a:blip>
          <a:srcRect l="7084" b="17500"/>
          <a:stretch/>
        </p:blipFill>
        <p:spPr>
          <a:xfrm>
            <a:off x="4854433" y="2583342"/>
            <a:ext cx="711759" cy="631966"/>
          </a:xfrm>
          <a:prstGeom prst="rect">
            <a:avLst/>
          </a:prstGeom>
        </p:spPr>
      </p:pic>
    </p:spTree>
    <p:extLst>
      <p:ext uri="{BB962C8B-B14F-4D97-AF65-F5344CB8AC3E}">
        <p14:creationId xmlns:p14="http://schemas.microsoft.com/office/powerpoint/2010/main" val="872464381"/>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0C940"/>
        </a:solidFill>
        <a:effectLst/>
      </p:bgPr>
    </p:bg>
    <p:spTree>
      <p:nvGrpSpPr>
        <p:cNvPr id="1" name=""/>
        <p:cNvGrpSpPr/>
        <p:nvPr/>
      </p:nvGrpSpPr>
      <p:grpSpPr>
        <a:xfrm>
          <a:off x="0" y="0"/>
          <a:ext cx="0" cy="0"/>
          <a:chOff x="0" y="0"/>
          <a:chExt cx="0" cy="0"/>
        </a:xfrm>
      </p:grpSpPr>
      <p:cxnSp>
        <p:nvCxnSpPr>
          <p:cNvPr id="42" name="Straight Connector 43">
            <a:extLst>
              <a:ext uri="{FF2B5EF4-FFF2-40B4-BE49-F238E27FC236}">
                <a16:creationId xmlns:a16="http://schemas.microsoft.com/office/drawing/2014/main" id="{4D531F3A-D402-4BBB-A6CD-B52A9AD473CD}"/>
              </a:ext>
            </a:extLst>
          </p:cNvPr>
          <p:cNvCxnSpPr>
            <a:cxnSpLocks/>
          </p:cNvCxnSpPr>
          <p:nvPr/>
        </p:nvCxnSpPr>
        <p:spPr>
          <a:xfrm>
            <a:off x="6109253" y="0"/>
            <a:ext cx="0" cy="6868926"/>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4D531F3A-D402-4BBB-A6CD-B52A9AD473CD}"/>
              </a:ext>
            </a:extLst>
          </p:cNvPr>
          <p:cNvCxnSpPr>
            <a:cxnSpLocks/>
          </p:cNvCxnSpPr>
          <p:nvPr/>
        </p:nvCxnSpPr>
        <p:spPr>
          <a:xfrm>
            <a:off x="6109253" y="2731901"/>
            <a:ext cx="0" cy="3783199"/>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grpSp>
        <p:nvGrpSpPr>
          <p:cNvPr id="83" name="Group 82">
            <a:extLst>
              <a:ext uri="{FF2B5EF4-FFF2-40B4-BE49-F238E27FC236}">
                <a16:creationId xmlns:a16="http://schemas.microsoft.com/office/drawing/2014/main" id="{6AA1547D-8504-4014-B810-C0B09162BEA5}"/>
              </a:ext>
            </a:extLst>
          </p:cNvPr>
          <p:cNvGrpSpPr/>
          <p:nvPr/>
        </p:nvGrpSpPr>
        <p:grpSpPr>
          <a:xfrm>
            <a:off x="3362535" y="2582321"/>
            <a:ext cx="8626264" cy="1793102"/>
            <a:chOff x="3362535" y="472720"/>
            <a:chExt cx="8626264" cy="1793102"/>
          </a:xfrm>
        </p:grpSpPr>
        <p:sp>
          <p:nvSpPr>
            <p:cNvPr id="45" name="TextBox 44">
              <a:extLst>
                <a:ext uri="{FF2B5EF4-FFF2-40B4-BE49-F238E27FC236}">
                  <a16:creationId xmlns:a16="http://schemas.microsoft.com/office/drawing/2014/main" id="{B5DFF2C9-5539-4123-99FA-E1A3B1DE2D78}"/>
                </a:ext>
              </a:extLst>
            </p:cNvPr>
            <p:cNvSpPr txBox="1"/>
            <p:nvPr/>
          </p:nvSpPr>
          <p:spPr>
            <a:xfrm>
              <a:off x="3362535" y="726446"/>
              <a:ext cx="2729272" cy="861774"/>
            </a:xfrm>
            <a:prstGeom prst="rect">
              <a:avLst/>
            </a:prstGeom>
            <a:noFill/>
          </p:spPr>
          <p:txBody>
            <a:bodyPr wrap="square" rtlCol="0">
              <a:spAutoFit/>
            </a:bodyPr>
            <a:lstStyle/>
            <a:p>
              <a:pPr algn="ctr"/>
              <a:r>
                <a:rPr lang="en-US" sz="5000" b="1" dirty="0" smtClean="0">
                  <a:solidFill>
                    <a:srgbClr val="7DA56B"/>
                  </a:solidFill>
                  <a:latin typeface="Agency FB" panose="020B0503020202020204" pitchFamily="34" charset="0"/>
                </a:rPr>
                <a:t>Item 86</a:t>
              </a:r>
              <a:endParaRPr lang="en-US" sz="5000" b="1" dirty="0">
                <a:solidFill>
                  <a:srgbClr val="7DA56B"/>
                </a:solidFill>
                <a:latin typeface="Agency FB" panose="020B0503020202020204" pitchFamily="34" charset="0"/>
              </a:endParaRPr>
            </a:p>
          </p:txBody>
        </p:sp>
        <p:grpSp>
          <p:nvGrpSpPr>
            <p:cNvPr id="46" name="Group 45">
              <a:extLst>
                <a:ext uri="{FF2B5EF4-FFF2-40B4-BE49-F238E27FC236}">
                  <a16:creationId xmlns:a16="http://schemas.microsoft.com/office/drawing/2014/main" id="{86D7DAAB-0C22-41B8-8E4F-36E4E61BCCC7}"/>
                </a:ext>
              </a:extLst>
            </p:cNvPr>
            <p:cNvGrpSpPr/>
            <p:nvPr/>
          </p:nvGrpSpPr>
          <p:grpSpPr>
            <a:xfrm>
              <a:off x="7446482" y="472720"/>
              <a:ext cx="4542317" cy="1793102"/>
              <a:chOff x="1444628" y="2156858"/>
              <a:chExt cx="4542317" cy="1793102"/>
            </a:xfrm>
          </p:grpSpPr>
          <p:sp>
            <p:nvSpPr>
              <p:cNvPr id="47" name="TextBox 46">
                <a:extLst>
                  <a:ext uri="{FF2B5EF4-FFF2-40B4-BE49-F238E27FC236}">
                    <a16:creationId xmlns:a16="http://schemas.microsoft.com/office/drawing/2014/main" id="{08589219-068A-4D2B-9424-9EF7F635348F}"/>
                  </a:ext>
                </a:extLst>
              </p:cNvPr>
              <p:cNvSpPr txBox="1"/>
              <p:nvPr/>
            </p:nvSpPr>
            <p:spPr>
              <a:xfrm>
                <a:off x="1706656" y="2156858"/>
                <a:ext cx="4280289" cy="646331"/>
              </a:xfrm>
              <a:prstGeom prst="rect">
                <a:avLst/>
              </a:prstGeom>
              <a:noFill/>
            </p:spPr>
            <p:txBody>
              <a:bodyPr wrap="square" rtlCol="0">
                <a:spAutoFit/>
              </a:bodyPr>
              <a:lstStyle/>
              <a:p>
                <a:r>
                  <a:rPr lang="en-US" dirty="0"/>
                  <a:t>Development of a new version of the draft law ‘On Currency Regulation’ </a:t>
                </a:r>
                <a:endParaRPr lang="ru-RU" b="1" dirty="0">
                  <a:solidFill>
                    <a:srgbClr val="7DA56B"/>
                  </a:solidFill>
                  <a:latin typeface="Tahoma" panose="020B0604030504040204" pitchFamily="34" charset="0"/>
                  <a:ea typeface="Tahoma" panose="020B0604030504040204" pitchFamily="34" charset="0"/>
                  <a:cs typeface="Tahoma" panose="020B0604030504040204" pitchFamily="34" charset="0"/>
                </a:endParaRPr>
              </a:p>
            </p:txBody>
          </p:sp>
          <p:sp>
            <p:nvSpPr>
              <p:cNvPr id="48" name="TextBox 47">
                <a:extLst>
                  <a:ext uri="{FF2B5EF4-FFF2-40B4-BE49-F238E27FC236}">
                    <a16:creationId xmlns:a16="http://schemas.microsoft.com/office/drawing/2014/main" id="{E8A05D50-E4A5-4348-96D3-F63E49C1A6F8}"/>
                  </a:ext>
                </a:extLst>
              </p:cNvPr>
              <p:cNvSpPr txBox="1"/>
              <p:nvPr/>
            </p:nvSpPr>
            <p:spPr>
              <a:xfrm>
                <a:off x="1444628" y="3303629"/>
                <a:ext cx="4430886" cy="646331"/>
              </a:xfrm>
              <a:prstGeom prst="rect">
                <a:avLst/>
              </a:prstGeom>
              <a:noFill/>
            </p:spPr>
            <p:txBody>
              <a:bodyPr wrap="square" rtlCol="0">
                <a:spAutoFit/>
              </a:bodyPr>
              <a:lstStyle/>
              <a:p>
                <a:pPr algn="ctr"/>
                <a:r>
                  <a:rPr lang="en-US" sz="1200" dirty="0"/>
                  <a:t>S</a:t>
                </a:r>
                <a:r>
                  <a:rPr lang="en-US" sz="1200" dirty="0" smtClean="0"/>
                  <a:t>implification </a:t>
                </a:r>
                <a:r>
                  <a:rPr lang="en-US" sz="1200" dirty="0"/>
                  <a:t>of procedures for the regulation of foreign exchange transactions on the basis of a comprehensive study of international experience and the needs of entrepreneurs</a:t>
                </a: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grpSp>
          <p:nvGrpSpPr>
            <p:cNvPr id="49" name="Group 48">
              <a:extLst>
                <a:ext uri="{FF2B5EF4-FFF2-40B4-BE49-F238E27FC236}">
                  <a16:creationId xmlns:a16="http://schemas.microsoft.com/office/drawing/2014/main" id="{F1E8CBC4-F82B-4359-B96A-A7BE9BB31518}"/>
                </a:ext>
              </a:extLst>
            </p:cNvPr>
            <p:cNvGrpSpPr/>
            <p:nvPr/>
          </p:nvGrpSpPr>
          <p:grpSpPr>
            <a:xfrm>
              <a:off x="4422221" y="1430489"/>
              <a:ext cx="5935594" cy="336550"/>
              <a:chOff x="4422221" y="3127375"/>
              <a:chExt cx="5935594" cy="336550"/>
            </a:xfrm>
          </p:grpSpPr>
          <p:cxnSp>
            <p:nvCxnSpPr>
              <p:cNvPr id="50" name="Straight Connector 49">
                <a:extLst>
                  <a:ext uri="{FF2B5EF4-FFF2-40B4-BE49-F238E27FC236}">
                    <a16:creationId xmlns:a16="http://schemas.microsoft.com/office/drawing/2014/main" id="{088FEAD3-24B8-4E72-8E2C-AD9A3A009FE9}"/>
                  </a:ext>
                </a:extLst>
              </p:cNvPr>
              <p:cNvCxnSpPr>
                <a:cxnSpLocks/>
              </p:cNvCxnSpPr>
              <p:nvPr/>
            </p:nvCxnSpPr>
            <p:spPr>
              <a:xfrm flipH="1">
                <a:off x="4422221" y="3295567"/>
                <a:ext cx="5935594"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51" name="Oval 50">
                <a:extLst>
                  <a:ext uri="{FF2B5EF4-FFF2-40B4-BE49-F238E27FC236}">
                    <a16:creationId xmlns:a16="http://schemas.microsoft.com/office/drawing/2014/main" id="{BA9CD816-4383-4F85-B565-851492CBD5F1}"/>
                  </a:ext>
                </a:extLst>
              </p:cNvPr>
              <p:cNvSpPr/>
              <p:nvPr/>
            </p:nvSpPr>
            <p:spPr>
              <a:xfrm>
                <a:off x="5967483" y="3153880"/>
                <a:ext cx="283540" cy="283540"/>
              </a:xfrm>
              <a:prstGeom prst="ellipse">
                <a:avLst/>
              </a:prstGeom>
              <a:solidFill>
                <a:srgbClr val="E0C9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Circle: Hollow 51">
                <a:extLst>
                  <a:ext uri="{FF2B5EF4-FFF2-40B4-BE49-F238E27FC236}">
                    <a16:creationId xmlns:a16="http://schemas.microsoft.com/office/drawing/2014/main" id="{D291D927-46C8-4461-B55F-DC619E7A6195}"/>
                  </a:ext>
                </a:extLst>
              </p:cNvPr>
              <p:cNvSpPr/>
              <p:nvPr/>
            </p:nvSpPr>
            <p:spPr>
              <a:xfrm>
                <a:off x="5940978" y="3127375"/>
                <a:ext cx="336550" cy="336550"/>
              </a:xfrm>
              <a:prstGeom prst="donut">
                <a:avLst>
                  <a:gd name="adj" fmla="val 7064"/>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3" name="Oval 52">
                <a:extLst>
                  <a:ext uri="{FF2B5EF4-FFF2-40B4-BE49-F238E27FC236}">
                    <a16:creationId xmlns:a16="http://schemas.microsoft.com/office/drawing/2014/main" id="{EAEC046B-5D50-4C52-92F7-F13A0A6BC905}"/>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1" name="Group 70">
            <a:extLst>
              <a:ext uri="{FF2B5EF4-FFF2-40B4-BE49-F238E27FC236}">
                <a16:creationId xmlns:a16="http://schemas.microsoft.com/office/drawing/2014/main" id="{2B4A28F3-9147-479A-848C-1941F31D26E4}"/>
              </a:ext>
            </a:extLst>
          </p:cNvPr>
          <p:cNvGrpSpPr/>
          <p:nvPr/>
        </p:nvGrpSpPr>
        <p:grpSpPr>
          <a:xfrm>
            <a:off x="-37156" y="4340551"/>
            <a:ext cx="7720656" cy="2098047"/>
            <a:chOff x="-37156" y="428842"/>
            <a:chExt cx="7720656" cy="2098047"/>
          </a:xfrm>
        </p:grpSpPr>
        <p:grpSp>
          <p:nvGrpSpPr>
            <p:cNvPr id="73" name="Group 72">
              <a:extLst>
                <a:ext uri="{FF2B5EF4-FFF2-40B4-BE49-F238E27FC236}">
                  <a16:creationId xmlns:a16="http://schemas.microsoft.com/office/drawing/2014/main" id="{858E2495-02D5-45E6-A4C6-72D9EDF71FBE}"/>
                </a:ext>
              </a:extLst>
            </p:cNvPr>
            <p:cNvGrpSpPr/>
            <p:nvPr/>
          </p:nvGrpSpPr>
          <p:grpSpPr>
            <a:xfrm>
              <a:off x="1858583" y="1501775"/>
              <a:ext cx="5824917" cy="336550"/>
              <a:chOff x="1796260" y="3127375"/>
              <a:chExt cx="5914713" cy="336550"/>
            </a:xfrm>
          </p:grpSpPr>
          <p:cxnSp>
            <p:nvCxnSpPr>
              <p:cNvPr id="79" name="Straight Connector 78">
                <a:extLst>
                  <a:ext uri="{FF2B5EF4-FFF2-40B4-BE49-F238E27FC236}">
                    <a16:creationId xmlns:a16="http://schemas.microsoft.com/office/drawing/2014/main" id="{5A13F39C-6006-4EDF-A57F-A0A14199EC4E}"/>
                  </a:ext>
                </a:extLst>
              </p:cNvPr>
              <p:cNvCxnSpPr>
                <a:cxnSpLocks/>
              </p:cNvCxnSpPr>
              <p:nvPr/>
            </p:nvCxnSpPr>
            <p:spPr>
              <a:xfrm flipH="1">
                <a:off x="1796260" y="3295567"/>
                <a:ext cx="5914713" cy="0"/>
              </a:xfrm>
              <a:prstGeom prst="line">
                <a:avLst/>
              </a:prstGeom>
              <a:ln w="31750" cap="rnd">
                <a:solidFill>
                  <a:schemeClr val="bg1"/>
                </a:solidFill>
                <a:prstDash val="sysDot"/>
                <a:round/>
              </a:ln>
            </p:spPr>
            <p:style>
              <a:lnRef idx="1">
                <a:schemeClr val="accent1"/>
              </a:lnRef>
              <a:fillRef idx="0">
                <a:schemeClr val="accent1"/>
              </a:fillRef>
              <a:effectRef idx="0">
                <a:schemeClr val="accent1"/>
              </a:effectRef>
              <a:fontRef idx="minor">
                <a:schemeClr val="tx1"/>
              </a:fontRef>
            </p:style>
          </p:cxnSp>
          <p:sp>
            <p:nvSpPr>
              <p:cNvPr id="80" name="Oval 79">
                <a:extLst>
                  <a:ext uri="{FF2B5EF4-FFF2-40B4-BE49-F238E27FC236}">
                    <a16:creationId xmlns:a16="http://schemas.microsoft.com/office/drawing/2014/main" id="{D6D75674-A7AE-4314-90F2-2268DB69830F}"/>
                  </a:ext>
                </a:extLst>
              </p:cNvPr>
              <p:cNvSpPr/>
              <p:nvPr/>
            </p:nvSpPr>
            <p:spPr>
              <a:xfrm>
                <a:off x="5967483" y="3153880"/>
                <a:ext cx="283540" cy="283540"/>
              </a:xfrm>
              <a:prstGeom prst="ellipse">
                <a:avLst/>
              </a:prstGeom>
              <a:solidFill>
                <a:srgbClr val="E0C9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Circle: Hollow 80">
                <a:extLst>
                  <a:ext uri="{FF2B5EF4-FFF2-40B4-BE49-F238E27FC236}">
                    <a16:creationId xmlns:a16="http://schemas.microsoft.com/office/drawing/2014/main" id="{6DBBBAE9-A8F0-4BE2-BEC5-0BEC635A10D7}"/>
                  </a:ext>
                </a:extLst>
              </p:cNvPr>
              <p:cNvSpPr/>
              <p:nvPr/>
            </p:nvSpPr>
            <p:spPr>
              <a:xfrm>
                <a:off x="5940978" y="3127375"/>
                <a:ext cx="336550" cy="336550"/>
              </a:xfrm>
              <a:prstGeom prst="donut">
                <a:avLst>
                  <a:gd name="adj" fmla="val 7064"/>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2" name="Oval 81">
                <a:extLst>
                  <a:ext uri="{FF2B5EF4-FFF2-40B4-BE49-F238E27FC236}">
                    <a16:creationId xmlns:a16="http://schemas.microsoft.com/office/drawing/2014/main" id="{E074E016-7C0E-4412-8064-47B8A13CF7EE}"/>
                  </a:ext>
                </a:extLst>
              </p:cNvPr>
              <p:cNvSpPr/>
              <p:nvPr/>
            </p:nvSpPr>
            <p:spPr>
              <a:xfrm>
                <a:off x="6033053" y="3219450"/>
                <a:ext cx="152400" cy="152400"/>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5" name="Group 74">
              <a:extLst>
                <a:ext uri="{FF2B5EF4-FFF2-40B4-BE49-F238E27FC236}">
                  <a16:creationId xmlns:a16="http://schemas.microsoft.com/office/drawing/2014/main" id="{FFACD83A-1158-4651-8621-A7A9959D10B7}"/>
                </a:ext>
              </a:extLst>
            </p:cNvPr>
            <p:cNvGrpSpPr/>
            <p:nvPr/>
          </p:nvGrpSpPr>
          <p:grpSpPr>
            <a:xfrm>
              <a:off x="-37156" y="428842"/>
              <a:ext cx="5656430" cy="2098047"/>
              <a:chOff x="-87482" y="2054442"/>
              <a:chExt cx="5656430" cy="2098047"/>
            </a:xfrm>
          </p:grpSpPr>
          <p:sp>
            <p:nvSpPr>
              <p:cNvPr id="77" name="TextBox 76">
                <a:extLst>
                  <a:ext uri="{FF2B5EF4-FFF2-40B4-BE49-F238E27FC236}">
                    <a16:creationId xmlns:a16="http://schemas.microsoft.com/office/drawing/2014/main" id="{F9817F44-1B12-486B-9C57-C96BEBBF2F22}"/>
                  </a:ext>
                </a:extLst>
              </p:cNvPr>
              <p:cNvSpPr txBox="1"/>
              <p:nvPr/>
            </p:nvSpPr>
            <p:spPr>
              <a:xfrm>
                <a:off x="-87482" y="2054442"/>
                <a:ext cx="4737615" cy="1200329"/>
              </a:xfrm>
              <a:prstGeom prst="rect">
                <a:avLst/>
              </a:prstGeom>
              <a:noFill/>
            </p:spPr>
            <p:txBody>
              <a:bodyPr wrap="square" rtlCol="0">
                <a:spAutoFit/>
              </a:bodyPr>
              <a:lstStyle/>
              <a:p>
                <a:pPr algn="r"/>
                <a:r>
                  <a:rPr lang="en-US" dirty="0"/>
                  <a:t>By wide application of innovative technologies to develop modern retail payment systems integrated with the leading international payment systems.</a:t>
                </a:r>
                <a:endParaRPr lang="ru-RU" b="1" dirty="0">
                  <a:solidFill>
                    <a:srgbClr val="7DA56B"/>
                  </a:solidFill>
                  <a:latin typeface="Tahoma" panose="020B0604030504040204" pitchFamily="34" charset="0"/>
                  <a:ea typeface="Tahoma" panose="020B0604030504040204" pitchFamily="34" charset="0"/>
                  <a:cs typeface="Tahoma" panose="020B0604030504040204" pitchFamily="34" charset="0"/>
                </a:endParaRPr>
              </a:p>
            </p:txBody>
          </p:sp>
          <p:sp>
            <p:nvSpPr>
              <p:cNvPr id="78" name="TextBox 77">
                <a:extLst>
                  <a:ext uri="{FF2B5EF4-FFF2-40B4-BE49-F238E27FC236}">
                    <a16:creationId xmlns:a16="http://schemas.microsoft.com/office/drawing/2014/main" id="{DDBC4A14-E01D-4474-A6A4-8F986813B1B7}"/>
                  </a:ext>
                </a:extLst>
              </p:cNvPr>
              <p:cNvSpPr txBox="1"/>
              <p:nvPr/>
            </p:nvSpPr>
            <p:spPr>
              <a:xfrm>
                <a:off x="431456" y="3321492"/>
                <a:ext cx="5137492" cy="830997"/>
              </a:xfrm>
              <a:prstGeom prst="rect">
                <a:avLst/>
              </a:prstGeom>
              <a:noFill/>
            </p:spPr>
            <p:txBody>
              <a:bodyPr wrap="square" rtlCol="0">
                <a:spAutoFit/>
              </a:bodyPr>
              <a:lstStyle/>
              <a:p>
                <a:pPr algn="ctr"/>
                <a:r>
                  <a:rPr lang="en-US" sz="1200" dirty="0"/>
                  <a:t>The draft provides for the development of organizational and legal bases and mechanisms for the operation of modern retail payment systems integrated with the world’s leading payment systems (Visa, </a:t>
                </a:r>
                <a:r>
                  <a:rPr lang="en-US" sz="1200" dirty="0" err="1"/>
                  <a:t>Mastercard</a:t>
                </a:r>
                <a:r>
                  <a:rPr lang="en-US" sz="1200" dirty="0"/>
                  <a:t>, Union Pay, PayPal and others).</a:t>
                </a:r>
                <a:endParaRPr lang="ru-RU" sz="12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grpSp>
        <p:sp>
          <p:nvSpPr>
            <p:cNvPr id="76" name="Oval 75">
              <a:extLst>
                <a:ext uri="{FF2B5EF4-FFF2-40B4-BE49-F238E27FC236}">
                  <a16:creationId xmlns:a16="http://schemas.microsoft.com/office/drawing/2014/main" id="{474E5B17-B23D-4BAD-A0CA-43BB432FF942}"/>
                </a:ext>
              </a:extLst>
            </p:cNvPr>
            <p:cNvSpPr/>
            <p:nvPr/>
          </p:nvSpPr>
          <p:spPr>
            <a:xfrm>
              <a:off x="4781073" y="572966"/>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3" name="TextBox 42">
            <a:extLst>
              <a:ext uri="{FF2B5EF4-FFF2-40B4-BE49-F238E27FC236}">
                <a16:creationId xmlns:a16="http://schemas.microsoft.com/office/drawing/2014/main" id="{423ED469-88AF-4CE5-BD5B-1C14FDEB6415}"/>
              </a:ext>
            </a:extLst>
          </p:cNvPr>
          <p:cNvSpPr txBox="1"/>
          <p:nvPr/>
        </p:nvSpPr>
        <p:spPr>
          <a:xfrm>
            <a:off x="300253" y="306511"/>
            <a:ext cx="5306215" cy="1569660"/>
          </a:xfrm>
          <a:prstGeom prst="rect">
            <a:avLst/>
          </a:prstGeom>
          <a:noFill/>
        </p:spPr>
        <p:txBody>
          <a:bodyPr wrap="square" rtlCol="0">
            <a:spAutoFit/>
          </a:bodyPr>
          <a:lstStyle/>
          <a:p>
            <a:r>
              <a:rPr lang="ru-RU" sz="2400" b="1" dirty="0">
                <a:solidFill>
                  <a:srgbClr val="FFFFFF"/>
                </a:solidFill>
                <a:latin typeface="Tahoma" panose="020B0604030504040204" pitchFamily="34" charset="0"/>
                <a:ea typeface="Tahoma" panose="020B0604030504040204" pitchFamily="34" charset="0"/>
                <a:cs typeface="Tahoma" panose="020B0604030504040204" pitchFamily="34" charset="0"/>
              </a:rPr>
              <a:t>ИҚТИСОДИЁТНИ РИВОЖЛАНТИРИШ ВА ФАОЛ ТАДБИРКОРЛИКНИ </a:t>
            </a:r>
          </a:p>
          <a:p>
            <a:r>
              <a:rPr lang="ru-RU" sz="2400" b="1" dirty="0">
                <a:solidFill>
                  <a:srgbClr val="FFFFFF"/>
                </a:solidFill>
                <a:latin typeface="Tahoma" panose="020B0604030504040204" pitchFamily="34" charset="0"/>
                <a:ea typeface="Tahoma" panose="020B0604030504040204" pitchFamily="34" charset="0"/>
                <a:cs typeface="Tahoma" panose="020B0604030504040204" pitchFamily="34" charset="0"/>
              </a:rPr>
              <a:t>ҚЎЛЛАБ-ҚУВВАТЛАШ</a:t>
            </a:r>
          </a:p>
        </p:txBody>
      </p:sp>
      <p:grpSp>
        <p:nvGrpSpPr>
          <p:cNvPr id="39" name="Group 29">
            <a:extLst>
              <a:ext uri="{FF2B5EF4-FFF2-40B4-BE49-F238E27FC236}">
                <a16:creationId xmlns:a16="http://schemas.microsoft.com/office/drawing/2014/main" id="{B1A8385B-AF30-4C21-9A65-1FA0032AB909}"/>
              </a:ext>
            </a:extLst>
          </p:cNvPr>
          <p:cNvGrpSpPr/>
          <p:nvPr/>
        </p:nvGrpSpPr>
        <p:grpSpPr>
          <a:xfrm>
            <a:off x="5179613" y="611477"/>
            <a:ext cx="1859280" cy="1859280"/>
            <a:chOff x="5022574" y="2992646"/>
            <a:chExt cx="2146852" cy="2146852"/>
          </a:xfrm>
        </p:grpSpPr>
        <p:sp>
          <p:nvSpPr>
            <p:cNvPr id="40" name="Circle: Hollow 31">
              <a:extLst>
                <a:ext uri="{FF2B5EF4-FFF2-40B4-BE49-F238E27FC236}">
                  <a16:creationId xmlns:a16="http://schemas.microsoft.com/office/drawing/2014/main" id="{811DEDE6-D1FA-4671-9525-0725657FC967}"/>
                </a:ext>
              </a:extLst>
            </p:cNvPr>
            <p:cNvSpPr/>
            <p:nvPr/>
          </p:nvSpPr>
          <p:spPr>
            <a:xfrm>
              <a:off x="5022574" y="2992646"/>
              <a:ext cx="2146852" cy="2146852"/>
            </a:xfrm>
            <a:prstGeom prst="donut">
              <a:avLst>
                <a:gd name="adj" fmla="val 2866"/>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41" name="Oval 33">
              <a:extLst>
                <a:ext uri="{FF2B5EF4-FFF2-40B4-BE49-F238E27FC236}">
                  <a16:creationId xmlns:a16="http://schemas.microsoft.com/office/drawing/2014/main" id="{D8F611D4-4DB1-43B5-AE6D-359399872DBD}"/>
                </a:ext>
              </a:extLst>
            </p:cNvPr>
            <p:cNvSpPr/>
            <p:nvPr/>
          </p:nvSpPr>
          <p:spPr>
            <a:xfrm>
              <a:off x="5194301" y="3164373"/>
              <a:ext cx="1803401" cy="18034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55" name="TextBox 54">
            <a:extLst>
              <a:ext uri="{FF2B5EF4-FFF2-40B4-BE49-F238E27FC236}">
                <a16:creationId xmlns:a16="http://schemas.microsoft.com/office/drawing/2014/main" id="{1393DC10-458C-456B-9079-D3D9EC5B3FA8}"/>
              </a:ext>
            </a:extLst>
          </p:cNvPr>
          <p:cNvSpPr txBox="1"/>
          <p:nvPr/>
        </p:nvSpPr>
        <p:spPr>
          <a:xfrm>
            <a:off x="2397014" y="3721101"/>
            <a:ext cx="3530711"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September 30,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sp>
        <p:nvSpPr>
          <p:cNvPr id="56" name="Oval 22">
            <a:extLst>
              <a:ext uri="{FF2B5EF4-FFF2-40B4-BE49-F238E27FC236}">
                <a16:creationId xmlns:a16="http://schemas.microsoft.com/office/drawing/2014/main" id="{41D4A034-A8E6-484F-9042-245CDC567591}"/>
              </a:ext>
            </a:extLst>
          </p:cNvPr>
          <p:cNvSpPr/>
          <p:nvPr/>
        </p:nvSpPr>
        <p:spPr>
          <a:xfrm>
            <a:off x="6612039" y="2656053"/>
            <a:ext cx="838200" cy="838200"/>
          </a:xfrm>
          <a:prstGeom prst="ellipse">
            <a:avLst/>
          </a:prstGeom>
          <a:solidFill>
            <a:srgbClr val="FFFFFF"/>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TextBox 57">
            <a:extLst>
              <a:ext uri="{FF2B5EF4-FFF2-40B4-BE49-F238E27FC236}">
                <a16:creationId xmlns:a16="http://schemas.microsoft.com/office/drawing/2014/main" id="{B5DFF2C9-5539-4123-99FA-E1A3B1DE2D78}"/>
              </a:ext>
            </a:extLst>
          </p:cNvPr>
          <p:cNvSpPr txBox="1"/>
          <p:nvPr/>
        </p:nvSpPr>
        <p:spPr>
          <a:xfrm>
            <a:off x="6134451" y="4717773"/>
            <a:ext cx="2729272" cy="861774"/>
          </a:xfrm>
          <a:prstGeom prst="rect">
            <a:avLst/>
          </a:prstGeom>
          <a:noFill/>
        </p:spPr>
        <p:txBody>
          <a:bodyPr wrap="square" rtlCol="0">
            <a:spAutoFit/>
          </a:bodyPr>
          <a:lstStyle/>
          <a:p>
            <a:pPr algn="ctr"/>
            <a:r>
              <a:rPr lang="en-US" sz="5000" b="1" dirty="0" smtClean="0">
                <a:solidFill>
                  <a:srgbClr val="7DA56B"/>
                </a:solidFill>
                <a:latin typeface="Agency FB" panose="020B0503020202020204" pitchFamily="34" charset="0"/>
              </a:rPr>
              <a:t>Item 88</a:t>
            </a:r>
            <a:endParaRPr lang="en-US" sz="5000" b="1" dirty="0">
              <a:solidFill>
                <a:srgbClr val="7DA56B"/>
              </a:solidFill>
              <a:latin typeface="Agency FB" panose="020B0503020202020204" pitchFamily="34" charset="0"/>
            </a:endParaRPr>
          </a:p>
        </p:txBody>
      </p:sp>
      <p:sp>
        <p:nvSpPr>
          <p:cNvPr id="61" name="TextBox 60">
            <a:extLst>
              <a:ext uri="{FF2B5EF4-FFF2-40B4-BE49-F238E27FC236}">
                <a16:creationId xmlns:a16="http://schemas.microsoft.com/office/drawing/2014/main" id="{1393DC10-458C-456B-9079-D3D9EC5B3FA8}"/>
              </a:ext>
            </a:extLst>
          </p:cNvPr>
          <p:cNvSpPr txBox="1"/>
          <p:nvPr/>
        </p:nvSpPr>
        <p:spPr>
          <a:xfrm>
            <a:off x="6091807" y="5594494"/>
            <a:ext cx="2354103" cy="307777"/>
          </a:xfrm>
          <a:prstGeom prst="rect">
            <a:avLst/>
          </a:prstGeom>
          <a:noFill/>
        </p:spPr>
        <p:txBody>
          <a:bodyPr wrap="square" rtlCol="0">
            <a:spAutoFit/>
          </a:bodyPr>
          <a:lstStyle/>
          <a:p>
            <a:pPr algn="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September 1, </a:t>
            </a:r>
            <a:r>
              <a:rPr lang="ru-RU"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201</a:t>
            </a:r>
            <a:r>
              <a:rPr lang="en-US" sz="1400" b="1" dirty="0" smtClean="0">
                <a:solidFill>
                  <a:srgbClr val="FFFFFF"/>
                </a:solidFill>
                <a:latin typeface="Tahoma" panose="020B0604030504040204" pitchFamily="34" charset="0"/>
                <a:ea typeface="Tahoma" panose="020B0604030504040204" pitchFamily="34" charset="0"/>
                <a:cs typeface="Tahoma" panose="020B0604030504040204" pitchFamily="34" charset="0"/>
              </a:rPr>
              <a:t>8</a:t>
            </a:r>
            <a:endParaRPr lang="ru-RU" sz="1400" b="1" dirty="0">
              <a:solidFill>
                <a:srgbClr val="FFFFFF"/>
              </a:solidFill>
              <a:latin typeface="Tahoma" panose="020B0604030504040204" pitchFamily="34" charset="0"/>
              <a:ea typeface="Tahoma" panose="020B0604030504040204" pitchFamily="34" charset="0"/>
              <a:cs typeface="Tahoma" panose="020B0604030504040204" pitchFamily="34" charset="0"/>
            </a:endParaRPr>
          </a:p>
        </p:txBody>
      </p:sp>
      <p:pic>
        <p:nvPicPr>
          <p:cNvPr id="37" name="Рисунок 36"/>
          <p:cNvPicPr>
            <a:picLocks noChangeAspect="1"/>
          </p:cNvPicPr>
          <p:nvPr/>
        </p:nvPicPr>
        <p:blipFill>
          <a:blip r:embed="rId2">
            <a:duotone>
              <a:prstClr val="black"/>
              <a:schemeClr val="accent6">
                <a:tint val="45000"/>
                <a:satMod val="400000"/>
              </a:schemeClr>
            </a:duotone>
            <a:extLst>
              <a:ext uri="{28A0092B-C50C-407E-A947-70E740481C1C}">
                <a14:useLocalDpi xmlns:a14="http://schemas.microsoft.com/office/drawing/2010/main" val="0"/>
              </a:ext>
            </a:extLst>
          </a:blip>
          <a:srcRect l="27156" t="9637" r="27170" b="9164"/>
          <a:stretch>
            <a:fillRect/>
          </a:stretch>
        </p:blipFill>
        <p:spPr bwMode="auto">
          <a:xfrm>
            <a:off x="5518118" y="956822"/>
            <a:ext cx="1169987" cy="1169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Рисунок 1"/>
          <p:cNvPicPr>
            <a:picLocks noChangeAspect="1"/>
          </p:cNvPicPr>
          <p:nvPr/>
        </p:nvPicPr>
        <p:blipFill rotWithShape="1">
          <a:blip r:embed="rId3" cstate="hqprint">
            <a:duotone>
              <a:schemeClr val="accent6">
                <a:shade val="45000"/>
                <a:satMod val="135000"/>
              </a:schemeClr>
              <a:prstClr val="white"/>
            </a:duotone>
            <a:extLst>
              <a:ext uri="{28A0092B-C50C-407E-A947-70E740481C1C}">
                <a14:useLocalDpi xmlns:a14="http://schemas.microsoft.com/office/drawing/2010/main" val="0"/>
              </a:ext>
            </a:extLst>
          </a:blip>
          <a:srcRect l="5125" b="18567"/>
          <a:stretch/>
        </p:blipFill>
        <p:spPr>
          <a:xfrm>
            <a:off x="6662699" y="2741627"/>
            <a:ext cx="805184" cy="691114"/>
          </a:xfrm>
          <a:prstGeom prst="rect">
            <a:avLst/>
          </a:prstGeom>
        </p:spPr>
      </p:pic>
      <p:pic>
        <p:nvPicPr>
          <p:cNvPr id="3" name="Рисунок 2"/>
          <p:cNvPicPr>
            <a:picLocks noChangeAspect="1"/>
          </p:cNvPicPr>
          <p:nvPr/>
        </p:nvPicPr>
        <p:blipFill rotWithShape="1">
          <a:blip r:embed="rId4" cstate="hqprint">
            <a:duotone>
              <a:schemeClr val="accent6">
                <a:shade val="45000"/>
                <a:satMod val="135000"/>
              </a:schemeClr>
              <a:prstClr val="white"/>
            </a:duotone>
            <a:extLst>
              <a:ext uri="{28A0092B-C50C-407E-A947-70E740481C1C}">
                <a14:useLocalDpi xmlns:a14="http://schemas.microsoft.com/office/drawing/2010/main" val="0"/>
              </a:ext>
            </a:extLst>
          </a:blip>
          <a:srcRect l="5412" b="27169"/>
          <a:stretch/>
        </p:blipFill>
        <p:spPr>
          <a:xfrm>
            <a:off x="4878566" y="4560089"/>
            <a:ext cx="744738" cy="573440"/>
          </a:xfrm>
          <a:prstGeom prst="rect">
            <a:avLst/>
          </a:prstGeom>
        </p:spPr>
      </p:pic>
    </p:spTree>
    <p:extLst>
      <p:ext uri="{BB962C8B-B14F-4D97-AF65-F5344CB8AC3E}">
        <p14:creationId xmlns:p14="http://schemas.microsoft.com/office/powerpoint/2010/main" val="91051262"/>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2996</TotalTime>
  <Words>2391</Words>
  <Application>Microsoft Office PowerPoint</Application>
  <PresentationFormat>Широкоэкранный</PresentationFormat>
  <Paragraphs>239</Paragraphs>
  <Slides>19</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19</vt:i4>
      </vt:variant>
    </vt:vector>
  </HeadingPairs>
  <TitlesOfParts>
    <vt:vector size="26" baseType="lpstr">
      <vt:lpstr>Agency FB</vt:lpstr>
      <vt:lpstr>Arial</vt:lpstr>
      <vt:lpstr>Calibri</vt:lpstr>
      <vt:lpstr>Calibri Light</vt:lpstr>
      <vt:lpstr>Century Gothic</vt:lpstr>
      <vt:lpstr>Tahoma</vt:lpstr>
      <vt:lpstr>Office Theme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Nahid Ahmed</dc:creator>
  <cp:lastModifiedBy>user</cp:lastModifiedBy>
  <cp:revision>119</cp:revision>
  <dcterms:created xsi:type="dcterms:W3CDTF">2017-08-30T08:36:23Z</dcterms:created>
  <dcterms:modified xsi:type="dcterms:W3CDTF">2018-07-18T07:07:35Z</dcterms:modified>
</cp:coreProperties>
</file>