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800377" y="1726501"/>
            <a:ext cx="5543245" cy="2219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02268" y="1616456"/>
            <a:ext cx="3879215" cy="42329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972888" y="1616456"/>
            <a:ext cx="3909059" cy="42329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10/8/2018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10/8/2018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10/8/2018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7911" y="383857"/>
            <a:ext cx="8028177" cy="878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16735" y="1542097"/>
            <a:ext cx="5510529" cy="3317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o-central.asi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01977" y="1726501"/>
            <a:ext cx="5541645" cy="221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6860" marR="270510" algn="ctr">
              <a:lnSpc>
                <a:spcPct val="100000"/>
              </a:lnSpc>
              <a:spcBef>
                <a:spcPts val="100"/>
              </a:spcBef>
            </a:pPr>
            <a:r>
              <a:rPr sz="3600" spc="-560" dirty="0">
                <a:solidFill>
                  <a:srgbClr val="1F497D"/>
                </a:solidFill>
                <a:latin typeface="Arial"/>
                <a:cs typeface="Arial"/>
              </a:rPr>
              <a:t>CSOs </a:t>
            </a:r>
            <a:r>
              <a:rPr sz="3600" spc="-245" dirty="0">
                <a:solidFill>
                  <a:srgbClr val="1F497D"/>
                </a:solidFill>
                <a:latin typeface="Arial"/>
                <a:cs typeface="Arial"/>
              </a:rPr>
              <a:t>Needs </a:t>
            </a:r>
            <a:r>
              <a:rPr sz="3600" spc="-240" dirty="0">
                <a:solidFill>
                  <a:srgbClr val="1F497D"/>
                </a:solidFill>
                <a:latin typeface="Arial"/>
                <a:cs typeface="Arial"/>
              </a:rPr>
              <a:t>Assessment </a:t>
            </a:r>
            <a:r>
              <a:rPr sz="3600" spc="-10" dirty="0">
                <a:solidFill>
                  <a:srgbClr val="1F497D"/>
                </a:solidFill>
                <a:latin typeface="Arial"/>
                <a:cs typeface="Arial"/>
              </a:rPr>
              <a:t>of  </a:t>
            </a:r>
            <a:r>
              <a:rPr sz="3600" spc="-95" dirty="0">
                <a:solidFill>
                  <a:srgbClr val="1F497D"/>
                </a:solidFill>
                <a:latin typeface="Arial"/>
                <a:cs typeface="Arial"/>
              </a:rPr>
              <a:t>Online/Distant </a:t>
            </a:r>
            <a:r>
              <a:rPr sz="3600" spc="-180" dirty="0">
                <a:solidFill>
                  <a:srgbClr val="1F497D"/>
                </a:solidFill>
                <a:latin typeface="Arial"/>
                <a:cs typeface="Arial"/>
              </a:rPr>
              <a:t>Learning  </a:t>
            </a:r>
            <a:r>
              <a:rPr sz="3600" spc="-10" dirty="0">
                <a:solidFill>
                  <a:srgbClr val="1F497D"/>
                </a:solidFill>
                <a:latin typeface="Arial"/>
                <a:cs typeface="Arial"/>
              </a:rPr>
              <a:t>for </a:t>
            </a:r>
            <a:r>
              <a:rPr sz="3600" spc="-220" dirty="0">
                <a:solidFill>
                  <a:srgbClr val="1F497D"/>
                </a:solidFill>
                <a:latin typeface="Arial"/>
                <a:cs typeface="Arial"/>
              </a:rPr>
              <a:t>Web</a:t>
            </a:r>
            <a:r>
              <a:rPr sz="3600" spc="-405" dirty="0">
                <a:solidFill>
                  <a:srgbClr val="1F497D"/>
                </a:solidFill>
                <a:latin typeface="Arial"/>
                <a:cs typeface="Arial"/>
              </a:rPr>
              <a:t> </a:t>
            </a:r>
            <a:r>
              <a:rPr sz="3600" spc="-229" dirty="0">
                <a:solidFill>
                  <a:srgbClr val="1F497D"/>
                </a:solidFill>
                <a:latin typeface="Arial"/>
                <a:cs typeface="Arial"/>
              </a:rPr>
              <a:t>Academy</a:t>
            </a:r>
            <a:endParaRPr sz="3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3600" spc="-45" dirty="0">
                <a:solidFill>
                  <a:srgbClr val="1F497D"/>
                </a:solidFill>
                <a:latin typeface="Arial"/>
                <a:cs typeface="Arial"/>
              </a:rPr>
              <a:t>in </a:t>
            </a:r>
            <a:r>
              <a:rPr sz="3600" spc="-160" dirty="0">
                <a:solidFill>
                  <a:srgbClr val="1F497D"/>
                </a:solidFill>
                <a:latin typeface="Arial"/>
                <a:cs typeface="Arial"/>
              </a:rPr>
              <a:t>Central </a:t>
            </a:r>
            <a:r>
              <a:rPr sz="3600" spc="-245" dirty="0">
                <a:solidFill>
                  <a:srgbClr val="1F497D"/>
                </a:solidFill>
                <a:latin typeface="Arial"/>
                <a:cs typeface="Arial"/>
              </a:rPr>
              <a:t>Asia </a:t>
            </a:r>
            <a:r>
              <a:rPr sz="3600" spc="-165" dirty="0">
                <a:solidFill>
                  <a:srgbClr val="1F497D"/>
                </a:solidFill>
                <a:latin typeface="Arial"/>
                <a:cs typeface="Arial"/>
              </a:rPr>
              <a:t>and</a:t>
            </a:r>
            <a:r>
              <a:rPr sz="3600" spc="-375" dirty="0">
                <a:solidFill>
                  <a:srgbClr val="1F497D"/>
                </a:solidFill>
                <a:latin typeface="Arial"/>
                <a:cs typeface="Arial"/>
              </a:rPr>
              <a:t> </a:t>
            </a:r>
            <a:r>
              <a:rPr sz="3600" spc="-165" dirty="0">
                <a:solidFill>
                  <a:srgbClr val="1F497D"/>
                </a:solidFill>
                <a:latin typeface="Arial"/>
                <a:cs typeface="Arial"/>
              </a:rPr>
              <a:t>Azerbaijan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41572" y="4804270"/>
            <a:ext cx="166116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30" dirty="0">
                <a:solidFill>
                  <a:srgbClr val="8A8A8A"/>
                </a:solidFill>
                <a:latin typeface="Arial"/>
                <a:cs typeface="Arial"/>
              </a:rPr>
              <a:t>May</a:t>
            </a:r>
            <a:r>
              <a:rPr sz="3200" spc="-229" dirty="0">
                <a:solidFill>
                  <a:srgbClr val="8A8A8A"/>
                </a:solidFill>
                <a:latin typeface="Arial"/>
                <a:cs typeface="Arial"/>
              </a:rPr>
              <a:t> </a:t>
            </a:r>
            <a:r>
              <a:rPr sz="3200" spc="-165" dirty="0">
                <a:solidFill>
                  <a:srgbClr val="8A8A8A"/>
                </a:solidFill>
                <a:latin typeface="Arial"/>
                <a:cs typeface="Arial"/>
              </a:rPr>
              <a:t>2017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730315" y="221743"/>
            <a:ext cx="2242560" cy="7007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06209" y="270792"/>
            <a:ext cx="1994883" cy="6434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830" marR="5080" indent="160020">
              <a:lnSpc>
                <a:spcPct val="100000"/>
              </a:lnSpc>
              <a:spcBef>
                <a:spcPts val="95"/>
              </a:spcBef>
            </a:pPr>
            <a:r>
              <a:rPr spc="-145" dirty="0"/>
              <a:t>Recommendations </a:t>
            </a:r>
            <a:r>
              <a:rPr spc="-90" dirty="0"/>
              <a:t>on </a:t>
            </a:r>
            <a:r>
              <a:rPr spc="-75" dirty="0"/>
              <a:t>how </a:t>
            </a:r>
            <a:r>
              <a:rPr spc="25" dirty="0"/>
              <a:t>to </a:t>
            </a:r>
            <a:r>
              <a:rPr spc="-150" dirty="0"/>
              <a:t>organize </a:t>
            </a:r>
            <a:r>
              <a:rPr spc="-135" dirty="0"/>
              <a:t>and </a:t>
            </a:r>
            <a:r>
              <a:rPr spc="-70" dirty="0"/>
              <a:t>introduce  </a:t>
            </a:r>
            <a:r>
              <a:rPr spc="-80" dirty="0"/>
              <a:t>distance/online </a:t>
            </a:r>
            <a:r>
              <a:rPr spc="-65" dirty="0"/>
              <a:t>training </a:t>
            </a:r>
            <a:r>
              <a:rPr spc="-175" dirty="0"/>
              <a:t>courses </a:t>
            </a:r>
            <a:r>
              <a:rPr spc="-10" dirty="0"/>
              <a:t>for </a:t>
            </a:r>
            <a:r>
              <a:rPr spc="-40" dirty="0"/>
              <a:t>the </a:t>
            </a:r>
            <a:r>
              <a:rPr spc="-220" dirty="0"/>
              <a:t>P4I </a:t>
            </a:r>
            <a:r>
              <a:rPr spc="-160" dirty="0"/>
              <a:t>Program </a:t>
            </a:r>
            <a:r>
              <a:rPr spc="-80" dirty="0"/>
              <a:t>-</a:t>
            </a:r>
            <a:r>
              <a:rPr spc="-229" dirty="0"/>
              <a:t> </a:t>
            </a:r>
            <a:r>
              <a:rPr spc="-145" dirty="0"/>
              <a:t>1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17177" y="1478432"/>
          <a:ext cx="8505821" cy="53936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1164"/>
                <a:gridCol w="1701164"/>
                <a:gridCol w="1701164"/>
                <a:gridCol w="1701164"/>
                <a:gridCol w="1701165"/>
              </a:tblGrid>
              <a:tr h="452755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Azerbaijan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1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Kazakhstan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Kyrgyzstan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Tajikistan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Turkmenistan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4919345">
                <a:tc>
                  <a:txBody>
                    <a:bodyPr/>
                    <a:lstStyle/>
                    <a:p>
                      <a:pPr marL="274320" marR="104139" indent="-176530">
                        <a:lnSpc>
                          <a:spcPct val="100000"/>
                        </a:lnSpc>
                        <a:spcBef>
                          <a:spcPts val="265"/>
                        </a:spcBef>
                        <a:buChar char="•"/>
                        <a:tabLst>
                          <a:tab pos="274955" algn="l"/>
                        </a:tabLst>
                      </a:pPr>
                      <a:r>
                        <a:rPr sz="1400" spc="-90" dirty="0">
                          <a:latin typeface="Arial"/>
                          <a:cs typeface="Arial"/>
                        </a:rPr>
                        <a:t>Advocacy  campaigns 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to  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make </a:t>
                      </a:r>
                      <a:r>
                        <a:rPr sz="1400" spc="-170" dirty="0">
                          <a:latin typeface="Arial"/>
                          <a:cs typeface="Arial"/>
                        </a:rPr>
                        <a:t>DL 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diplomas 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recognized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320" marR="176530" indent="-176530">
                        <a:lnSpc>
                          <a:spcPct val="100000"/>
                        </a:lnSpc>
                        <a:buChar char="•"/>
                        <a:tabLst>
                          <a:tab pos="274955" algn="l"/>
                        </a:tabLst>
                      </a:pPr>
                      <a:r>
                        <a:rPr sz="1400" spc="-80" dirty="0">
                          <a:latin typeface="Arial"/>
                          <a:cs typeface="Arial"/>
                        </a:rPr>
                        <a:t>Prepare</a:t>
                      </a:r>
                      <a:r>
                        <a:rPr sz="14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lecturers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400" spc="-170" dirty="0">
                          <a:latin typeface="Arial"/>
                          <a:cs typeface="Arial"/>
                        </a:rPr>
                        <a:t>DL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with  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technical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presentation  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(soft)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skills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320" marR="111760" indent="-176530">
                        <a:lnSpc>
                          <a:spcPct val="100000"/>
                        </a:lnSpc>
                        <a:buChar char="•"/>
                        <a:tabLst>
                          <a:tab pos="274955" algn="l"/>
                        </a:tabLst>
                      </a:pPr>
                      <a:r>
                        <a:rPr sz="1400" spc="-170" dirty="0">
                          <a:latin typeface="Arial"/>
                          <a:cs typeface="Arial"/>
                        </a:rPr>
                        <a:t>DL 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awareness  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promotion</a:t>
                      </a:r>
                      <a:r>
                        <a:rPr sz="14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among  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students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public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320" indent="-176530">
                        <a:lnSpc>
                          <a:spcPct val="100000"/>
                        </a:lnSpc>
                        <a:buChar char="•"/>
                        <a:tabLst>
                          <a:tab pos="274955" algn="l"/>
                        </a:tabLst>
                      </a:pPr>
                      <a:r>
                        <a:rPr sz="1400" spc="-85" dirty="0">
                          <a:latin typeface="Arial"/>
                          <a:cs typeface="Arial"/>
                        </a:rPr>
                        <a:t>Scholarships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320" marR="633730" indent="-176530">
                        <a:lnSpc>
                          <a:spcPct val="100000"/>
                        </a:lnSpc>
                        <a:buChar char="•"/>
                        <a:tabLst>
                          <a:tab pos="274955" algn="l"/>
                        </a:tabLst>
                      </a:pPr>
                      <a:r>
                        <a:rPr sz="1400" spc="-55" dirty="0">
                          <a:latin typeface="Arial"/>
                          <a:cs typeface="Arial"/>
                        </a:rPr>
                        <a:t>Adapt</a:t>
                      </a:r>
                      <a:r>
                        <a:rPr sz="14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best 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practices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320" marR="486409" indent="-176530">
                        <a:lnSpc>
                          <a:spcPct val="100000"/>
                        </a:lnSpc>
                        <a:buChar char="•"/>
                        <a:tabLst>
                          <a:tab pos="274955" algn="l"/>
                        </a:tabLst>
                      </a:pPr>
                      <a:r>
                        <a:rPr sz="1400" spc="-55" dirty="0">
                          <a:latin typeface="Arial"/>
                          <a:cs typeface="Arial"/>
                        </a:rPr>
                        <a:t>Involve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io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l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320" marR="5048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15" dirty="0">
                          <a:latin typeface="Arial"/>
                          <a:cs typeface="Arial"/>
                        </a:rPr>
                        <a:t>/high</a:t>
                      </a:r>
                      <a:r>
                        <a:rPr sz="14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quality  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trainers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97790" marR="286385">
                        <a:lnSpc>
                          <a:spcPct val="100000"/>
                        </a:lnSpc>
                      </a:pPr>
                      <a:r>
                        <a:rPr sz="1400" i="1" spc="-80" dirty="0">
                          <a:solidFill>
                            <a:srgbClr val="558ED5"/>
                          </a:solidFill>
                          <a:latin typeface="Trebuchet MS"/>
                          <a:cs typeface="Trebuchet MS"/>
                        </a:rPr>
                        <a:t>Continued </a:t>
                      </a:r>
                      <a:r>
                        <a:rPr sz="1400" i="1" spc="-40" dirty="0">
                          <a:solidFill>
                            <a:srgbClr val="558ED5"/>
                          </a:solidFill>
                          <a:latin typeface="Trebuchet MS"/>
                          <a:cs typeface="Trebuchet MS"/>
                        </a:rPr>
                        <a:t>on</a:t>
                      </a:r>
                      <a:r>
                        <a:rPr sz="1400" i="1" spc="-180" dirty="0">
                          <a:solidFill>
                            <a:srgbClr val="558ED5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400" i="1" spc="-95" dirty="0">
                          <a:solidFill>
                            <a:srgbClr val="558ED5"/>
                          </a:solidFill>
                          <a:latin typeface="Trebuchet MS"/>
                          <a:cs typeface="Trebuchet MS"/>
                        </a:rPr>
                        <a:t>next  </a:t>
                      </a:r>
                      <a:r>
                        <a:rPr sz="1400" i="1" spc="-40" dirty="0">
                          <a:solidFill>
                            <a:srgbClr val="558ED5"/>
                          </a:solidFill>
                          <a:latin typeface="Trebuchet MS"/>
                          <a:cs typeface="Trebuchet MS"/>
                        </a:rPr>
                        <a:t>page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74320" marR="234315" indent="-176530">
                        <a:lnSpc>
                          <a:spcPct val="100000"/>
                        </a:lnSpc>
                        <a:spcBef>
                          <a:spcPts val="265"/>
                        </a:spcBef>
                        <a:buChar char="•"/>
                        <a:tabLst>
                          <a:tab pos="274955" algn="l"/>
                        </a:tabLst>
                      </a:pPr>
                      <a:r>
                        <a:rPr sz="1400" spc="-55" dirty="0">
                          <a:latin typeface="Arial"/>
                          <a:cs typeface="Arial"/>
                        </a:rPr>
                        <a:t>Accumulation</a:t>
                      </a:r>
                      <a:r>
                        <a:rPr sz="14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experience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320" marR="174625" indent="-176530">
                        <a:lnSpc>
                          <a:spcPct val="100000"/>
                        </a:lnSpc>
                        <a:buChar char="•"/>
                        <a:tabLst>
                          <a:tab pos="274955" algn="l"/>
                        </a:tabLst>
                      </a:pPr>
                      <a:r>
                        <a:rPr sz="1400" spc="-85" dirty="0">
                          <a:latin typeface="Arial"/>
                          <a:cs typeface="Arial"/>
                        </a:rPr>
                        <a:t>Create </a:t>
                      </a:r>
                      <a:r>
                        <a:rPr sz="1400" spc="-11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single  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online 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platform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400" spc="-160" dirty="0">
                          <a:latin typeface="Arial"/>
                          <a:cs typeface="Arial"/>
                        </a:rPr>
                        <a:t>NGOs 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-  </a:t>
                      </a:r>
                      <a:r>
                        <a:rPr sz="1400" spc="-100" dirty="0">
                          <a:latin typeface="Arial"/>
                          <a:cs typeface="Arial"/>
                        </a:rPr>
                        <a:t>Resource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Centre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400" spc="-155" dirty="0">
                          <a:latin typeface="Arial"/>
                          <a:cs typeface="Arial"/>
                        </a:rPr>
                        <a:t>NGO</a:t>
                      </a:r>
                      <a:r>
                        <a:rPr sz="14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materials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320" marR="103505" indent="-176530">
                        <a:lnSpc>
                          <a:spcPct val="100000"/>
                        </a:lnSpc>
                        <a:buChar char="•"/>
                        <a:tabLst>
                          <a:tab pos="274955" algn="l"/>
                        </a:tabLst>
                      </a:pPr>
                      <a:r>
                        <a:rPr sz="1400" spc="-20" dirty="0">
                          <a:latin typeface="Arial"/>
                          <a:cs typeface="Arial"/>
                        </a:rPr>
                        <a:t>Multilevel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courses 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from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to 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advanced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320" marR="434975" indent="-176530">
                        <a:lnSpc>
                          <a:spcPct val="100000"/>
                        </a:lnSpc>
                        <a:buChar char="•"/>
                        <a:tabLst>
                          <a:tab pos="274955" algn="l"/>
                        </a:tabLst>
                      </a:pPr>
                      <a:r>
                        <a:rPr sz="1400" spc="-80" dirty="0">
                          <a:latin typeface="Arial"/>
                          <a:cs typeface="Arial"/>
                        </a:rPr>
                        <a:t>Study 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experience</a:t>
                      </a:r>
                      <a:r>
                        <a:rPr sz="14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existing 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programmes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320" indent="-176530">
                        <a:lnSpc>
                          <a:spcPct val="100000"/>
                        </a:lnSpc>
                        <a:buChar char="•"/>
                        <a:tabLst>
                          <a:tab pos="274955" algn="l"/>
                        </a:tabLst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Blended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learning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320" marR="132080" indent="-176530">
                        <a:lnSpc>
                          <a:spcPct val="100000"/>
                        </a:lnSpc>
                        <a:buChar char="•"/>
                        <a:tabLst>
                          <a:tab pos="274955" algn="l"/>
                        </a:tabLst>
                      </a:pPr>
                      <a:r>
                        <a:rPr sz="1400" spc="-80" dirty="0">
                          <a:latin typeface="Arial"/>
                          <a:cs typeface="Arial"/>
                        </a:rPr>
                        <a:t>Cater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4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bilingual  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population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320" marR="427990" indent="-176530">
                        <a:lnSpc>
                          <a:spcPct val="100000"/>
                        </a:lnSpc>
                        <a:buChar char="•"/>
                        <a:tabLst>
                          <a:tab pos="274955" algn="l"/>
                        </a:tabLst>
                      </a:pPr>
                      <a:r>
                        <a:rPr sz="1400" spc="-55" dirty="0">
                          <a:latin typeface="Arial"/>
                          <a:cs typeface="Arial"/>
                        </a:rPr>
                        <a:t>Possibility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downloading  materials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or  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printing</a:t>
                      </a:r>
                      <a:r>
                        <a:rPr sz="14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them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97790" marR="285750">
                        <a:lnSpc>
                          <a:spcPct val="100000"/>
                        </a:lnSpc>
                      </a:pPr>
                      <a:r>
                        <a:rPr sz="1400" i="1" spc="-80" dirty="0">
                          <a:solidFill>
                            <a:srgbClr val="558ED5"/>
                          </a:solidFill>
                          <a:latin typeface="Trebuchet MS"/>
                          <a:cs typeface="Trebuchet MS"/>
                        </a:rPr>
                        <a:t>Continued </a:t>
                      </a:r>
                      <a:r>
                        <a:rPr sz="1400" i="1" spc="-40" dirty="0">
                          <a:solidFill>
                            <a:srgbClr val="558ED5"/>
                          </a:solidFill>
                          <a:latin typeface="Trebuchet MS"/>
                          <a:cs typeface="Trebuchet MS"/>
                        </a:rPr>
                        <a:t>on</a:t>
                      </a:r>
                      <a:r>
                        <a:rPr sz="1400" i="1" spc="-180" dirty="0">
                          <a:solidFill>
                            <a:srgbClr val="558ED5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400" i="1" spc="-95" dirty="0">
                          <a:solidFill>
                            <a:srgbClr val="558ED5"/>
                          </a:solidFill>
                          <a:latin typeface="Trebuchet MS"/>
                          <a:cs typeface="Trebuchet MS"/>
                        </a:rPr>
                        <a:t>next  </a:t>
                      </a:r>
                      <a:r>
                        <a:rPr sz="1400" i="1" spc="-40" dirty="0">
                          <a:solidFill>
                            <a:srgbClr val="558ED5"/>
                          </a:solidFill>
                          <a:latin typeface="Trebuchet MS"/>
                          <a:cs typeface="Trebuchet MS"/>
                        </a:rPr>
                        <a:t>page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74955" marR="471170" indent="-177165">
                        <a:lnSpc>
                          <a:spcPct val="100000"/>
                        </a:lnSpc>
                        <a:spcBef>
                          <a:spcPts val="265"/>
                        </a:spcBef>
                        <a:buChar char="•"/>
                        <a:tabLst>
                          <a:tab pos="275590" algn="l"/>
                        </a:tabLst>
                      </a:pPr>
                      <a:r>
                        <a:rPr sz="1400" spc="-114" dirty="0">
                          <a:latin typeface="Arial"/>
                          <a:cs typeface="Arial"/>
                        </a:rPr>
                        <a:t>Languages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instruction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955" marR="202565" indent="-177165">
                        <a:lnSpc>
                          <a:spcPct val="100000"/>
                        </a:lnSpc>
                        <a:buChar char="•"/>
                        <a:tabLst>
                          <a:tab pos="275590" algn="l"/>
                        </a:tabLst>
                      </a:pPr>
                      <a:r>
                        <a:rPr sz="1400" spc="-120" dirty="0">
                          <a:latin typeface="Arial"/>
                          <a:cs typeface="Arial"/>
                        </a:rPr>
                        <a:t>Focus 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4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specific 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topics,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find </a:t>
                      </a:r>
                      <a:r>
                        <a:rPr sz="1400" spc="-110" dirty="0">
                          <a:latin typeface="Arial"/>
                          <a:cs typeface="Arial"/>
                        </a:rPr>
                        <a:t>a 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“niche”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955" marR="82550" indent="-177165">
                        <a:lnSpc>
                          <a:spcPct val="100000"/>
                        </a:lnSpc>
                        <a:buChar char="•"/>
                        <a:tabLst>
                          <a:tab pos="275590" algn="l"/>
                        </a:tabLst>
                      </a:pPr>
                      <a:r>
                        <a:rPr sz="1400" spc="-65" dirty="0">
                          <a:latin typeface="Arial"/>
                          <a:cs typeface="Arial"/>
                        </a:rPr>
                        <a:t>Flexible</a:t>
                      </a:r>
                      <a:r>
                        <a:rPr sz="14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self-paced 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programmes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955" marR="111760" indent="-177165">
                        <a:lnSpc>
                          <a:spcPct val="100000"/>
                        </a:lnSpc>
                        <a:buChar char="•"/>
                        <a:tabLst>
                          <a:tab pos="275590" algn="l"/>
                        </a:tabLst>
                      </a:pPr>
                      <a:r>
                        <a:rPr sz="1400" spc="-80" dirty="0">
                          <a:latin typeface="Arial"/>
                          <a:cs typeface="Arial"/>
                        </a:rPr>
                        <a:t>General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more  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specific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courses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955" indent="-177165">
                        <a:lnSpc>
                          <a:spcPct val="100000"/>
                        </a:lnSpc>
                        <a:buChar char="•"/>
                        <a:tabLst>
                          <a:tab pos="275590" algn="l"/>
                        </a:tabLst>
                      </a:pPr>
                      <a:r>
                        <a:rPr sz="1400" spc="-135" dirty="0">
                          <a:latin typeface="Arial"/>
                          <a:cs typeface="Arial"/>
                        </a:rPr>
                        <a:t>Fee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955" marR="622935" indent="-177165">
                        <a:lnSpc>
                          <a:spcPct val="100000"/>
                        </a:lnSpc>
                        <a:buChar char="•"/>
                        <a:tabLst>
                          <a:tab pos="275590" algn="l"/>
                        </a:tabLst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Reliable 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ifi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955" marR="217804" indent="-177165">
                        <a:lnSpc>
                          <a:spcPct val="100000"/>
                        </a:lnSpc>
                        <a:buChar char="•"/>
                        <a:tabLst>
                          <a:tab pos="275590" algn="l"/>
                        </a:tabLst>
                      </a:pPr>
                      <a:r>
                        <a:rPr sz="1400" spc="-125" dirty="0">
                          <a:latin typeface="Arial"/>
                          <a:cs typeface="Arial"/>
                        </a:rPr>
                        <a:t>Access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from  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different</a:t>
                      </a:r>
                      <a:r>
                        <a:rPr sz="14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devices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955" indent="-177165">
                        <a:lnSpc>
                          <a:spcPct val="100000"/>
                        </a:lnSpc>
                        <a:buChar char="•"/>
                        <a:tabLst>
                          <a:tab pos="275590" algn="l"/>
                        </a:tabLst>
                      </a:pPr>
                      <a:r>
                        <a:rPr sz="1400" spc="-195" dirty="0">
                          <a:latin typeface="Arial"/>
                          <a:cs typeface="Arial"/>
                        </a:rPr>
                        <a:t>VLE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74955" marR="447040" indent="-176530">
                        <a:lnSpc>
                          <a:spcPct val="100000"/>
                        </a:lnSpc>
                        <a:spcBef>
                          <a:spcPts val="265"/>
                        </a:spcBef>
                        <a:buChar char="•"/>
                        <a:tabLst>
                          <a:tab pos="275590" algn="l"/>
                        </a:tabLst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Develop</a:t>
                      </a:r>
                      <a:r>
                        <a:rPr sz="14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legal  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framework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955" marR="467359" indent="-176530">
                        <a:lnSpc>
                          <a:spcPct val="100000"/>
                        </a:lnSpc>
                        <a:buChar char="•"/>
                        <a:tabLst>
                          <a:tab pos="275590" algn="l"/>
                        </a:tabLst>
                      </a:pPr>
                      <a:r>
                        <a:rPr sz="1400" spc="-55" dirty="0">
                          <a:latin typeface="Arial"/>
                          <a:cs typeface="Arial"/>
                        </a:rPr>
                        <a:t>Involve 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ssio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ls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955" marR="346075" indent="-176530">
                        <a:lnSpc>
                          <a:spcPct val="100000"/>
                        </a:lnSpc>
                        <a:buChar char="•"/>
                        <a:tabLst>
                          <a:tab pos="275590" algn="l"/>
                        </a:tabLst>
                      </a:pPr>
                      <a:r>
                        <a:rPr sz="1400" spc="-120" dirty="0">
                          <a:latin typeface="Arial"/>
                          <a:cs typeface="Arial"/>
                        </a:rPr>
                        <a:t>Chose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relevant 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topics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955" indent="-176530">
                        <a:lnSpc>
                          <a:spcPct val="100000"/>
                        </a:lnSpc>
                        <a:buChar char="•"/>
                        <a:tabLst>
                          <a:tab pos="275590" algn="l"/>
                        </a:tabLst>
                      </a:pPr>
                      <a:r>
                        <a:rPr sz="1400" spc="-40" dirty="0">
                          <a:latin typeface="Arial"/>
                          <a:cs typeface="Arial"/>
                        </a:rPr>
                        <a:t>Promotion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955" marR="433070" indent="-176530">
                        <a:lnSpc>
                          <a:spcPct val="100000"/>
                        </a:lnSpc>
                        <a:buChar char="•"/>
                        <a:tabLst>
                          <a:tab pos="275590" algn="l"/>
                        </a:tabLst>
                      </a:pPr>
                      <a:r>
                        <a:rPr sz="1400" spc="-150" dirty="0">
                          <a:latin typeface="Arial"/>
                          <a:cs typeface="Arial"/>
                        </a:rPr>
                        <a:t>Take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into  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si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ion 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demand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for  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courses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955" indent="-176530">
                        <a:lnSpc>
                          <a:spcPct val="100000"/>
                        </a:lnSpc>
                        <a:buChar char="•"/>
                        <a:tabLst>
                          <a:tab pos="275590" algn="l"/>
                        </a:tabLst>
                      </a:pPr>
                      <a:r>
                        <a:rPr sz="1400" spc="-80" dirty="0">
                          <a:latin typeface="Arial"/>
                          <a:cs typeface="Arial"/>
                        </a:rPr>
                        <a:t>Train 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4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trainers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955" indent="-176530">
                        <a:lnSpc>
                          <a:spcPct val="100000"/>
                        </a:lnSpc>
                        <a:buChar char="•"/>
                        <a:tabLst>
                          <a:tab pos="275590" algn="l"/>
                        </a:tabLst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10" dirty="0">
                          <a:latin typeface="Arial"/>
                          <a:cs typeface="Arial"/>
                        </a:rPr>
                        <a:t>ads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955" marR="147320" indent="-176530">
                        <a:lnSpc>
                          <a:spcPct val="100000"/>
                        </a:lnSpc>
                        <a:buChar char="•"/>
                        <a:tabLst>
                          <a:tab pos="275590" algn="l"/>
                        </a:tabLst>
                      </a:pPr>
                      <a:r>
                        <a:rPr sz="1400" spc="-85" dirty="0">
                          <a:latin typeface="Arial"/>
                          <a:cs typeface="Arial"/>
                        </a:rPr>
                        <a:t>Create </a:t>
                      </a:r>
                      <a:r>
                        <a:rPr sz="1400" spc="-170" dirty="0">
                          <a:latin typeface="Arial"/>
                          <a:cs typeface="Arial"/>
                        </a:rPr>
                        <a:t>DL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centres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60" dirty="0">
                          <a:latin typeface="Arial"/>
                          <a:cs typeface="Arial"/>
                        </a:rPr>
                        <a:t>NGOs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955" marR="203200" indent="-176530">
                        <a:lnSpc>
                          <a:spcPct val="100000"/>
                        </a:lnSpc>
                        <a:buChar char="•"/>
                        <a:tabLst>
                          <a:tab pos="275590" algn="l"/>
                        </a:tabLst>
                      </a:pPr>
                      <a:r>
                        <a:rPr sz="1400" spc="-55" dirty="0">
                          <a:latin typeface="Arial"/>
                          <a:cs typeface="Arial"/>
                        </a:rPr>
                        <a:t>Promote</a:t>
                      </a:r>
                      <a:r>
                        <a:rPr sz="14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courses  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through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social  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media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60" dirty="0">
                          <a:latin typeface="Arial"/>
                          <a:cs typeface="Arial"/>
                        </a:rPr>
                        <a:t>TV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955" marR="76200" indent="-176530">
                        <a:lnSpc>
                          <a:spcPct val="100000"/>
                        </a:lnSpc>
                        <a:buChar char="•"/>
                        <a:tabLst>
                          <a:tab pos="275590" algn="l"/>
                        </a:tabLst>
                      </a:pPr>
                      <a:r>
                        <a:rPr sz="1400" spc="-85" dirty="0">
                          <a:latin typeface="Arial"/>
                          <a:cs typeface="Arial"/>
                        </a:rPr>
                        <a:t>Create 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registry 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(database)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4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5" dirty="0">
                          <a:latin typeface="Arial"/>
                          <a:cs typeface="Arial"/>
                        </a:rPr>
                        <a:t>NGO 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topics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75590" marR="272415" indent="-177165">
                        <a:lnSpc>
                          <a:spcPct val="100000"/>
                        </a:lnSpc>
                        <a:spcBef>
                          <a:spcPts val="265"/>
                        </a:spcBef>
                        <a:buChar char="•"/>
                        <a:tabLst>
                          <a:tab pos="276225" algn="l"/>
                        </a:tabLst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Dialogue 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4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national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level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5590" marR="377190" indent="-177165">
                        <a:lnSpc>
                          <a:spcPct val="100000"/>
                        </a:lnSpc>
                        <a:buChar char="•"/>
                        <a:tabLst>
                          <a:tab pos="276225" algn="l"/>
                        </a:tabLst>
                      </a:pPr>
                      <a:r>
                        <a:rPr sz="1400" spc="-85" dirty="0">
                          <a:latin typeface="Arial"/>
                          <a:cs typeface="Arial"/>
                        </a:rPr>
                        <a:t>Clear</a:t>
                      </a:r>
                      <a:r>
                        <a:rPr sz="14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10" dirty="0">
                          <a:latin typeface="Arial"/>
                          <a:cs typeface="Arial"/>
                        </a:rPr>
                        <a:t>message 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rationale 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behind 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400" spc="-170" dirty="0">
                          <a:latin typeface="Arial"/>
                          <a:cs typeface="Arial"/>
                        </a:rPr>
                        <a:t>DL  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courses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5590" marR="447040" indent="-177165">
                        <a:lnSpc>
                          <a:spcPct val="100000"/>
                        </a:lnSpc>
                        <a:buChar char="•"/>
                        <a:tabLst>
                          <a:tab pos="276225" algn="l"/>
                        </a:tabLst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Develop</a:t>
                      </a:r>
                      <a:r>
                        <a:rPr sz="14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legal  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framework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5590" marR="574040" indent="-177165">
                        <a:lnSpc>
                          <a:spcPct val="100000"/>
                        </a:lnSpc>
                        <a:buChar char="•"/>
                        <a:tabLst>
                          <a:tab pos="276225" algn="l"/>
                        </a:tabLst>
                      </a:pPr>
                      <a:r>
                        <a:rPr sz="1400" spc="-95" dirty="0">
                          <a:latin typeface="Arial"/>
                          <a:cs typeface="Arial"/>
                        </a:rPr>
                        <a:t>Choice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language</a:t>
                      </a:r>
                      <a:r>
                        <a:rPr sz="14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instruction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830" marR="5080" indent="160020">
              <a:lnSpc>
                <a:spcPct val="100000"/>
              </a:lnSpc>
              <a:spcBef>
                <a:spcPts val="95"/>
              </a:spcBef>
            </a:pPr>
            <a:r>
              <a:rPr spc="-145" dirty="0"/>
              <a:t>Recommendations </a:t>
            </a:r>
            <a:r>
              <a:rPr spc="-90" dirty="0"/>
              <a:t>on </a:t>
            </a:r>
            <a:r>
              <a:rPr spc="-75" dirty="0"/>
              <a:t>how </a:t>
            </a:r>
            <a:r>
              <a:rPr spc="25" dirty="0"/>
              <a:t>to </a:t>
            </a:r>
            <a:r>
              <a:rPr spc="-150" dirty="0"/>
              <a:t>organize </a:t>
            </a:r>
            <a:r>
              <a:rPr spc="-135" dirty="0"/>
              <a:t>and </a:t>
            </a:r>
            <a:r>
              <a:rPr spc="-70" dirty="0"/>
              <a:t>introduce  </a:t>
            </a:r>
            <a:r>
              <a:rPr spc="-80" dirty="0"/>
              <a:t>distance/online </a:t>
            </a:r>
            <a:r>
              <a:rPr spc="-65" dirty="0"/>
              <a:t>training </a:t>
            </a:r>
            <a:r>
              <a:rPr spc="-175" dirty="0"/>
              <a:t>courses </a:t>
            </a:r>
            <a:r>
              <a:rPr spc="-10" dirty="0"/>
              <a:t>for </a:t>
            </a:r>
            <a:r>
              <a:rPr spc="-40" dirty="0"/>
              <a:t>the </a:t>
            </a:r>
            <a:r>
              <a:rPr spc="-220" dirty="0"/>
              <a:t>P4I </a:t>
            </a:r>
            <a:r>
              <a:rPr spc="-160" dirty="0"/>
              <a:t>Program </a:t>
            </a:r>
            <a:r>
              <a:rPr spc="-80" dirty="0"/>
              <a:t>-</a:t>
            </a:r>
            <a:r>
              <a:rPr spc="-229" dirty="0"/>
              <a:t> </a:t>
            </a:r>
            <a:r>
              <a:rPr spc="-145" dirty="0"/>
              <a:t>2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17177" y="1478432"/>
          <a:ext cx="8505821" cy="5245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1164"/>
                <a:gridCol w="1701164"/>
                <a:gridCol w="1701164"/>
                <a:gridCol w="1701164"/>
                <a:gridCol w="1701165"/>
              </a:tblGrid>
              <a:tr h="460375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Azerbaijan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1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Kazakhstan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Kyrgyzstan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Tajikistan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Turkmenistan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4784725">
                <a:tc>
                  <a:txBody>
                    <a:bodyPr/>
                    <a:lstStyle/>
                    <a:p>
                      <a:pPr marL="274320" marR="194310" indent="-176530">
                        <a:lnSpc>
                          <a:spcPct val="100000"/>
                        </a:lnSpc>
                        <a:spcBef>
                          <a:spcPts val="265"/>
                        </a:spcBef>
                        <a:buChar char="•"/>
                        <a:tabLst>
                          <a:tab pos="274955" algn="l"/>
                        </a:tabLst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Develop</a:t>
                      </a:r>
                      <a:r>
                        <a:rPr sz="14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relevant  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study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materials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320" marR="132715" indent="-176530">
                        <a:lnSpc>
                          <a:spcPct val="100000"/>
                        </a:lnSpc>
                        <a:buChar char="•"/>
                        <a:tabLst>
                          <a:tab pos="274955" algn="l"/>
                        </a:tabLst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Training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materials 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Azerbaijani 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language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320" marR="479425" indent="-176530">
                        <a:lnSpc>
                          <a:spcPct val="100000"/>
                        </a:lnSpc>
                        <a:buChar char="•"/>
                        <a:tabLst>
                          <a:tab pos="274955" algn="l"/>
                        </a:tabLst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Make </a:t>
                      </a:r>
                      <a:r>
                        <a:rPr sz="1400" spc="-11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pilot  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program</a:t>
                      </a:r>
                      <a:r>
                        <a:rPr sz="14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first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320" marR="126364" indent="-176530">
                        <a:lnSpc>
                          <a:spcPct val="100000"/>
                        </a:lnSpc>
                        <a:buChar char="•"/>
                        <a:tabLst>
                          <a:tab pos="274955" algn="l"/>
                        </a:tabLst>
                      </a:pPr>
                      <a:r>
                        <a:rPr sz="1400" spc="-85" dirty="0">
                          <a:latin typeface="Arial"/>
                          <a:cs typeface="Arial"/>
                        </a:rPr>
                        <a:t>Create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an 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institution 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(or 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hub)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which</a:t>
                      </a:r>
                      <a:r>
                        <a:rPr sz="14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would  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support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existence  and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development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400" spc="-220" dirty="0">
                          <a:latin typeface="Arial"/>
                          <a:cs typeface="Arial"/>
                        </a:rPr>
                        <a:t>CSOs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400" spc="-110" dirty="0">
                          <a:latin typeface="Arial"/>
                          <a:cs typeface="Arial"/>
                        </a:rPr>
                        <a:t>a 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sustainable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way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320" marR="101600" indent="-176530">
                        <a:lnSpc>
                          <a:spcPct val="100000"/>
                        </a:lnSpc>
                        <a:buChar char="•"/>
                        <a:tabLst>
                          <a:tab pos="274955" algn="l"/>
                        </a:tabLst>
                      </a:pPr>
                      <a:r>
                        <a:rPr sz="1400" spc="-90" dirty="0">
                          <a:latin typeface="Arial"/>
                          <a:cs typeface="Arial"/>
                        </a:rPr>
                        <a:t>Special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database 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or 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e-platform  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should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created 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composed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lecturers,  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modules,  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exercises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400" spc="-114" dirty="0">
                          <a:latin typeface="Arial"/>
                          <a:cs typeface="Arial"/>
                        </a:rPr>
                        <a:t>cases,</a:t>
                      </a:r>
                      <a:r>
                        <a:rPr sz="14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curriculums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74320" marR="117475" indent="-176530">
                        <a:lnSpc>
                          <a:spcPct val="100000"/>
                        </a:lnSpc>
                        <a:spcBef>
                          <a:spcPts val="265"/>
                        </a:spcBef>
                        <a:buChar char="•"/>
                        <a:tabLst>
                          <a:tab pos="274955" algn="l"/>
                        </a:tabLst>
                      </a:pPr>
                      <a:r>
                        <a:rPr sz="1400" spc="-95" dirty="0">
                          <a:latin typeface="Arial"/>
                          <a:cs typeface="Arial"/>
                        </a:rPr>
                        <a:t>Free 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courses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and  fee-based</a:t>
                      </a:r>
                      <a:r>
                        <a:rPr sz="14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courses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320" marR="739775" indent="-176530">
                        <a:lnSpc>
                          <a:spcPct val="100000"/>
                        </a:lnSpc>
                        <a:buChar char="•"/>
                        <a:tabLst>
                          <a:tab pos="274955" algn="l"/>
                        </a:tabLst>
                      </a:pPr>
                      <a:r>
                        <a:rPr sz="1400" spc="-80" dirty="0">
                          <a:latin typeface="Arial"/>
                          <a:cs typeface="Arial"/>
                        </a:rPr>
                        <a:t>Relevant 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lo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320" marR="129539" indent="-176530">
                        <a:lnSpc>
                          <a:spcPct val="100000"/>
                        </a:lnSpc>
                        <a:buChar char="•"/>
                        <a:tabLst>
                          <a:tab pos="274955" algn="l"/>
                        </a:tabLst>
                      </a:pPr>
                      <a:r>
                        <a:rPr sz="1400" spc="-120" dirty="0">
                          <a:latin typeface="Arial"/>
                          <a:cs typeface="Arial"/>
                        </a:rPr>
                        <a:t>Focus 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4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practical  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application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320" indent="-176530">
                        <a:lnSpc>
                          <a:spcPct val="100000"/>
                        </a:lnSpc>
                        <a:buChar char="•"/>
                        <a:tabLst>
                          <a:tab pos="274955" algn="l"/>
                        </a:tabLst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Final</a:t>
                      </a:r>
                      <a:r>
                        <a:rPr sz="14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attestation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320" marR="474980" indent="-176530">
                        <a:lnSpc>
                          <a:spcPct val="100000"/>
                        </a:lnSpc>
                        <a:buChar char="•"/>
                        <a:tabLst>
                          <a:tab pos="274955" algn="l"/>
                        </a:tabLst>
                      </a:pPr>
                      <a:r>
                        <a:rPr sz="1400" spc="-45" dirty="0">
                          <a:latin typeface="Arial"/>
                          <a:cs typeface="Arial"/>
                        </a:rPr>
                        <a:t>Certificate</a:t>
                      </a:r>
                      <a:r>
                        <a:rPr sz="14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or 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diploma 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(preferably 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licensed)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320" marR="574675" indent="-176530">
                        <a:lnSpc>
                          <a:spcPct val="100000"/>
                        </a:lnSpc>
                        <a:buChar char="•"/>
                        <a:tabLst>
                          <a:tab pos="274955" algn="l"/>
                        </a:tabLst>
                      </a:pPr>
                      <a:r>
                        <a:rPr sz="1400" spc="-95" dirty="0">
                          <a:latin typeface="Arial"/>
                          <a:cs typeface="Arial"/>
                        </a:rPr>
                        <a:t>Choice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language</a:t>
                      </a:r>
                      <a:r>
                        <a:rPr sz="14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instruction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320" marR="164465" indent="-176530">
                        <a:lnSpc>
                          <a:spcPct val="100000"/>
                        </a:lnSpc>
                        <a:buChar char="•"/>
                        <a:tabLst>
                          <a:tab pos="274955" algn="l"/>
                        </a:tabLst>
                      </a:pPr>
                      <a:r>
                        <a:rPr sz="1400" spc="-50" dirty="0">
                          <a:latin typeface="Arial"/>
                          <a:cs typeface="Arial"/>
                        </a:rPr>
                        <a:t>Prominent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/t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0882" y="597217"/>
            <a:ext cx="67017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40" dirty="0"/>
              <a:t>Some </a:t>
            </a:r>
            <a:r>
              <a:rPr spc="-140" dirty="0"/>
              <a:t>conclusions </a:t>
            </a:r>
            <a:r>
              <a:rPr spc="-135" dirty="0"/>
              <a:t>and </a:t>
            </a:r>
            <a:r>
              <a:rPr spc="-160" dirty="0"/>
              <a:t>ideas </a:t>
            </a:r>
            <a:r>
              <a:rPr spc="-10" dirty="0"/>
              <a:t>for </a:t>
            </a:r>
            <a:r>
              <a:rPr spc="-175" dirty="0"/>
              <a:t>Web</a:t>
            </a:r>
            <a:r>
              <a:rPr spc="-90" dirty="0"/>
              <a:t> </a:t>
            </a:r>
            <a:r>
              <a:rPr spc="-180" dirty="0"/>
              <a:t>Academy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Char char="•"/>
              <a:tabLst>
                <a:tab pos="355600" algn="l"/>
              </a:tabLst>
            </a:pPr>
            <a:r>
              <a:rPr spc="-110" dirty="0"/>
              <a:t>There </a:t>
            </a:r>
            <a:r>
              <a:rPr spc="-90" dirty="0"/>
              <a:t>are </a:t>
            </a:r>
            <a:r>
              <a:rPr spc="-45" dirty="0"/>
              <a:t>major </a:t>
            </a:r>
            <a:r>
              <a:rPr spc="-75" dirty="0"/>
              <a:t>differences </a:t>
            </a:r>
            <a:r>
              <a:rPr spc="-25" dirty="0"/>
              <a:t>in</a:t>
            </a:r>
            <a:r>
              <a:rPr spc="-240" dirty="0"/>
              <a:t> </a:t>
            </a:r>
            <a:r>
              <a:rPr spc="-20" dirty="0"/>
              <a:t>the  </a:t>
            </a:r>
            <a:r>
              <a:rPr spc="-245" dirty="0"/>
              <a:t>DL </a:t>
            </a:r>
            <a:r>
              <a:rPr spc="-80" dirty="0"/>
              <a:t>expertize </a:t>
            </a:r>
            <a:r>
              <a:rPr spc="-95" dirty="0"/>
              <a:t>and </a:t>
            </a:r>
            <a:r>
              <a:rPr spc="-40" dirty="0"/>
              <a:t>infrastructure </a:t>
            </a:r>
            <a:r>
              <a:rPr spc="-25" dirty="0"/>
              <a:t>in  </a:t>
            </a:r>
            <a:r>
              <a:rPr spc="-20" dirty="0"/>
              <a:t>the </a:t>
            </a:r>
            <a:r>
              <a:rPr spc="-45" dirty="0"/>
              <a:t>target</a:t>
            </a:r>
            <a:r>
              <a:rPr spc="-204" dirty="0"/>
              <a:t> </a:t>
            </a:r>
            <a:r>
              <a:rPr spc="-65" dirty="0"/>
              <a:t>countries.</a:t>
            </a:r>
          </a:p>
          <a:p>
            <a:pPr marL="355600" marR="110489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pc="-80" dirty="0"/>
              <a:t>Preferred </a:t>
            </a:r>
            <a:r>
              <a:rPr spc="-114" dirty="0"/>
              <a:t>language </a:t>
            </a:r>
            <a:r>
              <a:rPr spc="-5" dirty="0"/>
              <a:t>of</a:t>
            </a:r>
            <a:r>
              <a:rPr spc="-155" dirty="0"/>
              <a:t> </a:t>
            </a:r>
            <a:r>
              <a:rPr spc="-35" dirty="0"/>
              <a:t>instruction  </a:t>
            </a:r>
            <a:r>
              <a:rPr spc="-100" dirty="0"/>
              <a:t>depends </a:t>
            </a:r>
            <a:r>
              <a:rPr spc="-60" dirty="0"/>
              <a:t>on </a:t>
            </a:r>
            <a:r>
              <a:rPr spc="-20" dirty="0"/>
              <a:t>the</a:t>
            </a:r>
            <a:r>
              <a:rPr spc="-204" dirty="0"/>
              <a:t> </a:t>
            </a:r>
            <a:r>
              <a:rPr spc="-65" dirty="0"/>
              <a:t>region.</a:t>
            </a:r>
          </a:p>
          <a:p>
            <a:pPr marL="355600" marR="73025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pc="-225" dirty="0"/>
              <a:t>NGOs </a:t>
            </a:r>
            <a:r>
              <a:rPr spc="-155" dirty="0"/>
              <a:t>see </a:t>
            </a:r>
            <a:r>
              <a:rPr spc="-20" dirty="0"/>
              <a:t>the </a:t>
            </a:r>
            <a:r>
              <a:rPr spc="-100" dirty="0"/>
              <a:t>necessity </a:t>
            </a:r>
            <a:r>
              <a:rPr spc="-5" dirty="0"/>
              <a:t>of  </a:t>
            </a:r>
            <a:r>
              <a:rPr spc="-80" dirty="0"/>
              <a:t>professionalizing </a:t>
            </a:r>
            <a:r>
              <a:rPr spc="-10" dirty="0"/>
              <a:t>their</a:t>
            </a:r>
            <a:r>
              <a:rPr spc="-160" dirty="0"/>
              <a:t> </a:t>
            </a:r>
            <a:r>
              <a:rPr spc="-50" dirty="0"/>
              <a:t>staff  </a:t>
            </a:r>
            <a:r>
              <a:rPr spc="-45" dirty="0"/>
              <a:t>through </a:t>
            </a:r>
            <a:r>
              <a:rPr spc="-50" dirty="0"/>
              <a:t>online</a:t>
            </a:r>
            <a:r>
              <a:rPr spc="-204" dirty="0"/>
              <a:t> </a:t>
            </a:r>
            <a:r>
              <a:rPr spc="-125" dirty="0"/>
              <a:t>courses</a:t>
            </a:r>
          </a:p>
          <a:p>
            <a:pPr marL="355600" marR="548005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pc="-120" dirty="0"/>
              <a:t>Common </a:t>
            </a:r>
            <a:r>
              <a:rPr spc="-85" dirty="0"/>
              <a:t>challenge:</a:t>
            </a:r>
            <a:r>
              <a:rPr spc="-165" dirty="0"/>
              <a:t> </a:t>
            </a:r>
            <a:r>
              <a:rPr spc="-10" dirty="0"/>
              <a:t>poor/no  </a:t>
            </a:r>
            <a:r>
              <a:rPr spc="-20" dirty="0"/>
              <a:t>internet</a:t>
            </a:r>
            <a:r>
              <a:rPr spc="-95" dirty="0"/>
              <a:t> </a:t>
            </a:r>
            <a:r>
              <a:rPr spc="-65" dirty="0"/>
              <a:t>connection</a:t>
            </a:r>
          </a:p>
          <a:p>
            <a:pPr marL="355600" marR="90805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pc="-120" dirty="0"/>
              <a:t>Common </a:t>
            </a:r>
            <a:r>
              <a:rPr spc="-85" dirty="0"/>
              <a:t>challenge:  </a:t>
            </a:r>
            <a:r>
              <a:rPr spc="-20" dirty="0"/>
              <a:t>no/unfriendly </a:t>
            </a:r>
            <a:r>
              <a:rPr spc="-60" dirty="0"/>
              <a:t>legislation,</a:t>
            </a:r>
            <a:r>
              <a:rPr spc="-250" dirty="0"/>
              <a:t> </a:t>
            </a:r>
            <a:r>
              <a:rPr spc="-75" dirty="0"/>
              <a:t>unclear  </a:t>
            </a:r>
            <a:r>
              <a:rPr spc="-85" dirty="0"/>
              <a:t>status </a:t>
            </a:r>
            <a:r>
              <a:rPr spc="-5" dirty="0"/>
              <a:t>of </a:t>
            </a:r>
            <a:r>
              <a:rPr spc="-245" dirty="0"/>
              <a:t>DL</a:t>
            </a:r>
            <a:r>
              <a:rPr spc="-250" dirty="0"/>
              <a:t> </a:t>
            </a:r>
            <a:r>
              <a:rPr spc="-114" dirty="0"/>
              <a:t>courses.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84785" indent="-342900" algn="just">
              <a:lnSpc>
                <a:spcPct val="100000"/>
              </a:lnSpc>
              <a:spcBef>
                <a:spcPts val="105"/>
              </a:spcBef>
              <a:buChar char="•"/>
              <a:tabLst>
                <a:tab pos="355600" algn="l"/>
              </a:tabLst>
            </a:pPr>
            <a:r>
              <a:rPr spc="-100" dirty="0"/>
              <a:t>Develop </a:t>
            </a:r>
            <a:r>
              <a:rPr spc="-25" dirty="0"/>
              <a:t>different </a:t>
            </a:r>
            <a:r>
              <a:rPr spc="-105" dirty="0"/>
              <a:t>approaches </a:t>
            </a:r>
            <a:r>
              <a:rPr spc="15" dirty="0"/>
              <a:t>to  </a:t>
            </a:r>
            <a:r>
              <a:rPr spc="-245" dirty="0"/>
              <a:t>DL </a:t>
            </a:r>
            <a:r>
              <a:rPr spc="-30" dirty="0"/>
              <a:t>promotion </a:t>
            </a:r>
            <a:r>
              <a:rPr spc="-95" dirty="0"/>
              <a:t>and </a:t>
            </a:r>
            <a:r>
              <a:rPr spc="-85" dirty="0"/>
              <a:t>deliverance </a:t>
            </a:r>
            <a:r>
              <a:rPr spc="-25" dirty="0"/>
              <a:t>in  </a:t>
            </a:r>
            <a:r>
              <a:rPr spc="-20" dirty="0"/>
              <a:t>the </a:t>
            </a:r>
            <a:r>
              <a:rPr spc="-45" dirty="0"/>
              <a:t>target</a:t>
            </a:r>
            <a:r>
              <a:rPr spc="-204" dirty="0"/>
              <a:t> </a:t>
            </a:r>
            <a:r>
              <a:rPr spc="-65" dirty="0"/>
              <a:t>countries</a:t>
            </a:r>
          </a:p>
          <a:p>
            <a:pPr marL="355600" marR="250825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pc="-100" dirty="0"/>
              <a:t>Develop </a:t>
            </a:r>
            <a:r>
              <a:rPr spc="-125" dirty="0"/>
              <a:t>courses </a:t>
            </a:r>
            <a:r>
              <a:rPr spc="-25" dirty="0"/>
              <a:t>in </a:t>
            </a:r>
            <a:r>
              <a:rPr spc="-50" dirty="0"/>
              <a:t>national  </a:t>
            </a:r>
            <a:r>
              <a:rPr spc="-125" dirty="0"/>
              <a:t>languages </a:t>
            </a:r>
            <a:r>
              <a:rPr spc="-90" dirty="0"/>
              <a:t>along </a:t>
            </a:r>
            <a:r>
              <a:rPr spc="10" dirty="0"/>
              <a:t>with </a:t>
            </a:r>
            <a:r>
              <a:rPr spc="-155" dirty="0"/>
              <a:t>Russian</a:t>
            </a:r>
            <a:r>
              <a:rPr spc="-265" dirty="0"/>
              <a:t> </a:t>
            </a:r>
            <a:r>
              <a:rPr spc="-15" dirty="0"/>
              <a:t>or  </a:t>
            </a:r>
            <a:r>
              <a:rPr spc="-114" dirty="0"/>
              <a:t>English.</a:t>
            </a:r>
          </a:p>
          <a:p>
            <a:pPr marL="355600" marR="46228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pc="-225" dirty="0"/>
              <a:t>NGOs </a:t>
            </a:r>
            <a:r>
              <a:rPr spc="5" dirty="0"/>
              <a:t>will </a:t>
            </a:r>
            <a:r>
              <a:rPr spc="-40" dirty="0"/>
              <a:t>constitute </a:t>
            </a:r>
            <a:r>
              <a:rPr spc="-20" dirty="0"/>
              <a:t>the</a:t>
            </a:r>
            <a:r>
              <a:rPr spc="-220" dirty="0"/>
              <a:t> </a:t>
            </a:r>
            <a:r>
              <a:rPr spc="-70" dirty="0"/>
              <a:t>main  </a:t>
            </a:r>
            <a:r>
              <a:rPr spc="-90" dirty="0"/>
              <a:t>audience </a:t>
            </a:r>
            <a:r>
              <a:rPr spc="-5" dirty="0"/>
              <a:t>of </a:t>
            </a:r>
            <a:r>
              <a:rPr spc="-20" dirty="0"/>
              <a:t>the </a:t>
            </a:r>
            <a:r>
              <a:rPr spc="-190" dirty="0"/>
              <a:t>WA</a:t>
            </a:r>
            <a:r>
              <a:rPr spc="-360" dirty="0"/>
              <a:t> </a:t>
            </a:r>
            <a:r>
              <a:rPr spc="-125" dirty="0"/>
              <a:t>courses</a:t>
            </a:r>
          </a:p>
          <a:p>
            <a:pPr marL="355600" marR="2921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pc="-90" dirty="0"/>
              <a:t>Think </a:t>
            </a:r>
            <a:r>
              <a:rPr spc="-5" dirty="0"/>
              <a:t>of </a:t>
            </a:r>
            <a:r>
              <a:rPr spc="-55" dirty="0"/>
              <a:t>possibility </a:t>
            </a:r>
            <a:r>
              <a:rPr spc="15" dirty="0"/>
              <a:t>to</a:t>
            </a:r>
            <a:r>
              <a:rPr spc="-300" dirty="0"/>
              <a:t> </a:t>
            </a:r>
            <a:r>
              <a:rPr spc="-30" dirty="0"/>
              <a:t>distribute  </a:t>
            </a:r>
            <a:r>
              <a:rPr spc="-50" dirty="0"/>
              <a:t>material </a:t>
            </a:r>
            <a:r>
              <a:rPr spc="-185" dirty="0"/>
              <a:t>as </a:t>
            </a:r>
            <a:r>
              <a:rPr spc="-40" dirty="0"/>
              <a:t>digital </a:t>
            </a:r>
            <a:r>
              <a:rPr spc="-145" dirty="0"/>
              <a:t>packages  </a:t>
            </a:r>
            <a:r>
              <a:rPr spc="-90" dirty="0"/>
              <a:t>available </a:t>
            </a:r>
            <a:r>
              <a:rPr spc="-5" dirty="0"/>
              <a:t>for</a:t>
            </a:r>
            <a:r>
              <a:rPr spc="-120" dirty="0"/>
              <a:t> </a:t>
            </a:r>
            <a:r>
              <a:rPr spc="-65" dirty="0"/>
              <a:t>downloading</a:t>
            </a:r>
          </a:p>
          <a:p>
            <a:pPr marL="355600" marR="508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pc="-80" dirty="0"/>
              <a:t>Work </a:t>
            </a:r>
            <a:r>
              <a:rPr spc="10" dirty="0"/>
              <a:t>with </a:t>
            </a:r>
            <a:r>
              <a:rPr spc="-95" dirty="0"/>
              <a:t>stakeholders and </a:t>
            </a:r>
            <a:r>
              <a:rPr spc="-100" dirty="0"/>
              <a:t>raise  </a:t>
            </a:r>
            <a:r>
              <a:rPr spc="-125" dirty="0"/>
              <a:t>awareness </a:t>
            </a:r>
            <a:r>
              <a:rPr spc="-45" dirty="0"/>
              <a:t>about </a:t>
            </a:r>
            <a:r>
              <a:rPr spc="-245" dirty="0"/>
              <a:t>DL</a:t>
            </a:r>
            <a:r>
              <a:rPr spc="-185" dirty="0"/>
              <a:t> </a:t>
            </a:r>
            <a:r>
              <a:rPr spc="-35" dirty="0"/>
              <a:t>opportunities</a:t>
            </a:r>
          </a:p>
        </p:txBody>
      </p:sp>
      <p:sp>
        <p:nvSpPr>
          <p:cNvPr id="5" name="object 5"/>
          <p:cNvSpPr/>
          <p:nvPr/>
        </p:nvSpPr>
        <p:spPr>
          <a:xfrm>
            <a:off x="4499990" y="1882038"/>
            <a:ext cx="432434" cy="576580"/>
          </a:xfrm>
          <a:custGeom>
            <a:avLst/>
            <a:gdLst/>
            <a:ahLst/>
            <a:cxnLst/>
            <a:rect l="l" t="t" r="r" b="b"/>
            <a:pathLst>
              <a:path w="432435" h="576580">
                <a:moveTo>
                  <a:pt x="216027" y="0"/>
                </a:moveTo>
                <a:lnTo>
                  <a:pt x="216027" y="144017"/>
                </a:lnTo>
                <a:lnTo>
                  <a:pt x="0" y="144017"/>
                </a:lnTo>
                <a:lnTo>
                  <a:pt x="0" y="432053"/>
                </a:lnTo>
                <a:lnTo>
                  <a:pt x="216027" y="432053"/>
                </a:lnTo>
                <a:lnTo>
                  <a:pt x="216027" y="576071"/>
                </a:lnTo>
                <a:lnTo>
                  <a:pt x="432054" y="288035"/>
                </a:lnTo>
                <a:lnTo>
                  <a:pt x="216027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99990" y="1882038"/>
            <a:ext cx="432434" cy="576580"/>
          </a:xfrm>
          <a:custGeom>
            <a:avLst/>
            <a:gdLst/>
            <a:ahLst/>
            <a:cxnLst/>
            <a:rect l="l" t="t" r="r" b="b"/>
            <a:pathLst>
              <a:path w="432435" h="576580">
                <a:moveTo>
                  <a:pt x="0" y="144017"/>
                </a:moveTo>
                <a:lnTo>
                  <a:pt x="216027" y="144017"/>
                </a:lnTo>
                <a:lnTo>
                  <a:pt x="216027" y="0"/>
                </a:lnTo>
                <a:lnTo>
                  <a:pt x="432054" y="288035"/>
                </a:lnTo>
                <a:lnTo>
                  <a:pt x="216027" y="576071"/>
                </a:lnTo>
                <a:lnTo>
                  <a:pt x="216027" y="432053"/>
                </a:lnTo>
                <a:lnTo>
                  <a:pt x="0" y="432053"/>
                </a:lnTo>
                <a:lnTo>
                  <a:pt x="0" y="144017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62106" y="2815666"/>
            <a:ext cx="432434" cy="576580"/>
          </a:xfrm>
          <a:custGeom>
            <a:avLst/>
            <a:gdLst/>
            <a:ahLst/>
            <a:cxnLst/>
            <a:rect l="l" t="t" r="r" b="b"/>
            <a:pathLst>
              <a:path w="432435" h="576579">
                <a:moveTo>
                  <a:pt x="216027" y="0"/>
                </a:moveTo>
                <a:lnTo>
                  <a:pt x="216027" y="144017"/>
                </a:lnTo>
                <a:lnTo>
                  <a:pt x="0" y="144017"/>
                </a:lnTo>
                <a:lnTo>
                  <a:pt x="0" y="432053"/>
                </a:lnTo>
                <a:lnTo>
                  <a:pt x="216027" y="432053"/>
                </a:lnTo>
                <a:lnTo>
                  <a:pt x="216027" y="576071"/>
                </a:lnTo>
                <a:lnTo>
                  <a:pt x="432054" y="288035"/>
                </a:lnTo>
                <a:lnTo>
                  <a:pt x="216027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62106" y="2815666"/>
            <a:ext cx="432434" cy="576580"/>
          </a:xfrm>
          <a:custGeom>
            <a:avLst/>
            <a:gdLst/>
            <a:ahLst/>
            <a:cxnLst/>
            <a:rect l="l" t="t" r="r" b="b"/>
            <a:pathLst>
              <a:path w="432435" h="576579">
                <a:moveTo>
                  <a:pt x="0" y="144017"/>
                </a:moveTo>
                <a:lnTo>
                  <a:pt x="216027" y="144017"/>
                </a:lnTo>
                <a:lnTo>
                  <a:pt x="216027" y="0"/>
                </a:lnTo>
                <a:lnTo>
                  <a:pt x="432054" y="288035"/>
                </a:lnTo>
                <a:lnTo>
                  <a:pt x="216027" y="576071"/>
                </a:lnTo>
                <a:lnTo>
                  <a:pt x="216027" y="432053"/>
                </a:lnTo>
                <a:lnTo>
                  <a:pt x="0" y="432053"/>
                </a:lnTo>
                <a:lnTo>
                  <a:pt x="0" y="144017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62106" y="3645027"/>
            <a:ext cx="432434" cy="576580"/>
          </a:xfrm>
          <a:custGeom>
            <a:avLst/>
            <a:gdLst/>
            <a:ahLst/>
            <a:cxnLst/>
            <a:rect l="l" t="t" r="r" b="b"/>
            <a:pathLst>
              <a:path w="432435" h="576579">
                <a:moveTo>
                  <a:pt x="216027" y="0"/>
                </a:moveTo>
                <a:lnTo>
                  <a:pt x="216027" y="144018"/>
                </a:lnTo>
                <a:lnTo>
                  <a:pt x="0" y="144018"/>
                </a:lnTo>
                <a:lnTo>
                  <a:pt x="0" y="432054"/>
                </a:lnTo>
                <a:lnTo>
                  <a:pt x="216027" y="432054"/>
                </a:lnTo>
                <a:lnTo>
                  <a:pt x="216027" y="576072"/>
                </a:lnTo>
                <a:lnTo>
                  <a:pt x="432054" y="288036"/>
                </a:lnTo>
                <a:lnTo>
                  <a:pt x="216027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62106" y="3645027"/>
            <a:ext cx="432434" cy="576580"/>
          </a:xfrm>
          <a:custGeom>
            <a:avLst/>
            <a:gdLst/>
            <a:ahLst/>
            <a:cxnLst/>
            <a:rect l="l" t="t" r="r" b="b"/>
            <a:pathLst>
              <a:path w="432435" h="576579">
                <a:moveTo>
                  <a:pt x="0" y="144018"/>
                </a:moveTo>
                <a:lnTo>
                  <a:pt x="216027" y="144018"/>
                </a:lnTo>
                <a:lnTo>
                  <a:pt x="216027" y="0"/>
                </a:lnTo>
                <a:lnTo>
                  <a:pt x="432054" y="288036"/>
                </a:lnTo>
                <a:lnTo>
                  <a:pt x="216027" y="576072"/>
                </a:lnTo>
                <a:lnTo>
                  <a:pt x="216027" y="432054"/>
                </a:lnTo>
                <a:lnTo>
                  <a:pt x="0" y="432054"/>
                </a:lnTo>
                <a:lnTo>
                  <a:pt x="0" y="144018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499990" y="4509122"/>
            <a:ext cx="432434" cy="576580"/>
          </a:xfrm>
          <a:custGeom>
            <a:avLst/>
            <a:gdLst/>
            <a:ahLst/>
            <a:cxnLst/>
            <a:rect l="l" t="t" r="r" b="b"/>
            <a:pathLst>
              <a:path w="432435" h="576579">
                <a:moveTo>
                  <a:pt x="216027" y="0"/>
                </a:moveTo>
                <a:lnTo>
                  <a:pt x="216027" y="144018"/>
                </a:lnTo>
                <a:lnTo>
                  <a:pt x="0" y="144018"/>
                </a:lnTo>
                <a:lnTo>
                  <a:pt x="0" y="432054"/>
                </a:lnTo>
                <a:lnTo>
                  <a:pt x="216027" y="432054"/>
                </a:lnTo>
                <a:lnTo>
                  <a:pt x="216027" y="576072"/>
                </a:lnTo>
                <a:lnTo>
                  <a:pt x="432054" y="288036"/>
                </a:lnTo>
                <a:lnTo>
                  <a:pt x="216027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499990" y="4509122"/>
            <a:ext cx="432434" cy="576580"/>
          </a:xfrm>
          <a:custGeom>
            <a:avLst/>
            <a:gdLst/>
            <a:ahLst/>
            <a:cxnLst/>
            <a:rect l="l" t="t" r="r" b="b"/>
            <a:pathLst>
              <a:path w="432435" h="576579">
                <a:moveTo>
                  <a:pt x="0" y="144018"/>
                </a:moveTo>
                <a:lnTo>
                  <a:pt x="216027" y="144018"/>
                </a:lnTo>
                <a:lnTo>
                  <a:pt x="216027" y="0"/>
                </a:lnTo>
                <a:lnTo>
                  <a:pt x="432054" y="288036"/>
                </a:lnTo>
                <a:lnTo>
                  <a:pt x="216027" y="576072"/>
                </a:lnTo>
                <a:lnTo>
                  <a:pt x="216027" y="432054"/>
                </a:lnTo>
                <a:lnTo>
                  <a:pt x="0" y="432054"/>
                </a:lnTo>
                <a:lnTo>
                  <a:pt x="0" y="144018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499990" y="5438876"/>
            <a:ext cx="432434" cy="576580"/>
          </a:xfrm>
          <a:custGeom>
            <a:avLst/>
            <a:gdLst/>
            <a:ahLst/>
            <a:cxnLst/>
            <a:rect l="l" t="t" r="r" b="b"/>
            <a:pathLst>
              <a:path w="432435" h="576579">
                <a:moveTo>
                  <a:pt x="216027" y="0"/>
                </a:moveTo>
                <a:lnTo>
                  <a:pt x="216027" y="144018"/>
                </a:lnTo>
                <a:lnTo>
                  <a:pt x="0" y="144018"/>
                </a:lnTo>
                <a:lnTo>
                  <a:pt x="0" y="432054"/>
                </a:lnTo>
                <a:lnTo>
                  <a:pt x="216027" y="432054"/>
                </a:lnTo>
                <a:lnTo>
                  <a:pt x="216027" y="576072"/>
                </a:lnTo>
                <a:lnTo>
                  <a:pt x="432054" y="288036"/>
                </a:lnTo>
                <a:lnTo>
                  <a:pt x="216027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499990" y="5438876"/>
            <a:ext cx="432434" cy="576580"/>
          </a:xfrm>
          <a:custGeom>
            <a:avLst/>
            <a:gdLst/>
            <a:ahLst/>
            <a:cxnLst/>
            <a:rect l="l" t="t" r="r" b="b"/>
            <a:pathLst>
              <a:path w="432435" h="576579">
                <a:moveTo>
                  <a:pt x="0" y="144018"/>
                </a:moveTo>
                <a:lnTo>
                  <a:pt x="216027" y="144018"/>
                </a:lnTo>
                <a:lnTo>
                  <a:pt x="216027" y="0"/>
                </a:lnTo>
                <a:lnTo>
                  <a:pt x="432054" y="288036"/>
                </a:lnTo>
                <a:lnTo>
                  <a:pt x="216027" y="576072"/>
                </a:lnTo>
                <a:lnTo>
                  <a:pt x="216027" y="432054"/>
                </a:lnTo>
                <a:lnTo>
                  <a:pt x="0" y="432054"/>
                </a:lnTo>
                <a:lnTo>
                  <a:pt x="0" y="144018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0882" y="597217"/>
            <a:ext cx="67017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40" dirty="0"/>
              <a:t>Some </a:t>
            </a:r>
            <a:r>
              <a:rPr spc="-140" dirty="0"/>
              <a:t>conclusions </a:t>
            </a:r>
            <a:r>
              <a:rPr spc="-135" dirty="0"/>
              <a:t>and </a:t>
            </a:r>
            <a:r>
              <a:rPr spc="-160" dirty="0"/>
              <a:t>ideas </a:t>
            </a:r>
            <a:r>
              <a:rPr spc="-10" dirty="0"/>
              <a:t>for </a:t>
            </a:r>
            <a:r>
              <a:rPr spc="-175" dirty="0"/>
              <a:t>Web</a:t>
            </a:r>
            <a:r>
              <a:rPr spc="-90" dirty="0"/>
              <a:t> </a:t>
            </a:r>
            <a:r>
              <a:rPr spc="-180" dirty="0"/>
              <a:t>Academy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56104"/>
            <a:ext cx="8060690" cy="386651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155" dirty="0">
                <a:latin typeface="Arial"/>
                <a:cs typeface="Arial"/>
              </a:rPr>
              <a:t>Topics </a:t>
            </a:r>
            <a:r>
              <a:rPr sz="2000" spc="-20" dirty="0">
                <a:latin typeface="Arial"/>
                <a:cs typeface="Arial"/>
              </a:rPr>
              <a:t>the </a:t>
            </a:r>
            <a:r>
              <a:rPr sz="2000" spc="-225" dirty="0">
                <a:latin typeface="Arial"/>
                <a:cs typeface="Arial"/>
              </a:rPr>
              <a:t>NGOs </a:t>
            </a:r>
            <a:r>
              <a:rPr sz="2000" spc="-60" dirty="0">
                <a:latin typeface="Arial"/>
                <a:cs typeface="Arial"/>
              </a:rPr>
              <a:t>interested </a:t>
            </a:r>
            <a:r>
              <a:rPr sz="2000" spc="-25" dirty="0">
                <a:latin typeface="Arial"/>
                <a:cs typeface="Arial"/>
              </a:rPr>
              <a:t>in </a:t>
            </a:r>
            <a:r>
              <a:rPr sz="2000" spc="-125" dirty="0">
                <a:latin typeface="Arial"/>
                <a:cs typeface="Arial"/>
              </a:rPr>
              <a:t>can </a:t>
            </a:r>
            <a:r>
              <a:rPr sz="2000" spc="-90" dirty="0">
                <a:latin typeface="Arial"/>
                <a:cs typeface="Arial"/>
              </a:rPr>
              <a:t>be </a:t>
            </a:r>
            <a:r>
              <a:rPr sz="2000" spc="-55" dirty="0">
                <a:latin typeface="Arial"/>
                <a:cs typeface="Arial"/>
              </a:rPr>
              <a:t>divided </a:t>
            </a:r>
            <a:r>
              <a:rPr sz="2000" spc="-10" dirty="0">
                <a:latin typeface="Arial"/>
                <a:cs typeface="Arial"/>
              </a:rPr>
              <a:t>into </a:t>
            </a:r>
            <a:r>
              <a:rPr sz="2000" spc="-100" dirty="0">
                <a:latin typeface="Arial"/>
                <a:cs typeface="Arial"/>
              </a:rPr>
              <a:t>3</a:t>
            </a:r>
            <a:r>
              <a:rPr sz="2000" spc="-280" dirty="0">
                <a:latin typeface="Arial"/>
                <a:cs typeface="Arial"/>
              </a:rPr>
              <a:t> </a:t>
            </a:r>
            <a:r>
              <a:rPr sz="2000" spc="-85" dirty="0">
                <a:latin typeface="Arial"/>
                <a:cs typeface="Arial"/>
              </a:rPr>
              <a:t>clusters:</a:t>
            </a:r>
            <a:endParaRPr sz="2000">
              <a:latin typeface="Arial"/>
              <a:cs typeface="Arial"/>
            </a:endParaRPr>
          </a:p>
          <a:p>
            <a:pPr marL="914400" lvl="1" indent="-342900">
              <a:lnSpc>
                <a:spcPct val="100000"/>
              </a:lnSpc>
              <a:spcBef>
                <a:spcPts val="480"/>
              </a:spcBef>
              <a:buFont typeface="Wingdings"/>
              <a:buChar char=""/>
              <a:tabLst>
                <a:tab pos="914400" algn="l"/>
                <a:tab pos="915035" algn="l"/>
              </a:tabLst>
            </a:pPr>
            <a:r>
              <a:rPr sz="2000" spc="-229" dirty="0">
                <a:latin typeface="Arial"/>
                <a:cs typeface="Arial"/>
              </a:rPr>
              <a:t>NGO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-90" dirty="0">
                <a:latin typeface="Arial"/>
                <a:cs typeface="Arial"/>
              </a:rPr>
              <a:t>management</a:t>
            </a:r>
            <a:endParaRPr sz="2000">
              <a:latin typeface="Arial"/>
              <a:cs typeface="Arial"/>
            </a:endParaRPr>
          </a:p>
          <a:p>
            <a:pPr marL="914400" lvl="1" indent="-342900">
              <a:lnSpc>
                <a:spcPct val="100000"/>
              </a:lnSpc>
              <a:spcBef>
                <a:spcPts val="480"/>
              </a:spcBef>
              <a:buFont typeface="Wingdings"/>
              <a:buChar char=""/>
              <a:tabLst>
                <a:tab pos="914400" algn="l"/>
                <a:tab pos="915035" algn="l"/>
              </a:tabLst>
            </a:pPr>
            <a:r>
              <a:rPr sz="2000" spc="-95" dirty="0">
                <a:latin typeface="Arial"/>
                <a:cs typeface="Arial"/>
              </a:rPr>
              <a:t>Financial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140" dirty="0">
                <a:latin typeface="Arial"/>
                <a:cs typeface="Arial"/>
              </a:rPr>
              <a:t>issues</a:t>
            </a:r>
            <a:endParaRPr sz="2000">
              <a:latin typeface="Arial"/>
              <a:cs typeface="Arial"/>
            </a:endParaRPr>
          </a:p>
          <a:p>
            <a:pPr marL="914400" lvl="1" indent="-342900">
              <a:lnSpc>
                <a:spcPct val="100000"/>
              </a:lnSpc>
              <a:spcBef>
                <a:spcPts val="480"/>
              </a:spcBef>
              <a:buFont typeface="Wingdings"/>
              <a:buChar char=""/>
              <a:tabLst>
                <a:tab pos="914400" algn="l"/>
                <a:tab pos="915035" algn="l"/>
              </a:tabLst>
            </a:pPr>
            <a:r>
              <a:rPr sz="2000" spc="-229" dirty="0">
                <a:latin typeface="Arial"/>
                <a:cs typeface="Arial"/>
              </a:rPr>
              <a:t>NGO </a:t>
            </a:r>
            <a:r>
              <a:rPr sz="2000" spc="-55" dirty="0">
                <a:latin typeface="Arial"/>
                <a:cs typeface="Arial"/>
              </a:rPr>
              <a:t>profile-specific</a:t>
            </a:r>
            <a:r>
              <a:rPr sz="2000" spc="-295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topics</a:t>
            </a:r>
            <a:endParaRPr sz="2000">
              <a:latin typeface="Arial"/>
              <a:cs typeface="Arial"/>
            </a:endParaRPr>
          </a:p>
          <a:p>
            <a:pPr marL="355600" marR="691515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114" dirty="0">
                <a:latin typeface="Arial"/>
                <a:cs typeface="Arial"/>
              </a:rPr>
              <a:t>Demand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for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190" dirty="0">
                <a:latin typeface="Arial"/>
                <a:cs typeface="Arial"/>
              </a:rPr>
              <a:t>WA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125" dirty="0">
                <a:latin typeface="Arial"/>
                <a:cs typeface="Arial"/>
              </a:rPr>
              <a:t>courses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will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80" dirty="0">
                <a:latin typeface="Arial"/>
                <a:cs typeface="Arial"/>
              </a:rPr>
              <a:t>depend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-60" dirty="0">
                <a:latin typeface="Arial"/>
                <a:cs typeface="Arial"/>
              </a:rPr>
              <a:t>on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35" dirty="0">
                <a:latin typeface="Arial"/>
                <a:cs typeface="Arial"/>
              </a:rPr>
              <a:t>quality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95" dirty="0">
                <a:latin typeface="Arial"/>
                <a:cs typeface="Arial"/>
              </a:rPr>
              <a:t>and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-95" dirty="0">
                <a:latin typeface="Arial"/>
                <a:cs typeface="Arial"/>
              </a:rPr>
              <a:t>relevance </a:t>
            </a:r>
            <a:r>
              <a:rPr sz="2000" spc="-5" dirty="0">
                <a:latin typeface="Arial"/>
                <a:cs typeface="Arial"/>
              </a:rPr>
              <a:t>of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the  </a:t>
            </a:r>
            <a:r>
              <a:rPr sz="2000" spc="-50" dirty="0">
                <a:latin typeface="Arial"/>
                <a:cs typeface="Arial"/>
              </a:rPr>
              <a:t>material, </a:t>
            </a:r>
            <a:r>
              <a:rPr sz="2000" spc="-20" dirty="0">
                <a:latin typeface="Arial"/>
                <a:cs typeface="Arial"/>
              </a:rPr>
              <a:t>the </a:t>
            </a:r>
            <a:r>
              <a:rPr sz="2000" spc="-80" dirty="0">
                <a:latin typeface="Arial"/>
                <a:cs typeface="Arial"/>
              </a:rPr>
              <a:t>professional </a:t>
            </a:r>
            <a:r>
              <a:rPr sz="2000" spc="-70" dirty="0">
                <a:latin typeface="Arial"/>
                <a:cs typeface="Arial"/>
              </a:rPr>
              <a:t>level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spc="-90" dirty="0">
                <a:latin typeface="Arial"/>
                <a:cs typeface="Arial"/>
              </a:rPr>
              <a:t>educators </a:t>
            </a:r>
            <a:r>
              <a:rPr sz="2000" spc="-95" dirty="0">
                <a:latin typeface="Arial"/>
                <a:cs typeface="Arial"/>
              </a:rPr>
              <a:t>and </a:t>
            </a:r>
            <a:r>
              <a:rPr sz="2000" spc="-20" dirty="0">
                <a:latin typeface="Arial"/>
                <a:cs typeface="Arial"/>
              </a:rPr>
              <a:t>the </a:t>
            </a:r>
            <a:r>
              <a:rPr sz="2000" spc="-85" dirty="0">
                <a:latin typeface="Arial"/>
                <a:cs typeface="Arial"/>
              </a:rPr>
              <a:t>status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spc="-20" dirty="0">
                <a:latin typeface="Arial"/>
                <a:cs typeface="Arial"/>
              </a:rPr>
              <a:t>the  </a:t>
            </a:r>
            <a:r>
              <a:rPr sz="2000" spc="-45" dirty="0">
                <a:latin typeface="Arial"/>
                <a:cs typeface="Arial"/>
              </a:rPr>
              <a:t>certificate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145" dirty="0">
                <a:latin typeface="Arial"/>
                <a:cs typeface="Arial"/>
              </a:rPr>
              <a:t>The </a:t>
            </a:r>
            <a:r>
              <a:rPr sz="2000" spc="-125" dirty="0">
                <a:latin typeface="Arial"/>
                <a:cs typeface="Arial"/>
              </a:rPr>
              <a:t>courses </a:t>
            </a:r>
            <a:r>
              <a:rPr sz="2000" spc="-75" dirty="0">
                <a:latin typeface="Arial"/>
                <a:cs typeface="Arial"/>
              </a:rPr>
              <a:t>should </a:t>
            </a:r>
            <a:r>
              <a:rPr sz="2000" spc="-90" dirty="0">
                <a:latin typeface="Arial"/>
                <a:cs typeface="Arial"/>
              </a:rPr>
              <a:t>be </a:t>
            </a:r>
            <a:r>
              <a:rPr sz="2000" spc="-120" dirty="0">
                <a:latin typeface="Arial"/>
                <a:cs typeface="Arial"/>
              </a:rPr>
              <a:t>accessible </a:t>
            </a:r>
            <a:r>
              <a:rPr sz="2000" spc="-20" dirty="0">
                <a:latin typeface="Arial"/>
                <a:cs typeface="Arial"/>
              </a:rPr>
              <a:t>from </a:t>
            </a:r>
            <a:r>
              <a:rPr sz="2000" spc="-25" dirty="0">
                <a:latin typeface="Arial"/>
                <a:cs typeface="Arial"/>
              </a:rPr>
              <a:t>different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spc="-114" dirty="0">
                <a:latin typeface="Arial"/>
                <a:cs typeface="Arial"/>
              </a:rPr>
              <a:t>devices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140" dirty="0">
                <a:latin typeface="Arial"/>
                <a:cs typeface="Arial"/>
              </a:rPr>
              <a:t>Fee-based </a:t>
            </a:r>
            <a:r>
              <a:rPr sz="2000" spc="-125" dirty="0">
                <a:latin typeface="Arial"/>
                <a:cs typeface="Arial"/>
              </a:rPr>
              <a:t>courses can </a:t>
            </a:r>
            <a:r>
              <a:rPr sz="2000" spc="-90" dirty="0">
                <a:latin typeface="Arial"/>
                <a:cs typeface="Arial"/>
              </a:rPr>
              <a:t>be </a:t>
            </a:r>
            <a:r>
              <a:rPr sz="2000" spc="-50" dirty="0">
                <a:latin typeface="Arial"/>
                <a:cs typeface="Arial"/>
              </a:rPr>
              <a:t>offered </a:t>
            </a:r>
            <a:r>
              <a:rPr sz="2000" spc="-90" dirty="0">
                <a:latin typeface="Arial"/>
                <a:cs typeface="Arial"/>
              </a:rPr>
              <a:t>along </a:t>
            </a:r>
            <a:r>
              <a:rPr sz="2000" spc="10" dirty="0">
                <a:latin typeface="Arial"/>
                <a:cs typeface="Arial"/>
              </a:rPr>
              <a:t>with </a:t>
            </a:r>
            <a:r>
              <a:rPr sz="2000" spc="-45" dirty="0">
                <a:latin typeface="Arial"/>
                <a:cs typeface="Arial"/>
              </a:rPr>
              <a:t>free</a:t>
            </a:r>
            <a:r>
              <a:rPr sz="2000" spc="-245" dirty="0">
                <a:latin typeface="Arial"/>
                <a:cs typeface="Arial"/>
              </a:rPr>
              <a:t> </a:t>
            </a:r>
            <a:r>
              <a:rPr sz="2000" spc="-125" dirty="0">
                <a:latin typeface="Arial"/>
                <a:cs typeface="Arial"/>
              </a:rPr>
              <a:t>courses</a:t>
            </a:r>
            <a:endParaRPr sz="20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145" dirty="0">
                <a:latin typeface="Arial"/>
                <a:cs typeface="Arial"/>
              </a:rPr>
              <a:t>The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85" dirty="0">
                <a:latin typeface="Arial"/>
                <a:cs typeface="Arial"/>
              </a:rPr>
              <a:t>idea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of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creating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155" dirty="0">
                <a:latin typeface="Arial"/>
                <a:cs typeface="Arial"/>
              </a:rPr>
              <a:t>a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95" dirty="0">
                <a:latin typeface="Arial"/>
                <a:cs typeface="Arial"/>
              </a:rPr>
              <a:t>resource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60" dirty="0">
                <a:latin typeface="Arial"/>
                <a:cs typeface="Arial"/>
              </a:rPr>
              <a:t>centre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215" dirty="0">
                <a:latin typeface="Arial"/>
                <a:cs typeface="Arial"/>
              </a:rPr>
              <a:t>/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60" dirty="0">
                <a:latin typeface="Arial"/>
                <a:cs typeface="Arial"/>
              </a:rPr>
              <a:t>hub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215" dirty="0">
                <a:latin typeface="Arial"/>
                <a:cs typeface="Arial"/>
              </a:rPr>
              <a:t>/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110" dirty="0">
                <a:latin typeface="Arial"/>
                <a:cs typeface="Arial"/>
              </a:rPr>
              <a:t>database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of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materials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125" dirty="0">
                <a:latin typeface="Arial"/>
                <a:cs typeface="Arial"/>
              </a:rPr>
              <a:t>can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-90" dirty="0">
                <a:latin typeface="Arial"/>
                <a:cs typeface="Arial"/>
              </a:rPr>
              <a:t>be  </a:t>
            </a:r>
            <a:r>
              <a:rPr sz="2000" spc="-85" dirty="0">
                <a:latin typeface="Arial"/>
                <a:cs typeface="Arial"/>
              </a:rPr>
              <a:t>considered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53739" y="955357"/>
            <a:ext cx="16370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95" dirty="0"/>
              <a:t>Contacts</a:t>
            </a:r>
            <a:endParaRPr sz="36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40"/>
              </a:spcBef>
            </a:pPr>
            <a:r>
              <a:rPr spc="-145" dirty="0"/>
              <a:t>Web</a:t>
            </a:r>
            <a:r>
              <a:rPr spc="-135" dirty="0"/>
              <a:t> </a:t>
            </a:r>
            <a:r>
              <a:rPr spc="-155" dirty="0"/>
              <a:t>Academy</a:t>
            </a:r>
          </a:p>
          <a:p>
            <a:pPr marL="10160" marR="5080" algn="ctr">
              <a:lnSpc>
                <a:spcPct val="150000"/>
              </a:lnSpc>
            </a:pPr>
            <a:r>
              <a:rPr spc="-110" dirty="0"/>
              <a:t>Civil </a:t>
            </a:r>
            <a:r>
              <a:rPr spc="-125" dirty="0"/>
              <a:t>Society </a:t>
            </a:r>
            <a:r>
              <a:rPr spc="-95" dirty="0"/>
              <a:t>Development </a:t>
            </a:r>
            <a:r>
              <a:rPr spc="-110" dirty="0"/>
              <a:t>Association</a:t>
            </a:r>
            <a:r>
              <a:rPr spc="-254" dirty="0"/>
              <a:t> </a:t>
            </a:r>
            <a:r>
              <a:rPr spc="-325" dirty="0"/>
              <a:t>ARGO  </a:t>
            </a:r>
            <a:r>
              <a:rPr spc="-105" dirty="0"/>
              <a:t>36, </a:t>
            </a:r>
            <a:r>
              <a:rPr spc="-150" dirty="0"/>
              <a:t>Zhandosov </a:t>
            </a:r>
            <a:r>
              <a:rPr spc="-145" dirty="0"/>
              <a:t>Str.,</a:t>
            </a:r>
            <a:r>
              <a:rPr spc="-140" dirty="0"/>
              <a:t> </a:t>
            </a:r>
            <a:r>
              <a:rPr spc="-80" dirty="0"/>
              <a:t>Almaty</a:t>
            </a:r>
          </a:p>
          <a:p>
            <a:pPr algn="ctr">
              <a:lnSpc>
                <a:spcPct val="100000"/>
              </a:lnSpc>
              <a:spcBef>
                <a:spcPts val="1440"/>
              </a:spcBef>
            </a:pPr>
            <a:r>
              <a:rPr spc="-125" dirty="0"/>
              <a:t>050057</a:t>
            </a:r>
            <a:r>
              <a:rPr spc="-140" dirty="0"/>
              <a:t> </a:t>
            </a:r>
            <a:r>
              <a:rPr spc="-170" dirty="0"/>
              <a:t>Kazakhstan</a:t>
            </a:r>
          </a:p>
          <a:p>
            <a:pPr marL="0" algn="ctr">
              <a:lnSpc>
                <a:spcPct val="100000"/>
              </a:lnSpc>
              <a:spcBef>
                <a:spcPts val="1440"/>
              </a:spcBef>
            </a:pPr>
            <a:r>
              <a:rPr spc="-180" dirty="0"/>
              <a:t>Tel. </a:t>
            </a:r>
            <a:r>
              <a:rPr spc="-165" dirty="0"/>
              <a:t>+7 </a:t>
            </a:r>
            <a:r>
              <a:rPr spc="-125" dirty="0"/>
              <a:t>727 250 27</a:t>
            </a:r>
            <a:r>
              <a:rPr spc="-90" dirty="0"/>
              <a:t> </a:t>
            </a:r>
            <a:r>
              <a:rPr spc="-30" dirty="0"/>
              <a:t>87/88/89</a:t>
            </a:r>
          </a:p>
          <a:p>
            <a:pPr marL="0" algn="ctr">
              <a:lnSpc>
                <a:spcPct val="100000"/>
              </a:lnSpc>
              <a:spcBef>
                <a:spcPts val="1440"/>
              </a:spcBef>
            </a:pPr>
            <a:r>
              <a:rPr spc="-95" dirty="0"/>
              <a:t>Website:</a:t>
            </a:r>
            <a:r>
              <a:rPr spc="-145" dirty="0"/>
              <a:t> </a:t>
            </a:r>
            <a:r>
              <a:rPr spc="-105" dirty="0">
                <a:hlinkClick r:id="rId2"/>
              </a:rPr>
              <a:t>www.cso-central.asia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93747" y="461581"/>
            <a:ext cx="45554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70" dirty="0"/>
              <a:t>Goal </a:t>
            </a:r>
            <a:r>
              <a:rPr sz="4400" spc="-204" dirty="0"/>
              <a:t>and</a:t>
            </a:r>
            <a:r>
              <a:rPr sz="4400" spc="-225" dirty="0"/>
              <a:t> </a:t>
            </a:r>
            <a:r>
              <a:rPr sz="4400" spc="-190" dirty="0"/>
              <a:t>Objectives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61591"/>
            <a:ext cx="8017509" cy="435419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151130">
              <a:lnSpc>
                <a:spcPct val="80000"/>
              </a:lnSpc>
              <a:spcBef>
                <a:spcPts val="585"/>
              </a:spcBef>
            </a:pPr>
            <a:r>
              <a:rPr sz="2000" b="1" spc="-100" dirty="0">
                <a:latin typeface="Trebuchet MS"/>
                <a:cs typeface="Trebuchet MS"/>
              </a:rPr>
              <a:t>Goal: </a:t>
            </a:r>
            <a:r>
              <a:rPr sz="2000" spc="-105" dirty="0">
                <a:latin typeface="Arial"/>
                <a:cs typeface="Arial"/>
              </a:rPr>
              <a:t>Study </a:t>
            </a:r>
            <a:r>
              <a:rPr sz="2000" spc="-95" dirty="0">
                <a:latin typeface="Arial"/>
                <a:cs typeface="Arial"/>
              </a:rPr>
              <a:t>and </a:t>
            </a:r>
            <a:r>
              <a:rPr sz="2000" spc="-120" dirty="0">
                <a:latin typeface="Arial"/>
                <a:cs typeface="Arial"/>
              </a:rPr>
              <a:t>analyze </a:t>
            </a:r>
            <a:r>
              <a:rPr sz="2000" spc="-20" dirty="0">
                <a:latin typeface="Arial"/>
                <a:cs typeface="Arial"/>
              </a:rPr>
              <a:t>the </a:t>
            </a:r>
            <a:r>
              <a:rPr sz="2000" spc="-40" dirty="0">
                <a:latin typeface="Arial"/>
                <a:cs typeface="Arial"/>
              </a:rPr>
              <a:t>current situation </a:t>
            </a:r>
            <a:r>
              <a:rPr sz="2000" spc="-25" dirty="0">
                <a:latin typeface="Arial"/>
                <a:cs typeface="Arial"/>
              </a:rPr>
              <a:t>in </a:t>
            </a:r>
            <a:r>
              <a:rPr sz="2000" spc="-20" dirty="0">
                <a:latin typeface="Arial"/>
                <a:cs typeface="Arial"/>
              </a:rPr>
              <a:t>the </a:t>
            </a:r>
            <a:r>
              <a:rPr sz="2000" spc="-110" dirty="0">
                <a:latin typeface="Arial"/>
                <a:cs typeface="Arial"/>
              </a:rPr>
              <a:t>area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spc="-30" dirty="0">
                <a:latin typeface="Arial"/>
                <a:cs typeface="Arial"/>
              </a:rPr>
              <a:t>distant/online  </a:t>
            </a:r>
            <a:r>
              <a:rPr sz="2000" spc="-65" dirty="0">
                <a:latin typeface="Arial"/>
                <a:cs typeface="Arial"/>
              </a:rPr>
              <a:t>learning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spc="-310" dirty="0">
                <a:latin typeface="Arial"/>
                <a:cs typeface="Arial"/>
              </a:rPr>
              <a:t>CSOs </a:t>
            </a:r>
            <a:r>
              <a:rPr sz="2000" spc="-25" dirty="0">
                <a:latin typeface="Arial"/>
                <a:cs typeface="Arial"/>
              </a:rPr>
              <a:t>in </a:t>
            </a:r>
            <a:r>
              <a:rPr sz="2000" spc="-90" dirty="0">
                <a:latin typeface="Arial"/>
                <a:cs typeface="Arial"/>
              </a:rPr>
              <a:t>Central </a:t>
            </a:r>
            <a:r>
              <a:rPr sz="2000" spc="-120" dirty="0">
                <a:latin typeface="Arial"/>
                <a:cs typeface="Arial"/>
              </a:rPr>
              <a:t>Asian </a:t>
            </a:r>
            <a:r>
              <a:rPr sz="2000" spc="-65" dirty="0">
                <a:latin typeface="Arial"/>
                <a:cs typeface="Arial"/>
              </a:rPr>
              <a:t>countries </a:t>
            </a:r>
            <a:r>
              <a:rPr sz="2000" spc="-95" dirty="0">
                <a:latin typeface="Arial"/>
                <a:cs typeface="Arial"/>
              </a:rPr>
              <a:t>and </a:t>
            </a:r>
            <a:r>
              <a:rPr sz="2000" spc="-90" dirty="0">
                <a:latin typeface="Arial"/>
                <a:cs typeface="Arial"/>
              </a:rPr>
              <a:t>Azerbaijan, </a:t>
            </a:r>
            <a:r>
              <a:rPr sz="2000" spc="-75" dirty="0">
                <a:latin typeface="Arial"/>
                <a:cs typeface="Arial"/>
              </a:rPr>
              <a:t>prepare  recommendations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for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the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development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95" dirty="0">
                <a:latin typeface="Arial"/>
                <a:cs typeface="Arial"/>
              </a:rPr>
              <a:t>and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introduction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of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60" dirty="0">
                <a:latin typeface="Arial"/>
                <a:cs typeface="Arial"/>
              </a:rPr>
              <a:t>modern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training  </a:t>
            </a:r>
            <a:r>
              <a:rPr sz="2000" spc="-114" dirty="0">
                <a:latin typeface="Arial"/>
                <a:cs typeface="Arial"/>
              </a:rPr>
              <a:t>courses.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spc="-114" dirty="0">
                <a:latin typeface="Trebuchet MS"/>
                <a:cs typeface="Trebuchet MS"/>
              </a:rPr>
              <a:t>Objectives</a:t>
            </a:r>
            <a:r>
              <a:rPr sz="2000" spc="-114" dirty="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355600" marR="393700" indent="-342900">
              <a:lnSpc>
                <a:spcPct val="8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30" dirty="0">
                <a:latin typeface="Arial"/>
                <a:cs typeface="Arial"/>
              </a:rPr>
              <a:t>Identify </a:t>
            </a:r>
            <a:r>
              <a:rPr sz="2000" spc="-80" dirty="0">
                <a:latin typeface="Arial"/>
                <a:cs typeface="Arial"/>
              </a:rPr>
              <a:t>best </a:t>
            </a:r>
            <a:r>
              <a:rPr sz="2000" spc="-85" dirty="0">
                <a:latin typeface="Arial"/>
                <a:cs typeface="Arial"/>
              </a:rPr>
              <a:t>practices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spc="-90" dirty="0">
                <a:latin typeface="Arial"/>
                <a:cs typeface="Arial"/>
              </a:rPr>
              <a:t>organizing </a:t>
            </a:r>
            <a:r>
              <a:rPr sz="2000" spc="-55" dirty="0">
                <a:latin typeface="Arial"/>
                <a:cs typeface="Arial"/>
              </a:rPr>
              <a:t>distance/online </a:t>
            </a:r>
            <a:r>
              <a:rPr sz="2000" spc="-40" dirty="0">
                <a:latin typeface="Arial"/>
                <a:cs typeface="Arial"/>
              </a:rPr>
              <a:t>training</a:t>
            </a:r>
            <a:r>
              <a:rPr sz="2000" spc="-355" dirty="0">
                <a:latin typeface="Arial"/>
                <a:cs typeface="Arial"/>
              </a:rPr>
              <a:t> </a:t>
            </a:r>
            <a:r>
              <a:rPr sz="2000" spc="-125" dirty="0">
                <a:latin typeface="Arial"/>
                <a:cs typeface="Arial"/>
              </a:rPr>
              <a:t>courses </a:t>
            </a:r>
            <a:r>
              <a:rPr sz="2000" spc="-25" dirty="0">
                <a:latin typeface="Arial"/>
                <a:cs typeface="Arial"/>
              </a:rPr>
              <a:t>in  </a:t>
            </a:r>
            <a:r>
              <a:rPr sz="2000" spc="-70" dirty="0">
                <a:latin typeface="Arial"/>
                <a:cs typeface="Arial"/>
              </a:rPr>
              <a:t>local </a:t>
            </a:r>
            <a:r>
              <a:rPr sz="2000" spc="-65" dirty="0">
                <a:latin typeface="Arial"/>
                <a:cs typeface="Arial"/>
              </a:rPr>
              <a:t>higher educational</a:t>
            </a:r>
            <a:r>
              <a:rPr sz="2000" spc="-204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institutions</a:t>
            </a:r>
            <a:endParaRPr sz="2000">
              <a:latin typeface="Arial"/>
              <a:cs typeface="Arial"/>
            </a:endParaRPr>
          </a:p>
          <a:p>
            <a:pPr marL="355600" marR="71755" indent="-342900">
              <a:lnSpc>
                <a:spcPct val="8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30" dirty="0">
                <a:latin typeface="Arial"/>
                <a:cs typeface="Arial"/>
              </a:rPr>
              <a:t>Identify </a:t>
            </a:r>
            <a:r>
              <a:rPr sz="2000" spc="-145" dirty="0">
                <a:latin typeface="Arial"/>
                <a:cs typeface="Arial"/>
              </a:rPr>
              <a:t>gaps, </a:t>
            </a:r>
            <a:r>
              <a:rPr sz="2000" spc="-105" dirty="0">
                <a:latin typeface="Arial"/>
                <a:cs typeface="Arial"/>
              </a:rPr>
              <a:t>challenges </a:t>
            </a:r>
            <a:r>
              <a:rPr sz="2000" spc="-95" dirty="0">
                <a:latin typeface="Arial"/>
                <a:cs typeface="Arial"/>
              </a:rPr>
              <a:t>and </a:t>
            </a:r>
            <a:r>
              <a:rPr sz="2000" spc="-105" dirty="0">
                <a:latin typeface="Arial"/>
                <a:cs typeface="Arial"/>
              </a:rPr>
              <a:t>risks </a:t>
            </a:r>
            <a:r>
              <a:rPr sz="2000" spc="-25" dirty="0">
                <a:latin typeface="Arial"/>
                <a:cs typeface="Arial"/>
              </a:rPr>
              <a:t>in </a:t>
            </a:r>
            <a:r>
              <a:rPr sz="2000" spc="-50" dirty="0">
                <a:latin typeface="Arial"/>
                <a:cs typeface="Arial"/>
              </a:rPr>
              <a:t>operation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spc="-55" dirty="0">
                <a:latin typeface="Arial"/>
                <a:cs typeface="Arial"/>
              </a:rPr>
              <a:t>distance/online</a:t>
            </a:r>
            <a:r>
              <a:rPr sz="2000" spc="-330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training  </a:t>
            </a:r>
            <a:r>
              <a:rPr sz="2000" spc="-125" dirty="0">
                <a:latin typeface="Arial"/>
                <a:cs typeface="Arial"/>
              </a:rPr>
              <a:t>courses</a:t>
            </a:r>
            <a:endParaRPr sz="2000">
              <a:latin typeface="Arial"/>
              <a:cs typeface="Arial"/>
            </a:endParaRPr>
          </a:p>
          <a:p>
            <a:pPr marL="355600" marR="74295" indent="-342900">
              <a:lnSpc>
                <a:spcPct val="8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65" dirty="0">
                <a:latin typeface="Arial"/>
                <a:cs typeface="Arial"/>
              </a:rPr>
              <a:t>Determine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topics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for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training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125" dirty="0">
                <a:latin typeface="Arial"/>
                <a:cs typeface="Arial"/>
              </a:rPr>
              <a:t>courses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that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90" dirty="0">
                <a:latin typeface="Arial"/>
                <a:cs typeface="Arial"/>
              </a:rPr>
              <a:t>are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in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the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80" dirty="0">
                <a:latin typeface="Arial"/>
                <a:cs typeface="Arial"/>
              </a:rPr>
              <a:t>highest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85" dirty="0">
                <a:latin typeface="Arial"/>
                <a:cs typeface="Arial"/>
              </a:rPr>
              <a:t>demand,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95" dirty="0">
                <a:latin typeface="Arial"/>
                <a:cs typeface="Arial"/>
              </a:rPr>
              <a:t>and  </a:t>
            </a:r>
            <a:r>
              <a:rPr sz="2000" spc="-125" dirty="0">
                <a:latin typeface="Arial"/>
                <a:cs typeface="Arial"/>
              </a:rPr>
              <a:t>make </a:t>
            </a:r>
            <a:r>
              <a:rPr sz="2000" spc="-120" dirty="0">
                <a:latin typeface="Arial"/>
                <a:cs typeface="Arial"/>
              </a:rPr>
              <a:t>needs </a:t>
            </a:r>
            <a:r>
              <a:rPr sz="2000" spc="-135" dirty="0">
                <a:latin typeface="Arial"/>
                <a:cs typeface="Arial"/>
              </a:rPr>
              <a:t>assessment </a:t>
            </a:r>
            <a:r>
              <a:rPr sz="2000" spc="-25" dirty="0">
                <a:latin typeface="Arial"/>
                <a:cs typeface="Arial"/>
              </a:rPr>
              <a:t>in </a:t>
            </a:r>
            <a:r>
              <a:rPr sz="2000" spc="-60" dirty="0">
                <a:latin typeface="Arial"/>
                <a:cs typeface="Arial"/>
              </a:rPr>
              <a:t>terms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spc="-20" dirty="0">
                <a:latin typeface="Arial"/>
                <a:cs typeface="Arial"/>
              </a:rPr>
              <a:t>the </a:t>
            </a:r>
            <a:r>
              <a:rPr sz="2000" spc="-125" dirty="0">
                <a:latin typeface="Arial"/>
                <a:cs typeface="Arial"/>
              </a:rPr>
              <a:t>courses</a:t>
            </a:r>
            <a:r>
              <a:rPr sz="2000" spc="-305" dirty="0">
                <a:latin typeface="Arial"/>
                <a:cs typeface="Arial"/>
              </a:rPr>
              <a:t> </a:t>
            </a:r>
            <a:r>
              <a:rPr sz="2000" spc="-45" dirty="0">
                <a:latin typeface="Arial"/>
                <a:cs typeface="Arial"/>
              </a:rPr>
              <a:t>content</a:t>
            </a:r>
            <a:endParaRPr sz="2000">
              <a:latin typeface="Arial"/>
              <a:cs typeface="Arial"/>
            </a:endParaRPr>
          </a:p>
          <a:p>
            <a:pPr marL="355600" marR="5080" indent="-342900">
              <a:lnSpc>
                <a:spcPct val="8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105" dirty="0">
                <a:latin typeface="Arial"/>
                <a:cs typeface="Arial"/>
              </a:rPr>
              <a:t>Study </a:t>
            </a:r>
            <a:r>
              <a:rPr sz="2000" spc="-20" dirty="0">
                <a:latin typeface="Arial"/>
                <a:cs typeface="Arial"/>
              </a:rPr>
              <a:t>the </a:t>
            </a:r>
            <a:r>
              <a:rPr sz="2000" spc="-55" dirty="0">
                <a:latin typeface="Arial"/>
                <a:cs typeface="Arial"/>
              </a:rPr>
              <a:t>conditions </a:t>
            </a:r>
            <a:r>
              <a:rPr sz="2000" spc="-95" dirty="0">
                <a:latin typeface="Arial"/>
                <a:cs typeface="Arial"/>
              </a:rPr>
              <a:t>and </a:t>
            </a:r>
            <a:r>
              <a:rPr sz="2000" spc="-70" dirty="0">
                <a:latin typeface="Arial"/>
                <a:cs typeface="Arial"/>
              </a:rPr>
              <a:t>elaborate </a:t>
            </a:r>
            <a:r>
              <a:rPr sz="2000" spc="-75" dirty="0">
                <a:latin typeface="Arial"/>
                <a:cs typeface="Arial"/>
              </a:rPr>
              <a:t>recommendations </a:t>
            </a:r>
            <a:r>
              <a:rPr sz="2000" spc="-60" dirty="0">
                <a:latin typeface="Arial"/>
                <a:cs typeface="Arial"/>
              </a:rPr>
              <a:t>on </a:t>
            </a:r>
            <a:r>
              <a:rPr sz="2000" spc="-50" dirty="0">
                <a:latin typeface="Arial"/>
                <a:cs typeface="Arial"/>
              </a:rPr>
              <a:t>how </a:t>
            </a:r>
            <a:r>
              <a:rPr sz="2000" spc="15" dirty="0">
                <a:latin typeface="Arial"/>
                <a:cs typeface="Arial"/>
              </a:rPr>
              <a:t>to </a:t>
            </a:r>
            <a:r>
              <a:rPr sz="2000" spc="-105" dirty="0">
                <a:latin typeface="Arial"/>
                <a:cs typeface="Arial"/>
              </a:rPr>
              <a:t>organize  </a:t>
            </a:r>
            <a:r>
              <a:rPr sz="2000" spc="-95" dirty="0">
                <a:latin typeface="Arial"/>
                <a:cs typeface="Arial"/>
              </a:rPr>
              <a:t>and </a:t>
            </a:r>
            <a:r>
              <a:rPr sz="2000" spc="-50" dirty="0">
                <a:latin typeface="Arial"/>
                <a:cs typeface="Arial"/>
              </a:rPr>
              <a:t>introduce </a:t>
            </a:r>
            <a:r>
              <a:rPr sz="2000" spc="-55" dirty="0">
                <a:latin typeface="Arial"/>
                <a:cs typeface="Arial"/>
              </a:rPr>
              <a:t>distance/online </a:t>
            </a:r>
            <a:r>
              <a:rPr sz="2000" spc="-40" dirty="0">
                <a:latin typeface="Arial"/>
                <a:cs typeface="Arial"/>
              </a:rPr>
              <a:t>training </a:t>
            </a:r>
            <a:r>
              <a:rPr sz="2000" spc="-125" dirty="0">
                <a:latin typeface="Arial"/>
                <a:cs typeface="Arial"/>
              </a:rPr>
              <a:t>courses </a:t>
            </a:r>
            <a:r>
              <a:rPr sz="2000" spc="-70" dirty="0">
                <a:latin typeface="Arial"/>
                <a:cs typeface="Arial"/>
              </a:rPr>
              <a:t>subject </a:t>
            </a:r>
            <a:r>
              <a:rPr sz="2000" spc="15" dirty="0">
                <a:latin typeface="Arial"/>
                <a:cs typeface="Arial"/>
              </a:rPr>
              <a:t>to </a:t>
            </a:r>
            <a:r>
              <a:rPr sz="2000" spc="-45" dirty="0">
                <a:latin typeface="Arial"/>
                <a:cs typeface="Arial"/>
              </a:rPr>
              <a:t>country</a:t>
            </a:r>
            <a:r>
              <a:rPr sz="2000" spc="-385" dirty="0">
                <a:latin typeface="Arial"/>
                <a:cs typeface="Arial"/>
              </a:rPr>
              <a:t> </a:t>
            </a:r>
            <a:r>
              <a:rPr sz="2000" spc="-95" dirty="0">
                <a:latin typeface="Arial"/>
                <a:cs typeface="Arial"/>
              </a:rPr>
              <a:t>specifics</a:t>
            </a:r>
            <a:endParaRPr sz="2000">
              <a:latin typeface="Arial"/>
              <a:cs typeface="Arial"/>
            </a:endParaRPr>
          </a:p>
          <a:p>
            <a:pPr marL="355600" marR="27940" indent="-342900">
              <a:lnSpc>
                <a:spcPct val="8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105" dirty="0">
                <a:latin typeface="Arial"/>
                <a:cs typeface="Arial"/>
              </a:rPr>
              <a:t>Study </a:t>
            </a:r>
            <a:r>
              <a:rPr sz="2000" spc="-20" dirty="0">
                <a:latin typeface="Arial"/>
                <a:cs typeface="Arial"/>
              </a:rPr>
              <a:t>the </a:t>
            </a:r>
            <a:r>
              <a:rPr sz="2000" spc="-70" dirty="0">
                <a:latin typeface="Arial"/>
                <a:cs typeface="Arial"/>
              </a:rPr>
              <a:t>main </a:t>
            </a:r>
            <a:r>
              <a:rPr sz="2000" spc="-55" dirty="0">
                <a:latin typeface="Arial"/>
                <a:cs typeface="Arial"/>
              </a:rPr>
              <a:t>conditions </a:t>
            </a:r>
            <a:r>
              <a:rPr sz="2000" spc="-95" dirty="0">
                <a:latin typeface="Arial"/>
                <a:cs typeface="Arial"/>
              </a:rPr>
              <a:t>and </a:t>
            </a:r>
            <a:r>
              <a:rPr sz="2000" spc="-70" dirty="0">
                <a:latin typeface="Arial"/>
                <a:cs typeface="Arial"/>
              </a:rPr>
              <a:t>elaborate </a:t>
            </a:r>
            <a:r>
              <a:rPr sz="2000" spc="-75" dirty="0">
                <a:latin typeface="Arial"/>
                <a:cs typeface="Arial"/>
              </a:rPr>
              <a:t>recommendations </a:t>
            </a:r>
            <a:r>
              <a:rPr sz="2000" spc="-60" dirty="0">
                <a:latin typeface="Arial"/>
                <a:cs typeface="Arial"/>
              </a:rPr>
              <a:t>on providing  </a:t>
            </a:r>
            <a:r>
              <a:rPr sz="2000" spc="-55" dirty="0">
                <a:latin typeface="Arial"/>
                <a:cs typeface="Arial"/>
              </a:rPr>
              <a:t>distance/online </a:t>
            </a:r>
            <a:r>
              <a:rPr sz="2000" spc="-40" dirty="0">
                <a:latin typeface="Arial"/>
                <a:cs typeface="Arial"/>
              </a:rPr>
              <a:t>training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spc="-310" dirty="0">
                <a:latin typeface="Arial"/>
                <a:cs typeface="Arial"/>
              </a:rPr>
              <a:t>CSOs </a:t>
            </a:r>
            <a:r>
              <a:rPr sz="2000" spc="-60" dirty="0">
                <a:latin typeface="Arial"/>
                <a:cs typeface="Arial"/>
              </a:rPr>
              <a:t>on </a:t>
            </a:r>
            <a:r>
              <a:rPr sz="2000" spc="-155" dirty="0">
                <a:latin typeface="Arial"/>
                <a:cs typeface="Arial"/>
              </a:rPr>
              <a:t>a </a:t>
            </a:r>
            <a:r>
              <a:rPr sz="2000" spc="-70" dirty="0">
                <a:latin typeface="Arial"/>
                <a:cs typeface="Arial"/>
              </a:rPr>
              <a:t>paid </a:t>
            </a:r>
            <a:r>
              <a:rPr sz="2000" spc="-95" dirty="0">
                <a:latin typeface="Arial"/>
                <a:cs typeface="Arial"/>
              </a:rPr>
              <a:t>and </a:t>
            </a:r>
            <a:r>
              <a:rPr sz="2000" spc="-90" dirty="0">
                <a:latin typeface="Arial"/>
                <a:cs typeface="Arial"/>
              </a:rPr>
              <a:t>scholarship </a:t>
            </a:r>
            <a:r>
              <a:rPr sz="2000" spc="-130" dirty="0">
                <a:latin typeface="Arial"/>
                <a:cs typeface="Arial"/>
              </a:rPr>
              <a:t>basis </a:t>
            </a:r>
            <a:r>
              <a:rPr sz="2000" spc="-70" dirty="0">
                <a:latin typeface="Arial"/>
                <a:cs typeface="Arial"/>
              </a:rPr>
              <a:t>subject </a:t>
            </a:r>
            <a:r>
              <a:rPr sz="2000" spc="15" dirty="0">
                <a:latin typeface="Arial"/>
                <a:cs typeface="Arial"/>
              </a:rPr>
              <a:t>to  </a:t>
            </a:r>
            <a:r>
              <a:rPr sz="2000" spc="-45" dirty="0">
                <a:latin typeface="Arial"/>
                <a:cs typeface="Arial"/>
              </a:rPr>
              <a:t>country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-90" dirty="0">
                <a:latin typeface="Arial"/>
                <a:cs typeface="Arial"/>
              </a:rPr>
              <a:t>specifics.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28353" y="461581"/>
            <a:ext cx="30873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5" dirty="0"/>
              <a:t>Methodology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55496"/>
            <a:ext cx="8026400" cy="40976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b="1" spc="-100" dirty="0">
                <a:latin typeface="Trebuchet MS"/>
                <a:cs typeface="Trebuchet MS"/>
              </a:rPr>
              <a:t>Analysis </a:t>
            </a:r>
            <a:r>
              <a:rPr sz="2200" b="1" spc="-95" dirty="0">
                <a:latin typeface="Trebuchet MS"/>
                <a:cs typeface="Trebuchet MS"/>
              </a:rPr>
              <a:t>of </a:t>
            </a:r>
            <a:r>
              <a:rPr sz="2200" b="1" spc="-130" dirty="0">
                <a:latin typeface="Trebuchet MS"/>
                <a:cs typeface="Trebuchet MS"/>
              </a:rPr>
              <a:t>secondary </a:t>
            </a:r>
            <a:r>
              <a:rPr sz="2200" b="1" spc="-114" dirty="0">
                <a:latin typeface="Trebuchet MS"/>
                <a:cs typeface="Trebuchet MS"/>
              </a:rPr>
              <a:t>data </a:t>
            </a:r>
            <a:r>
              <a:rPr sz="2200" b="1" spc="-125" dirty="0">
                <a:latin typeface="Trebuchet MS"/>
                <a:cs typeface="Trebuchet MS"/>
              </a:rPr>
              <a:t>(desk</a:t>
            </a:r>
            <a:r>
              <a:rPr sz="2200" b="1" spc="-325" dirty="0">
                <a:latin typeface="Trebuchet MS"/>
                <a:cs typeface="Trebuchet MS"/>
              </a:rPr>
              <a:t> </a:t>
            </a:r>
            <a:r>
              <a:rPr sz="2200" b="1" spc="-110" dirty="0">
                <a:latin typeface="Trebuchet MS"/>
                <a:cs typeface="Trebuchet MS"/>
              </a:rPr>
              <a:t>study</a:t>
            </a:r>
            <a:r>
              <a:rPr sz="2200" spc="-110" dirty="0">
                <a:latin typeface="Arial"/>
                <a:cs typeface="Arial"/>
              </a:rPr>
              <a:t>)</a:t>
            </a:r>
            <a:endParaRPr sz="2200">
              <a:latin typeface="Arial"/>
              <a:cs typeface="Arial"/>
            </a:endParaRPr>
          </a:p>
          <a:p>
            <a:pPr marL="462280" lvl="1">
              <a:lnSpc>
                <a:spcPct val="100000"/>
              </a:lnSpc>
              <a:spcBef>
                <a:spcPts val="10"/>
              </a:spcBef>
              <a:buChar char="-"/>
              <a:tabLst>
                <a:tab pos="598170" algn="l"/>
              </a:tabLst>
            </a:pPr>
            <a:r>
              <a:rPr sz="2000" spc="-55" dirty="0">
                <a:latin typeface="Arial"/>
                <a:cs typeface="Arial"/>
              </a:rPr>
              <a:t>legislation;</a:t>
            </a:r>
            <a:endParaRPr sz="2000">
              <a:latin typeface="Arial"/>
              <a:cs typeface="Arial"/>
            </a:endParaRPr>
          </a:p>
          <a:p>
            <a:pPr marL="462280" marR="306705" lvl="1">
              <a:lnSpc>
                <a:spcPct val="80000"/>
              </a:lnSpc>
              <a:spcBef>
                <a:spcPts val="480"/>
              </a:spcBef>
              <a:buChar char="-"/>
              <a:tabLst>
                <a:tab pos="598170" algn="l"/>
              </a:tabLst>
            </a:pPr>
            <a:r>
              <a:rPr sz="2000" spc="-45" dirty="0">
                <a:latin typeface="Arial"/>
                <a:cs typeface="Arial"/>
              </a:rPr>
              <a:t>reports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spc="-70" dirty="0">
                <a:latin typeface="Arial"/>
                <a:cs typeface="Arial"/>
              </a:rPr>
              <a:t>government </a:t>
            </a:r>
            <a:r>
              <a:rPr sz="2000" spc="-125" dirty="0">
                <a:latin typeface="Arial"/>
                <a:cs typeface="Arial"/>
              </a:rPr>
              <a:t>agencies </a:t>
            </a:r>
            <a:r>
              <a:rPr sz="2000" spc="-55" dirty="0">
                <a:latin typeface="Arial"/>
                <a:cs typeface="Arial"/>
              </a:rPr>
              <a:t>(ministries, </a:t>
            </a:r>
            <a:r>
              <a:rPr sz="2000" spc="-70" dirty="0">
                <a:latin typeface="Arial"/>
                <a:cs typeface="Arial"/>
              </a:rPr>
              <a:t>regional</a:t>
            </a:r>
            <a:r>
              <a:rPr sz="2000" spc="-315" dirty="0">
                <a:latin typeface="Arial"/>
                <a:cs typeface="Arial"/>
              </a:rPr>
              <a:t> </a:t>
            </a:r>
            <a:r>
              <a:rPr sz="2000" spc="-60" dirty="0">
                <a:latin typeface="Arial"/>
                <a:cs typeface="Arial"/>
              </a:rPr>
              <a:t>administrations,  </a:t>
            </a:r>
            <a:r>
              <a:rPr sz="2000" spc="-65" dirty="0">
                <a:latin typeface="Arial"/>
                <a:cs typeface="Arial"/>
              </a:rPr>
              <a:t>etc.)</a:t>
            </a:r>
            <a:endParaRPr sz="2000">
              <a:latin typeface="Arial"/>
              <a:cs typeface="Arial"/>
            </a:endParaRPr>
          </a:p>
          <a:p>
            <a:pPr marL="462280" lvl="1">
              <a:lnSpc>
                <a:spcPct val="100000"/>
              </a:lnSpc>
              <a:buChar char="-"/>
              <a:tabLst>
                <a:tab pos="598170" algn="l"/>
              </a:tabLst>
            </a:pPr>
            <a:r>
              <a:rPr sz="2000" spc="-75" dirty="0">
                <a:latin typeface="Arial"/>
                <a:cs typeface="Arial"/>
              </a:rPr>
              <a:t>data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spc="-75" dirty="0">
                <a:latin typeface="Arial"/>
                <a:cs typeface="Arial"/>
              </a:rPr>
              <a:t>state</a:t>
            </a:r>
            <a:r>
              <a:rPr sz="2000" spc="-220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statistics;</a:t>
            </a:r>
            <a:endParaRPr sz="2000">
              <a:latin typeface="Arial"/>
              <a:cs typeface="Arial"/>
            </a:endParaRPr>
          </a:p>
          <a:p>
            <a:pPr marL="462280" lvl="1">
              <a:lnSpc>
                <a:spcPct val="100000"/>
              </a:lnSpc>
              <a:buChar char="-"/>
              <a:tabLst>
                <a:tab pos="598170" algn="l"/>
              </a:tabLst>
            </a:pPr>
            <a:r>
              <a:rPr sz="2000" spc="-75" dirty="0">
                <a:latin typeface="Arial"/>
                <a:cs typeface="Arial"/>
              </a:rPr>
              <a:t>data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spc="-80" dirty="0">
                <a:latin typeface="Arial"/>
                <a:cs typeface="Arial"/>
              </a:rPr>
              <a:t>sectoral </a:t>
            </a:r>
            <a:r>
              <a:rPr sz="2000" spc="-55" dirty="0">
                <a:latin typeface="Arial"/>
                <a:cs typeface="Arial"/>
              </a:rPr>
              <a:t>scientific </a:t>
            </a:r>
            <a:r>
              <a:rPr sz="2000" spc="-105" dirty="0">
                <a:latin typeface="Arial"/>
                <a:cs typeface="Arial"/>
              </a:rPr>
              <a:t>research</a:t>
            </a:r>
            <a:r>
              <a:rPr sz="2000" spc="-270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institutes;</a:t>
            </a:r>
            <a:endParaRPr sz="2000">
              <a:latin typeface="Arial"/>
              <a:cs typeface="Arial"/>
            </a:endParaRPr>
          </a:p>
          <a:p>
            <a:pPr marL="462280" lvl="1">
              <a:lnSpc>
                <a:spcPct val="100000"/>
              </a:lnSpc>
              <a:buChar char="-"/>
              <a:tabLst>
                <a:tab pos="598170" algn="l"/>
              </a:tabLst>
            </a:pPr>
            <a:r>
              <a:rPr sz="2000" spc="-55" dirty="0">
                <a:latin typeface="Arial"/>
                <a:cs typeface="Arial"/>
              </a:rPr>
              <a:t>scientific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55" dirty="0">
                <a:latin typeface="Arial"/>
                <a:cs typeface="Arial"/>
              </a:rPr>
              <a:t>libraries;</a:t>
            </a:r>
            <a:endParaRPr sz="2000">
              <a:latin typeface="Arial"/>
              <a:cs typeface="Arial"/>
            </a:endParaRPr>
          </a:p>
          <a:p>
            <a:pPr marL="462280" marR="401320" lvl="1">
              <a:lnSpc>
                <a:spcPct val="80000"/>
              </a:lnSpc>
              <a:spcBef>
                <a:spcPts val="480"/>
              </a:spcBef>
              <a:buChar char="-"/>
              <a:tabLst>
                <a:tab pos="598170" algn="l"/>
              </a:tabLst>
            </a:pPr>
            <a:r>
              <a:rPr sz="2000" spc="-60" dirty="0">
                <a:latin typeface="Arial"/>
                <a:cs typeface="Arial"/>
              </a:rPr>
              <a:t>publications: </a:t>
            </a:r>
            <a:r>
              <a:rPr sz="2000" spc="-45" dirty="0">
                <a:latin typeface="Arial"/>
                <a:cs typeface="Arial"/>
              </a:rPr>
              <a:t>reports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spc="-65" dirty="0">
                <a:latin typeface="Arial"/>
                <a:cs typeface="Arial"/>
              </a:rPr>
              <a:t>higher educational </a:t>
            </a:r>
            <a:r>
              <a:rPr sz="2000" spc="-30" dirty="0">
                <a:latin typeface="Arial"/>
                <a:cs typeface="Arial"/>
              </a:rPr>
              <a:t>institutions,</a:t>
            </a:r>
            <a:r>
              <a:rPr sz="2000" spc="-340" dirty="0">
                <a:latin typeface="Arial"/>
                <a:cs typeface="Arial"/>
              </a:rPr>
              <a:t> </a:t>
            </a:r>
            <a:r>
              <a:rPr sz="2000" spc="-165" dirty="0">
                <a:latin typeface="Arial"/>
                <a:cs typeface="Arial"/>
              </a:rPr>
              <a:t>mass </a:t>
            </a:r>
            <a:r>
              <a:rPr sz="2000" spc="-75" dirty="0">
                <a:latin typeface="Arial"/>
                <a:cs typeface="Arial"/>
              </a:rPr>
              <a:t>media,  </a:t>
            </a:r>
            <a:r>
              <a:rPr sz="2000" spc="-35" dirty="0">
                <a:latin typeface="Arial"/>
                <a:cs typeface="Arial"/>
              </a:rPr>
              <a:t>Internet, </a:t>
            </a:r>
            <a:r>
              <a:rPr sz="2000" spc="-45" dirty="0">
                <a:latin typeface="Arial"/>
                <a:cs typeface="Arial"/>
              </a:rPr>
              <a:t>industry</a:t>
            </a:r>
            <a:r>
              <a:rPr sz="2000" spc="-180" dirty="0">
                <a:latin typeface="Arial"/>
                <a:cs typeface="Arial"/>
              </a:rPr>
              <a:t> </a:t>
            </a:r>
            <a:r>
              <a:rPr sz="2000" spc="-120" dirty="0">
                <a:latin typeface="Arial"/>
                <a:cs typeface="Arial"/>
              </a:rPr>
              <a:t>magazines;</a:t>
            </a:r>
            <a:endParaRPr sz="2000">
              <a:latin typeface="Arial"/>
              <a:cs typeface="Arial"/>
            </a:endParaRPr>
          </a:p>
          <a:p>
            <a:pPr marL="461645" marR="998219" lvl="1" indent="635">
              <a:lnSpc>
                <a:spcPct val="80000"/>
              </a:lnSpc>
              <a:spcBef>
                <a:spcPts val="480"/>
              </a:spcBef>
              <a:buChar char="-"/>
              <a:tabLst>
                <a:tab pos="598170" algn="l"/>
              </a:tabLst>
            </a:pPr>
            <a:r>
              <a:rPr sz="2000" spc="-75" dirty="0">
                <a:latin typeface="Arial"/>
                <a:cs typeface="Arial"/>
              </a:rPr>
              <a:t>data </a:t>
            </a:r>
            <a:r>
              <a:rPr sz="2000" spc="-90" dirty="0">
                <a:latin typeface="Arial"/>
                <a:cs typeface="Arial"/>
              </a:rPr>
              <a:t>received </a:t>
            </a:r>
            <a:r>
              <a:rPr sz="2000" spc="-20" dirty="0">
                <a:latin typeface="Arial"/>
                <a:cs typeface="Arial"/>
              </a:rPr>
              <a:t>from </a:t>
            </a:r>
            <a:r>
              <a:rPr sz="2000" spc="-80" dirty="0">
                <a:latin typeface="Arial"/>
                <a:cs typeface="Arial"/>
              </a:rPr>
              <a:t>experts </a:t>
            </a:r>
            <a:r>
              <a:rPr sz="2000" spc="-55" dirty="0">
                <a:latin typeface="Arial"/>
                <a:cs typeface="Arial"/>
              </a:rPr>
              <a:t>during </a:t>
            </a:r>
            <a:r>
              <a:rPr sz="2000" spc="-40" dirty="0">
                <a:latin typeface="Arial"/>
                <a:cs typeface="Arial"/>
              </a:rPr>
              <a:t>informal </a:t>
            </a:r>
            <a:r>
              <a:rPr sz="2000" spc="-80" dirty="0">
                <a:latin typeface="Arial"/>
                <a:cs typeface="Arial"/>
              </a:rPr>
              <a:t>contacts </a:t>
            </a:r>
            <a:r>
              <a:rPr sz="2000" spc="-95" dirty="0">
                <a:latin typeface="Arial"/>
                <a:cs typeface="Arial"/>
              </a:rPr>
              <a:t>and</a:t>
            </a:r>
            <a:r>
              <a:rPr sz="2000" spc="-36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other  </a:t>
            </a:r>
            <a:r>
              <a:rPr sz="2000" spc="-80" dirty="0">
                <a:latin typeface="Arial"/>
                <a:cs typeface="Arial"/>
              </a:rPr>
              <a:t>documents.</a:t>
            </a:r>
            <a:endParaRPr sz="2000">
              <a:latin typeface="Arial"/>
              <a:cs typeface="Arial"/>
            </a:endParaRPr>
          </a:p>
          <a:p>
            <a:pPr marL="355600" marR="5080" indent="-342900">
              <a:lnSpc>
                <a:spcPts val="2110"/>
              </a:lnSpc>
              <a:spcBef>
                <a:spcPts val="5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b="1" spc="-120" dirty="0">
                <a:latin typeface="Trebuchet MS"/>
                <a:cs typeface="Trebuchet MS"/>
              </a:rPr>
              <a:t>Qualitative </a:t>
            </a:r>
            <a:r>
              <a:rPr sz="2200" b="1" spc="-155" dirty="0">
                <a:latin typeface="Trebuchet MS"/>
                <a:cs typeface="Trebuchet MS"/>
              </a:rPr>
              <a:t>research </a:t>
            </a:r>
            <a:r>
              <a:rPr sz="2200" b="1" spc="-105" dirty="0">
                <a:latin typeface="Trebuchet MS"/>
                <a:cs typeface="Trebuchet MS"/>
              </a:rPr>
              <a:t>using </a:t>
            </a:r>
            <a:r>
              <a:rPr sz="2200" b="1" spc="-90" dirty="0">
                <a:latin typeface="Trebuchet MS"/>
                <a:cs typeface="Trebuchet MS"/>
              </a:rPr>
              <a:t>a </a:t>
            </a:r>
            <a:r>
              <a:rPr sz="2200" b="1" spc="-120" dirty="0">
                <a:latin typeface="Trebuchet MS"/>
                <a:cs typeface="Trebuchet MS"/>
              </a:rPr>
              <a:t>method </a:t>
            </a:r>
            <a:r>
              <a:rPr sz="2200" b="1" spc="-95" dirty="0">
                <a:latin typeface="Trebuchet MS"/>
                <a:cs typeface="Trebuchet MS"/>
              </a:rPr>
              <a:t>of </a:t>
            </a:r>
            <a:r>
              <a:rPr sz="2200" b="1" spc="-125" dirty="0">
                <a:latin typeface="Trebuchet MS"/>
                <a:cs typeface="Trebuchet MS"/>
              </a:rPr>
              <a:t>focus </a:t>
            </a:r>
            <a:r>
              <a:rPr sz="2200" b="1" spc="-110" dirty="0">
                <a:latin typeface="Trebuchet MS"/>
                <a:cs typeface="Trebuchet MS"/>
              </a:rPr>
              <a:t>groups and </a:t>
            </a:r>
            <a:r>
              <a:rPr sz="2200" b="1" spc="-130" dirty="0">
                <a:latin typeface="Trebuchet MS"/>
                <a:cs typeface="Trebuchet MS"/>
              </a:rPr>
              <a:t>in-depth  interviews </a:t>
            </a:r>
            <a:r>
              <a:rPr sz="2200" b="1" spc="-114" dirty="0">
                <a:latin typeface="Trebuchet MS"/>
                <a:cs typeface="Trebuchet MS"/>
              </a:rPr>
              <a:t>with </a:t>
            </a:r>
            <a:r>
              <a:rPr sz="2200" b="1" spc="-150" dirty="0">
                <a:latin typeface="Trebuchet MS"/>
                <a:cs typeface="Trebuchet MS"/>
              </a:rPr>
              <a:t>experts </a:t>
            </a:r>
            <a:r>
              <a:rPr sz="2200" b="1" spc="-110" dirty="0">
                <a:latin typeface="Trebuchet MS"/>
                <a:cs typeface="Trebuchet MS"/>
              </a:rPr>
              <a:t>and professionals </a:t>
            </a:r>
            <a:r>
              <a:rPr sz="2200" b="1" spc="-120" dirty="0">
                <a:latin typeface="Trebuchet MS"/>
                <a:cs typeface="Trebuchet MS"/>
              </a:rPr>
              <a:t>in </a:t>
            </a:r>
            <a:r>
              <a:rPr sz="2200" b="1" spc="-140" dirty="0">
                <a:latin typeface="Trebuchet MS"/>
                <a:cs typeface="Trebuchet MS"/>
              </a:rPr>
              <a:t>the </a:t>
            </a:r>
            <a:r>
              <a:rPr sz="2200" b="1" spc="-135" dirty="0">
                <a:latin typeface="Trebuchet MS"/>
                <a:cs typeface="Trebuchet MS"/>
              </a:rPr>
              <a:t>area </a:t>
            </a:r>
            <a:r>
              <a:rPr sz="2200" b="1" spc="-95" dirty="0">
                <a:latin typeface="Trebuchet MS"/>
                <a:cs typeface="Trebuchet MS"/>
              </a:rPr>
              <a:t>of  </a:t>
            </a:r>
            <a:r>
              <a:rPr sz="2200" b="1" spc="-145" dirty="0">
                <a:latin typeface="Trebuchet MS"/>
                <a:cs typeface="Trebuchet MS"/>
              </a:rPr>
              <a:t>education, </a:t>
            </a:r>
            <a:r>
              <a:rPr sz="2200" b="1" spc="-114" dirty="0">
                <a:latin typeface="Trebuchet MS"/>
                <a:cs typeface="Trebuchet MS"/>
              </a:rPr>
              <a:t>distance/online </a:t>
            </a:r>
            <a:r>
              <a:rPr sz="2200" b="1" spc="-125" dirty="0">
                <a:latin typeface="Trebuchet MS"/>
                <a:cs typeface="Trebuchet MS"/>
              </a:rPr>
              <a:t>learning </a:t>
            </a:r>
            <a:r>
              <a:rPr sz="2200" b="1" spc="-110" dirty="0">
                <a:latin typeface="Trebuchet MS"/>
                <a:cs typeface="Trebuchet MS"/>
              </a:rPr>
              <a:t>and </a:t>
            </a:r>
            <a:r>
              <a:rPr sz="2200" b="1" spc="-120" dirty="0">
                <a:latin typeface="Trebuchet MS"/>
                <a:cs typeface="Trebuchet MS"/>
              </a:rPr>
              <a:t>information</a:t>
            </a:r>
            <a:r>
              <a:rPr sz="2200" b="1" spc="-135" dirty="0">
                <a:latin typeface="Trebuchet MS"/>
                <a:cs typeface="Trebuchet MS"/>
              </a:rPr>
              <a:t> </a:t>
            </a:r>
            <a:r>
              <a:rPr sz="2200" b="1" spc="-130" dirty="0">
                <a:latin typeface="Trebuchet MS"/>
                <a:cs typeface="Trebuchet MS"/>
              </a:rPr>
              <a:t>technologies.</a:t>
            </a:r>
            <a:endParaRPr sz="2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7672" y="461581"/>
            <a:ext cx="31083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80" dirty="0"/>
              <a:t>Target</a:t>
            </a:r>
            <a:r>
              <a:rPr sz="4400" spc="-275" dirty="0"/>
              <a:t> </a:t>
            </a:r>
            <a:r>
              <a:rPr sz="4400" spc="-215" dirty="0"/>
              <a:t>groups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5448211" y="4941176"/>
            <a:ext cx="3372485" cy="1590040"/>
          </a:xfrm>
          <a:custGeom>
            <a:avLst/>
            <a:gdLst/>
            <a:ahLst/>
            <a:cxnLst/>
            <a:rect l="l" t="t" r="r" b="b"/>
            <a:pathLst>
              <a:path w="3372484" h="1590040">
                <a:moveTo>
                  <a:pt x="0" y="158991"/>
                </a:moveTo>
                <a:lnTo>
                  <a:pt x="8105" y="108738"/>
                </a:lnTo>
                <a:lnTo>
                  <a:pt x="30676" y="65093"/>
                </a:lnTo>
                <a:lnTo>
                  <a:pt x="65093" y="30676"/>
                </a:lnTo>
                <a:lnTo>
                  <a:pt x="108738" y="8105"/>
                </a:lnTo>
                <a:lnTo>
                  <a:pt x="158991" y="0"/>
                </a:lnTo>
                <a:lnTo>
                  <a:pt x="3213265" y="0"/>
                </a:lnTo>
                <a:lnTo>
                  <a:pt x="3263518" y="8105"/>
                </a:lnTo>
                <a:lnTo>
                  <a:pt x="3307163" y="30676"/>
                </a:lnTo>
                <a:lnTo>
                  <a:pt x="3341580" y="65093"/>
                </a:lnTo>
                <a:lnTo>
                  <a:pt x="3364150" y="108738"/>
                </a:lnTo>
                <a:lnTo>
                  <a:pt x="3372256" y="158991"/>
                </a:lnTo>
                <a:lnTo>
                  <a:pt x="3372256" y="1430947"/>
                </a:lnTo>
                <a:lnTo>
                  <a:pt x="3364150" y="1481200"/>
                </a:lnTo>
                <a:lnTo>
                  <a:pt x="3341580" y="1524845"/>
                </a:lnTo>
                <a:lnTo>
                  <a:pt x="3307163" y="1559262"/>
                </a:lnTo>
                <a:lnTo>
                  <a:pt x="3263518" y="1581832"/>
                </a:lnTo>
                <a:lnTo>
                  <a:pt x="3213265" y="1589938"/>
                </a:lnTo>
                <a:lnTo>
                  <a:pt x="158991" y="1589938"/>
                </a:lnTo>
                <a:lnTo>
                  <a:pt x="108738" y="1581832"/>
                </a:lnTo>
                <a:lnTo>
                  <a:pt x="65093" y="1559262"/>
                </a:lnTo>
                <a:lnTo>
                  <a:pt x="30676" y="1524845"/>
                </a:lnTo>
                <a:lnTo>
                  <a:pt x="8105" y="1481200"/>
                </a:lnTo>
                <a:lnTo>
                  <a:pt x="0" y="1430947"/>
                </a:lnTo>
                <a:lnTo>
                  <a:pt x="0" y="158991"/>
                </a:lnTo>
                <a:close/>
              </a:path>
            </a:pathLst>
          </a:custGeom>
          <a:ln w="9525">
            <a:solidFill>
              <a:srgbClr val="8064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550697" y="5345641"/>
            <a:ext cx="2118360" cy="106172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0" indent="-114300">
              <a:lnSpc>
                <a:spcPct val="100000"/>
              </a:lnSpc>
              <a:spcBef>
                <a:spcPts val="459"/>
              </a:spcBef>
              <a:buChar char="•"/>
              <a:tabLst>
                <a:tab pos="185420" algn="l"/>
              </a:tabLst>
            </a:pPr>
            <a:r>
              <a:rPr sz="1800" spc="-90" dirty="0">
                <a:latin typeface="Arial"/>
                <a:cs typeface="Arial"/>
              </a:rPr>
              <a:t>Group 4 </a:t>
            </a:r>
            <a:r>
              <a:rPr sz="1800" spc="-105" dirty="0">
                <a:latin typeface="Arial"/>
                <a:cs typeface="Arial"/>
              </a:rPr>
              <a:t>–</a:t>
            </a:r>
            <a:r>
              <a:rPr sz="1800" spc="-125" dirty="0">
                <a:latin typeface="Arial"/>
                <a:cs typeface="Arial"/>
              </a:rPr>
              <a:t> </a:t>
            </a:r>
            <a:r>
              <a:rPr sz="1800" spc="-90" dirty="0">
                <a:latin typeface="Arial"/>
                <a:cs typeface="Arial"/>
              </a:rPr>
              <a:t>23</a:t>
            </a:r>
            <a:endParaRPr sz="1800">
              <a:latin typeface="Arial"/>
              <a:cs typeface="Arial"/>
            </a:endParaRPr>
          </a:p>
          <a:p>
            <a:pPr marL="127000" marR="5080" indent="-114300">
              <a:lnSpc>
                <a:spcPts val="1320"/>
              </a:lnSpc>
              <a:spcBef>
                <a:spcPts val="384"/>
              </a:spcBef>
              <a:buChar char="•"/>
              <a:tabLst>
                <a:tab pos="127000" algn="l"/>
              </a:tabLst>
            </a:pPr>
            <a:r>
              <a:rPr sz="1200" spc="-65" dirty="0">
                <a:latin typeface="Arial"/>
                <a:cs typeface="Arial"/>
              </a:rPr>
              <a:t>Representatives </a:t>
            </a:r>
            <a:r>
              <a:rPr sz="1200" spc="-5" dirty="0">
                <a:latin typeface="Arial"/>
                <a:cs typeface="Arial"/>
              </a:rPr>
              <a:t>of </a:t>
            </a:r>
            <a:r>
              <a:rPr sz="1200" spc="-55" dirty="0">
                <a:latin typeface="Arial"/>
                <a:cs typeface="Arial"/>
              </a:rPr>
              <a:t>stakeholders  </a:t>
            </a:r>
            <a:r>
              <a:rPr sz="1200" spc="-35" dirty="0">
                <a:latin typeface="Arial"/>
                <a:cs typeface="Arial"/>
              </a:rPr>
              <a:t>working </a:t>
            </a:r>
            <a:r>
              <a:rPr sz="1200" spc="5" dirty="0">
                <a:latin typeface="Arial"/>
                <a:cs typeface="Arial"/>
              </a:rPr>
              <a:t>with </a:t>
            </a:r>
            <a:r>
              <a:rPr sz="1200" spc="-140" dirty="0">
                <a:latin typeface="Arial"/>
                <a:cs typeface="Arial"/>
              </a:rPr>
              <a:t>NGOs </a:t>
            </a:r>
            <a:r>
              <a:rPr sz="1200" spc="-70" dirty="0">
                <a:latin typeface="Arial"/>
                <a:cs typeface="Arial"/>
              </a:rPr>
              <a:t>(business  </a:t>
            </a:r>
            <a:r>
              <a:rPr sz="1200" spc="-60" dirty="0">
                <a:latin typeface="Arial"/>
                <a:cs typeface="Arial"/>
              </a:rPr>
              <a:t>companies, </a:t>
            </a:r>
            <a:r>
              <a:rPr sz="1200" spc="-25" dirty="0">
                <a:latin typeface="Arial"/>
                <a:cs typeface="Arial"/>
              </a:rPr>
              <a:t>donor</a:t>
            </a:r>
            <a:r>
              <a:rPr sz="1200" spc="-150" dirty="0">
                <a:latin typeface="Arial"/>
                <a:cs typeface="Arial"/>
              </a:rPr>
              <a:t> </a:t>
            </a:r>
            <a:r>
              <a:rPr sz="1200" spc="-50" dirty="0">
                <a:latin typeface="Arial"/>
                <a:cs typeface="Arial"/>
              </a:rPr>
              <a:t>organizations  </a:t>
            </a:r>
            <a:r>
              <a:rPr sz="1200" spc="-55" dirty="0">
                <a:latin typeface="Arial"/>
                <a:cs typeface="Arial"/>
              </a:rPr>
              <a:t>and </a:t>
            </a:r>
            <a:r>
              <a:rPr sz="1200" spc="-45" dirty="0">
                <a:latin typeface="Arial"/>
                <a:cs typeface="Arial"/>
              </a:rPr>
              <a:t>state</a:t>
            </a:r>
            <a:r>
              <a:rPr sz="1200" spc="-100" dirty="0">
                <a:latin typeface="Arial"/>
                <a:cs typeface="Arial"/>
              </a:rPr>
              <a:t> </a:t>
            </a:r>
            <a:r>
              <a:rPr sz="1200" spc="-35" dirty="0">
                <a:latin typeface="Arial"/>
                <a:cs typeface="Arial"/>
              </a:rPr>
              <a:t>structures)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3573" y="5007406"/>
            <a:ext cx="3073400" cy="1590040"/>
          </a:xfrm>
          <a:custGeom>
            <a:avLst/>
            <a:gdLst/>
            <a:ahLst/>
            <a:cxnLst/>
            <a:rect l="l" t="t" r="r" b="b"/>
            <a:pathLst>
              <a:path w="3073400" h="1590040">
                <a:moveTo>
                  <a:pt x="0" y="158991"/>
                </a:moveTo>
                <a:lnTo>
                  <a:pt x="8105" y="108738"/>
                </a:lnTo>
                <a:lnTo>
                  <a:pt x="30676" y="65093"/>
                </a:lnTo>
                <a:lnTo>
                  <a:pt x="65093" y="30676"/>
                </a:lnTo>
                <a:lnTo>
                  <a:pt x="108738" y="8105"/>
                </a:lnTo>
                <a:lnTo>
                  <a:pt x="158991" y="0"/>
                </a:lnTo>
                <a:lnTo>
                  <a:pt x="2913862" y="0"/>
                </a:lnTo>
                <a:lnTo>
                  <a:pt x="2964115" y="8105"/>
                </a:lnTo>
                <a:lnTo>
                  <a:pt x="3007760" y="30676"/>
                </a:lnTo>
                <a:lnTo>
                  <a:pt x="3042177" y="65093"/>
                </a:lnTo>
                <a:lnTo>
                  <a:pt x="3064748" y="108738"/>
                </a:lnTo>
                <a:lnTo>
                  <a:pt x="3072853" y="158991"/>
                </a:lnTo>
                <a:lnTo>
                  <a:pt x="3072853" y="1430947"/>
                </a:lnTo>
                <a:lnTo>
                  <a:pt x="3064748" y="1481200"/>
                </a:lnTo>
                <a:lnTo>
                  <a:pt x="3042177" y="1524845"/>
                </a:lnTo>
                <a:lnTo>
                  <a:pt x="3007760" y="1559262"/>
                </a:lnTo>
                <a:lnTo>
                  <a:pt x="2964115" y="1581832"/>
                </a:lnTo>
                <a:lnTo>
                  <a:pt x="2913862" y="1589938"/>
                </a:lnTo>
                <a:lnTo>
                  <a:pt x="158991" y="1589938"/>
                </a:lnTo>
                <a:lnTo>
                  <a:pt x="108738" y="1581832"/>
                </a:lnTo>
                <a:lnTo>
                  <a:pt x="65093" y="1559262"/>
                </a:lnTo>
                <a:lnTo>
                  <a:pt x="30676" y="1524845"/>
                </a:lnTo>
                <a:lnTo>
                  <a:pt x="8105" y="1481200"/>
                </a:lnTo>
                <a:lnTo>
                  <a:pt x="0" y="1430947"/>
                </a:lnTo>
                <a:lnTo>
                  <a:pt x="0" y="158991"/>
                </a:lnTo>
                <a:close/>
              </a:path>
            </a:pathLst>
          </a:custGeom>
          <a:ln w="9525">
            <a:solidFill>
              <a:srgbClr val="4BAC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74379" y="5411878"/>
            <a:ext cx="1969770" cy="106172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0" indent="-114300">
              <a:lnSpc>
                <a:spcPct val="100000"/>
              </a:lnSpc>
              <a:spcBef>
                <a:spcPts val="459"/>
              </a:spcBef>
              <a:buChar char="•"/>
              <a:tabLst>
                <a:tab pos="185420" algn="l"/>
              </a:tabLst>
            </a:pPr>
            <a:r>
              <a:rPr sz="1800" spc="-90" dirty="0">
                <a:latin typeface="Arial"/>
                <a:cs typeface="Arial"/>
              </a:rPr>
              <a:t>Group 3 </a:t>
            </a:r>
            <a:r>
              <a:rPr sz="1800" spc="-105" dirty="0">
                <a:latin typeface="Arial"/>
                <a:cs typeface="Arial"/>
              </a:rPr>
              <a:t>–</a:t>
            </a:r>
            <a:r>
              <a:rPr sz="1800" spc="-130" dirty="0">
                <a:latin typeface="Arial"/>
                <a:cs typeface="Arial"/>
              </a:rPr>
              <a:t> </a:t>
            </a:r>
            <a:r>
              <a:rPr sz="1800" spc="-90" dirty="0">
                <a:latin typeface="Arial"/>
                <a:cs typeface="Arial"/>
              </a:rPr>
              <a:t>143</a:t>
            </a:r>
            <a:endParaRPr sz="1800">
              <a:latin typeface="Arial"/>
              <a:cs typeface="Arial"/>
            </a:endParaRPr>
          </a:p>
          <a:p>
            <a:pPr marL="127000" marR="5080" indent="-114300">
              <a:lnSpc>
                <a:spcPts val="1320"/>
              </a:lnSpc>
              <a:spcBef>
                <a:spcPts val="384"/>
              </a:spcBef>
              <a:buChar char="•"/>
              <a:tabLst>
                <a:tab pos="127000" algn="l"/>
              </a:tabLst>
            </a:pPr>
            <a:r>
              <a:rPr sz="1200" spc="-55" dirty="0">
                <a:latin typeface="Arial"/>
                <a:cs typeface="Arial"/>
              </a:rPr>
              <a:t>Students </a:t>
            </a:r>
            <a:r>
              <a:rPr sz="1200" spc="-45" dirty="0">
                <a:latin typeface="Arial"/>
                <a:cs typeface="Arial"/>
              </a:rPr>
              <a:t>studying </a:t>
            </a:r>
            <a:r>
              <a:rPr sz="1200" spc="-60" dirty="0">
                <a:latin typeface="Arial"/>
                <a:cs typeface="Arial"/>
              </a:rPr>
              <a:t>social  </a:t>
            </a:r>
            <a:r>
              <a:rPr sz="1200" spc="-80" dirty="0">
                <a:latin typeface="Arial"/>
                <a:cs typeface="Arial"/>
              </a:rPr>
              <a:t>areas </a:t>
            </a:r>
            <a:r>
              <a:rPr sz="1200" spc="-5" dirty="0">
                <a:latin typeface="Arial"/>
                <a:cs typeface="Arial"/>
              </a:rPr>
              <a:t>of </a:t>
            </a:r>
            <a:r>
              <a:rPr sz="1200" spc="-50" dirty="0">
                <a:latin typeface="Arial"/>
                <a:cs typeface="Arial"/>
              </a:rPr>
              <a:t>specialization </a:t>
            </a:r>
            <a:r>
              <a:rPr sz="1200" spc="-30" dirty="0">
                <a:latin typeface="Arial"/>
                <a:cs typeface="Arial"/>
              </a:rPr>
              <a:t>who  </a:t>
            </a:r>
            <a:r>
              <a:rPr sz="1200" spc="-25" dirty="0">
                <a:latin typeface="Arial"/>
                <a:cs typeface="Arial"/>
              </a:rPr>
              <a:t>want </a:t>
            </a:r>
            <a:r>
              <a:rPr sz="1200" spc="10" dirty="0">
                <a:latin typeface="Arial"/>
                <a:cs typeface="Arial"/>
              </a:rPr>
              <a:t>to </a:t>
            </a:r>
            <a:r>
              <a:rPr sz="1200" spc="-35" dirty="0">
                <a:latin typeface="Arial"/>
                <a:cs typeface="Arial"/>
              </a:rPr>
              <a:t>continue </a:t>
            </a:r>
            <a:r>
              <a:rPr sz="1200" spc="-40" dirty="0">
                <a:latin typeface="Arial"/>
                <a:cs typeface="Arial"/>
              </a:rPr>
              <a:t>studying  </a:t>
            </a:r>
            <a:r>
              <a:rPr sz="1200" spc="-55" dirty="0">
                <a:latin typeface="Arial"/>
                <a:cs typeface="Arial"/>
              </a:rPr>
              <a:t>and </a:t>
            </a:r>
            <a:r>
              <a:rPr sz="1200" spc="-20" dirty="0">
                <a:latin typeface="Arial"/>
                <a:cs typeface="Arial"/>
              </a:rPr>
              <a:t>build </a:t>
            </a:r>
            <a:r>
              <a:rPr sz="1200" spc="-95" dirty="0">
                <a:latin typeface="Arial"/>
                <a:cs typeface="Arial"/>
              </a:rPr>
              <a:t>a </a:t>
            </a:r>
            <a:r>
              <a:rPr sz="1200" spc="-55" dirty="0">
                <a:latin typeface="Arial"/>
                <a:cs typeface="Arial"/>
              </a:rPr>
              <a:t>career </a:t>
            </a:r>
            <a:r>
              <a:rPr sz="1200" spc="-15" dirty="0">
                <a:latin typeface="Arial"/>
                <a:cs typeface="Arial"/>
              </a:rPr>
              <a:t>in </a:t>
            </a:r>
            <a:r>
              <a:rPr sz="1200" spc="-25" dirty="0">
                <a:latin typeface="Arial"/>
                <a:cs typeface="Arial"/>
              </a:rPr>
              <a:t>this</a:t>
            </a:r>
            <a:r>
              <a:rPr sz="1200" spc="-225" dirty="0">
                <a:latin typeface="Arial"/>
                <a:cs typeface="Arial"/>
              </a:rPr>
              <a:t> </a:t>
            </a:r>
            <a:r>
              <a:rPr sz="1200" spc="-65" dirty="0">
                <a:latin typeface="Arial"/>
                <a:cs typeface="Arial"/>
              </a:rPr>
              <a:t>area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292090" y="1638096"/>
            <a:ext cx="3457575" cy="1590040"/>
          </a:xfrm>
          <a:custGeom>
            <a:avLst/>
            <a:gdLst/>
            <a:ahLst/>
            <a:cxnLst/>
            <a:rect l="l" t="t" r="r" b="b"/>
            <a:pathLst>
              <a:path w="3457575" h="1590039">
                <a:moveTo>
                  <a:pt x="0" y="158991"/>
                </a:moveTo>
                <a:lnTo>
                  <a:pt x="8105" y="108738"/>
                </a:lnTo>
                <a:lnTo>
                  <a:pt x="30676" y="65093"/>
                </a:lnTo>
                <a:lnTo>
                  <a:pt x="65093" y="30676"/>
                </a:lnTo>
                <a:lnTo>
                  <a:pt x="108738" y="8105"/>
                </a:lnTo>
                <a:lnTo>
                  <a:pt x="158991" y="0"/>
                </a:lnTo>
                <a:lnTo>
                  <a:pt x="3298456" y="0"/>
                </a:lnTo>
                <a:lnTo>
                  <a:pt x="3348709" y="8105"/>
                </a:lnTo>
                <a:lnTo>
                  <a:pt x="3392354" y="30676"/>
                </a:lnTo>
                <a:lnTo>
                  <a:pt x="3426771" y="65093"/>
                </a:lnTo>
                <a:lnTo>
                  <a:pt x="3449342" y="108738"/>
                </a:lnTo>
                <a:lnTo>
                  <a:pt x="3457448" y="158991"/>
                </a:lnTo>
                <a:lnTo>
                  <a:pt x="3457448" y="1430947"/>
                </a:lnTo>
                <a:lnTo>
                  <a:pt x="3449342" y="1481200"/>
                </a:lnTo>
                <a:lnTo>
                  <a:pt x="3426771" y="1524845"/>
                </a:lnTo>
                <a:lnTo>
                  <a:pt x="3392354" y="1559262"/>
                </a:lnTo>
                <a:lnTo>
                  <a:pt x="3348709" y="1581832"/>
                </a:lnTo>
                <a:lnTo>
                  <a:pt x="3298456" y="1589938"/>
                </a:lnTo>
                <a:lnTo>
                  <a:pt x="158991" y="1589938"/>
                </a:lnTo>
                <a:lnTo>
                  <a:pt x="108738" y="1581832"/>
                </a:lnTo>
                <a:lnTo>
                  <a:pt x="65093" y="1559262"/>
                </a:lnTo>
                <a:lnTo>
                  <a:pt x="30676" y="1524845"/>
                </a:lnTo>
                <a:lnTo>
                  <a:pt x="8105" y="1481200"/>
                </a:lnTo>
                <a:lnTo>
                  <a:pt x="0" y="1430947"/>
                </a:lnTo>
                <a:lnTo>
                  <a:pt x="0" y="158991"/>
                </a:lnTo>
                <a:close/>
              </a:path>
            </a:pathLst>
          </a:custGeom>
          <a:ln w="9525">
            <a:solidFill>
              <a:srgbClr val="9BBB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420129" y="1645081"/>
            <a:ext cx="2165350" cy="139700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0" indent="-114300">
              <a:lnSpc>
                <a:spcPct val="100000"/>
              </a:lnSpc>
              <a:spcBef>
                <a:spcPts val="459"/>
              </a:spcBef>
              <a:buChar char="•"/>
              <a:tabLst>
                <a:tab pos="185420" algn="l"/>
              </a:tabLst>
            </a:pPr>
            <a:r>
              <a:rPr sz="1800" spc="-90" dirty="0">
                <a:latin typeface="Arial"/>
                <a:cs typeface="Arial"/>
              </a:rPr>
              <a:t>Group 2 </a:t>
            </a:r>
            <a:r>
              <a:rPr sz="1800" spc="-105" dirty="0">
                <a:latin typeface="Arial"/>
                <a:cs typeface="Arial"/>
              </a:rPr>
              <a:t>–</a:t>
            </a:r>
            <a:r>
              <a:rPr sz="1800" spc="-125" dirty="0">
                <a:latin typeface="Arial"/>
                <a:cs typeface="Arial"/>
              </a:rPr>
              <a:t> </a:t>
            </a:r>
            <a:r>
              <a:rPr sz="1800" spc="-90" dirty="0">
                <a:latin typeface="Arial"/>
                <a:cs typeface="Arial"/>
              </a:rPr>
              <a:t>126</a:t>
            </a:r>
            <a:endParaRPr sz="1800">
              <a:latin typeface="Arial"/>
              <a:cs typeface="Arial"/>
            </a:endParaRPr>
          </a:p>
          <a:p>
            <a:pPr marL="127000" marR="167005" indent="-114300" algn="just">
              <a:lnSpc>
                <a:spcPts val="1320"/>
              </a:lnSpc>
              <a:spcBef>
                <a:spcPts val="380"/>
              </a:spcBef>
              <a:buChar char="•"/>
              <a:tabLst>
                <a:tab pos="127000" algn="l"/>
              </a:tabLst>
            </a:pPr>
            <a:r>
              <a:rPr sz="1200" spc="-210" dirty="0">
                <a:latin typeface="Arial"/>
                <a:cs typeface="Arial"/>
              </a:rPr>
              <a:t>CSO </a:t>
            </a:r>
            <a:r>
              <a:rPr sz="1200" spc="-45" dirty="0">
                <a:latin typeface="Arial"/>
                <a:cs typeface="Arial"/>
              </a:rPr>
              <a:t>representatives </a:t>
            </a:r>
            <a:r>
              <a:rPr sz="1200" spc="-55" dirty="0">
                <a:latin typeface="Arial"/>
                <a:cs typeface="Arial"/>
              </a:rPr>
              <a:t>and </a:t>
            </a:r>
            <a:r>
              <a:rPr sz="1200" spc="-45" dirty="0">
                <a:latin typeface="Arial"/>
                <a:cs typeface="Arial"/>
              </a:rPr>
              <a:t>local  </a:t>
            </a:r>
            <a:r>
              <a:rPr sz="1200" spc="-30" dirty="0">
                <a:latin typeface="Arial"/>
                <a:cs typeface="Arial"/>
              </a:rPr>
              <a:t>community </a:t>
            </a:r>
            <a:r>
              <a:rPr sz="1200" spc="-55" dirty="0">
                <a:latin typeface="Arial"/>
                <a:cs typeface="Arial"/>
              </a:rPr>
              <a:t>leaders; </a:t>
            </a:r>
            <a:r>
              <a:rPr sz="1200" spc="-190" dirty="0">
                <a:latin typeface="Arial"/>
                <a:cs typeface="Arial"/>
              </a:rPr>
              <a:t>CSOs </a:t>
            </a:r>
            <a:r>
              <a:rPr sz="1200" dirty="0">
                <a:latin typeface="Arial"/>
                <a:cs typeface="Arial"/>
              </a:rPr>
              <a:t>that  </a:t>
            </a:r>
            <a:r>
              <a:rPr sz="1200" spc="-35" dirty="0">
                <a:latin typeface="Arial"/>
                <a:cs typeface="Arial"/>
              </a:rPr>
              <a:t>provide </a:t>
            </a:r>
            <a:r>
              <a:rPr sz="1200" spc="-25" dirty="0">
                <a:latin typeface="Arial"/>
                <a:cs typeface="Arial"/>
              </a:rPr>
              <a:t>training </a:t>
            </a:r>
            <a:r>
              <a:rPr sz="1200" spc="-5" dirty="0">
                <a:latin typeface="Arial"/>
                <a:cs typeface="Arial"/>
              </a:rPr>
              <a:t>for</a:t>
            </a:r>
            <a:r>
              <a:rPr sz="1200" spc="-190" dirty="0">
                <a:latin typeface="Arial"/>
                <a:cs typeface="Arial"/>
              </a:rPr>
              <a:t> </a:t>
            </a:r>
            <a:r>
              <a:rPr sz="1200" spc="-155" dirty="0">
                <a:latin typeface="Arial"/>
                <a:cs typeface="Arial"/>
              </a:rPr>
              <a:t>CSOs;</a:t>
            </a:r>
            <a:endParaRPr sz="1200">
              <a:latin typeface="Arial"/>
              <a:cs typeface="Arial"/>
            </a:endParaRPr>
          </a:p>
          <a:p>
            <a:pPr marL="545465" marR="5080">
              <a:lnSpc>
                <a:spcPts val="1320"/>
              </a:lnSpc>
              <a:spcBef>
                <a:spcPts val="5"/>
              </a:spcBef>
            </a:pPr>
            <a:r>
              <a:rPr sz="1200" spc="-35" dirty="0">
                <a:latin typeface="Arial"/>
                <a:cs typeface="Arial"/>
              </a:rPr>
              <a:t>interested </a:t>
            </a:r>
            <a:r>
              <a:rPr sz="1200" spc="-210" dirty="0">
                <a:latin typeface="Arial"/>
                <a:cs typeface="Arial"/>
              </a:rPr>
              <a:t>CSO  </a:t>
            </a:r>
            <a:r>
              <a:rPr sz="1200" spc="-45" dirty="0">
                <a:latin typeface="Arial"/>
                <a:cs typeface="Arial"/>
              </a:rPr>
              <a:t>representatives </a:t>
            </a:r>
            <a:r>
              <a:rPr sz="1200" spc="-30" dirty="0">
                <a:latin typeface="Arial"/>
                <a:cs typeface="Arial"/>
              </a:rPr>
              <a:t>who</a:t>
            </a:r>
            <a:r>
              <a:rPr sz="1200" spc="-190" dirty="0">
                <a:latin typeface="Arial"/>
                <a:cs typeface="Arial"/>
              </a:rPr>
              <a:t> </a:t>
            </a:r>
            <a:r>
              <a:rPr sz="1200" spc="-45" dirty="0">
                <a:latin typeface="Arial"/>
                <a:cs typeface="Arial"/>
              </a:rPr>
              <a:t>were  </a:t>
            </a:r>
            <a:r>
              <a:rPr sz="1200" spc="-25" dirty="0">
                <a:latin typeface="Arial"/>
                <a:cs typeface="Arial"/>
              </a:rPr>
              <a:t>trained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online/remotely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84850" y="1638096"/>
            <a:ext cx="3387090" cy="1590040"/>
          </a:xfrm>
          <a:custGeom>
            <a:avLst/>
            <a:gdLst/>
            <a:ahLst/>
            <a:cxnLst/>
            <a:rect l="l" t="t" r="r" b="b"/>
            <a:pathLst>
              <a:path w="3387090" h="1590039">
                <a:moveTo>
                  <a:pt x="0" y="158991"/>
                </a:moveTo>
                <a:lnTo>
                  <a:pt x="8105" y="108738"/>
                </a:lnTo>
                <a:lnTo>
                  <a:pt x="30676" y="65093"/>
                </a:lnTo>
                <a:lnTo>
                  <a:pt x="65093" y="30676"/>
                </a:lnTo>
                <a:lnTo>
                  <a:pt x="108738" y="8105"/>
                </a:lnTo>
                <a:lnTo>
                  <a:pt x="158991" y="0"/>
                </a:lnTo>
                <a:lnTo>
                  <a:pt x="3227933" y="0"/>
                </a:lnTo>
                <a:lnTo>
                  <a:pt x="3278193" y="8105"/>
                </a:lnTo>
                <a:lnTo>
                  <a:pt x="3321841" y="30676"/>
                </a:lnTo>
                <a:lnTo>
                  <a:pt x="3356260" y="65093"/>
                </a:lnTo>
                <a:lnTo>
                  <a:pt x="3378831" y="108738"/>
                </a:lnTo>
                <a:lnTo>
                  <a:pt x="3386937" y="158991"/>
                </a:lnTo>
                <a:lnTo>
                  <a:pt x="3386937" y="1430947"/>
                </a:lnTo>
                <a:lnTo>
                  <a:pt x="3378831" y="1481200"/>
                </a:lnTo>
                <a:lnTo>
                  <a:pt x="3356260" y="1524845"/>
                </a:lnTo>
                <a:lnTo>
                  <a:pt x="3321841" y="1559262"/>
                </a:lnTo>
                <a:lnTo>
                  <a:pt x="3278193" y="1581832"/>
                </a:lnTo>
                <a:lnTo>
                  <a:pt x="3227933" y="1589938"/>
                </a:lnTo>
                <a:lnTo>
                  <a:pt x="158991" y="1589938"/>
                </a:lnTo>
                <a:lnTo>
                  <a:pt x="108738" y="1581832"/>
                </a:lnTo>
                <a:lnTo>
                  <a:pt x="65093" y="1559262"/>
                </a:lnTo>
                <a:lnTo>
                  <a:pt x="30676" y="1524845"/>
                </a:lnTo>
                <a:lnTo>
                  <a:pt x="8105" y="1481200"/>
                </a:lnTo>
                <a:lnTo>
                  <a:pt x="0" y="1430947"/>
                </a:lnTo>
                <a:lnTo>
                  <a:pt x="0" y="158991"/>
                </a:lnTo>
                <a:close/>
              </a:path>
            </a:pathLst>
          </a:custGeom>
          <a:ln w="9525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75656" y="1645081"/>
            <a:ext cx="2112010" cy="106172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0" indent="-114300">
              <a:lnSpc>
                <a:spcPct val="100000"/>
              </a:lnSpc>
              <a:spcBef>
                <a:spcPts val="459"/>
              </a:spcBef>
              <a:buChar char="•"/>
              <a:tabLst>
                <a:tab pos="185420" algn="l"/>
              </a:tabLst>
            </a:pPr>
            <a:r>
              <a:rPr sz="1800" spc="-90" dirty="0">
                <a:latin typeface="Arial"/>
                <a:cs typeface="Arial"/>
              </a:rPr>
              <a:t>Group 1 </a:t>
            </a:r>
            <a:r>
              <a:rPr sz="1800" spc="-105" dirty="0">
                <a:latin typeface="Arial"/>
                <a:cs typeface="Arial"/>
              </a:rPr>
              <a:t>–</a:t>
            </a:r>
            <a:r>
              <a:rPr sz="1800" spc="-125" dirty="0">
                <a:latin typeface="Arial"/>
                <a:cs typeface="Arial"/>
              </a:rPr>
              <a:t> </a:t>
            </a:r>
            <a:r>
              <a:rPr sz="1800" spc="-90" dirty="0">
                <a:latin typeface="Arial"/>
                <a:cs typeface="Arial"/>
              </a:rPr>
              <a:t>28</a:t>
            </a:r>
            <a:endParaRPr sz="1800">
              <a:latin typeface="Arial"/>
              <a:cs typeface="Arial"/>
            </a:endParaRPr>
          </a:p>
          <a:p>
            <a:pPr marL="127000" marR="5080" indent="-114300">
              <a:lnSpc>
                <a:spcPts val="1320"/>
              </a:lnSpc>
              <a:spcBef>
                <a:spcPts val="380"/>
              </a:spcBef>
              <a:buChar char="•"/>
              <a:tabLst>
                <a:tab pos="127000" algn="l"/>
              </a:tabLst>
            </a:pPr>
            <a:r>
              <a:rPr sz="1200" spc="-60" dirty="0">
                <a:latin typeface="Arial"/>
                <a:cs typeface="Arial"/>
              </a:rPr>
              <a:t>Experts, </a:t>
            </a:r>
            <a:r>
              <a:rPr sz="1200" spc="-45" dirty="0">
                <a:latin typeface="Arial"/>
                <a:cs typeface="Arial"/>
              </a:rPr>
              <a:t>representatives </a:t>
            </a:r>
            <a:r>
              <a:rPr sz="1200" spc="-5" dirty="0">
                <a:latin typeface="Arial"/>
                <a:cs typeface="Arial"/>
              </a:rPr>
              <a:t>of</a:t>
            </a:r>
            <a:r>
              <a:rPr sz="1200" spc="-225" dirty="0">
                <a:latin typeface="Arial"/>
                <a:cs typeface="Arial"/>
              </a:rPr>
              <a:t> </a:t>
            </a:r>
            <a:r>
              <a:rPr sz="1200" spc="-45" dirty="0">
                <a:latin typeface="Arial"/>
                <a:cs typeface="Arial"/>
              </a:rPr>
              <a:t>local  </a:t>
            </a:r>
            <a:r>
              <a:rPr sz="1200" spc="-40" dirty="0">
                <a:latin typeface="Arial"/>
                <a:cs typeface="Arial"/>
              </a:rPr>
              <a:t>higher educational </a:t>
            </a:r>
            <a:r>
              <a:rPr sz="1200" spc="-15" dirty="0">
                <a:latin typeface="Arial"/>
                <a:cs typeface="Arial"/>
              </a:rPr>
              <a:t>institutions  </a:t>
            </a:r>
            <a:r>
              <a:rPr sz="1200" spc="-45" dirty="0">
                <a:latin typeface="Arial"/>
                <a:cs typeface="Arial"/>
              </a:rPr>
              <a:t>dealing </a:t>
            </a:r>
            <a:r>
              <a:rPr sz="1200" spc="5" dirty="0">
                <a:latin typeface="Arial"/>
                <a:cs typeface="Arial"/>
              </a:rPr>
              <a:t>with </a:t>
            </a:r>
            <a:r>
              <a:rPr sz="1200" spc="-55" dirty="0">
                <a:latin typeface="Arial"/>
                <a:cs typeface="Arial"/>
              </a:rPr>
              <a:t>organizing  </a:t>
            </a:r>
            <a:r>
              <a:rPr sz="1200" spc="-30" dirty="0">
                <a:latin typeface="Arial"/>
                <a:cs typeface="Arial"/>
              </a:rPr>
              <a:t>distance/online</a:t>
            </a:r>
            <a:r>
              <a:rPr sz="1200" spc="-110" dirty="0">
                <a:latin typeface="Arial"/>
                <a:cs typeface="Arial"/>
              </a:rPr>
              <a:t> </a:t>
            </a:r>
            <a:r>
              <a:rPr sz="1200" spc="-40" dirty="0">
                <a:latin typeface="Arial"/>
                <a:cs typeface="Arial"/>
              </a:rPr>
              <a:t>learning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471927" y="1892807"/>
            <a:ext cx="2237231" cy="22357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53740" y="2702051"/>
            <a:ext cx="1339596" cy="12755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14942" y="1911985"/>
            <a:ext cx="2151388" cy="21513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376167" y="2697492"/>
            <a:ext cx="1058545" cy="112458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95"/>
              </a:spcBef>
            </a:pPr>
            <a:r>
              <a:rPr sz="1200" spc="-55" dirty="0">
                <a:solidFill>
                  <a:srgbClr val="FFFFFF"/>
                </a:solidFill>
                <a:latin typeface="Arial"/>
                <a:cs typeface="Arial"/>
              </a:rPr>
              <a:t>Azerbaijan 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Arial"/>
                <a:cs typeface="Arial"/>
              </a:rPr>
              <a:t>5,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95"/>
              </a:spcBef>
            </a:pPr>
            <a:r>
              <a:rPr sz="1200" spc="-85" dirty="0">
                <a:solidFill>
                  <a:srgbClr val="FFFFFF"/>
                </a:solidFill>
                <a:latin typeface="Arial"/>
                <a:cs typeface="Arial"/>
              </a:rPr>
              <a:t>Kazakhstan 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Arial"/>
                <a:cs typeface="Arial"/>
              </a:rPr>
              <a:t>9,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85"/>
              </a:spcBef>
            </a:pPr>
            <a:r>
              <a:rPr sz="1200" spc="-85" dirty="0">
                <a:solidFill>
                  <a:srgbClr val="FFFFFF"/>
                </a:solidFill>
                <a:latin typeface="Arial"/>
                <a:cs typeface="Arial"/>
              </a:rPr>
              <a:t>Kyrgyzstan 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Arial"/>
                <a:cs typeface="Arial"/>
              </a:rPr>
              <a:t>8,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1380"/>
              </a:lnSpc>
              <a:spcBef>
                <a:spcPts val="395"/>
              </a:spcBef>
            </a:pPr>
            <a:r>
              <a:rPr sz="1200" spc="-60" dirty="0">
                <a:solidFill>
                  <a:srgbClr val="FFFFFF"/>
                </a:solidFill>
                <a:latin typeface="Arial"/>
                <a:cs typeface="Arial"/>
              </a:rPr>
              <a:t>Tajikistan-</a:t>
            </a:r>
            <a:r>
              <a:rPr sz="12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Arial"/>
                <a:cs typeface="Arial"/>
              </a:rPr>
              <a:t>4,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1380"/>
              </a:lnSpc>
            </a:pPr>
            <a:r>
              <a:rPr sz="1200" spc="-55" dirty="0">
                <a:solidFill>
                  <a:srgbClr val="FFFFFF"/>
                </a:solidFill>
                <a:latin typeface="Arial"/>
                <a:cs typeface="Arial"/>
              </a:rPr>
              <a:t>Turkmenistan 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-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6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722876" y="1892807"/>
            <a:ext cx="2237231" cy="223570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872228" y="2702051"/>
            <a:ext cx="1354836" cy="127558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765700" y="1911985"/>
            <a:ext cx="2151392" cy="215139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995913" y="2697492"/>
            <a:ext cx="1058545" cy="112458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495"/>
              </a:spcBef>
            </a:pPr>
            <a:r>
              <a:rPr sz="1200" spc="-55" dirty="0">
                <a:solidFill>
                  <a:srgbClr val="FFFFFF"/>
                </a:solidFill>
                <a:latin typeface="Arial"/>
                <a:cs typeface="Arial"/>
              </a:rPr>
              <a:t>Azerbaijan 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-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5" dirty="0">
                <a:solidFill>
                  <a:srgbClr val="FFFFFF"/>
                </a:solidFill>
                <a:latin typeface="Arial"/>
                <a:cs typeface="Arial"/>
              </a:rPr>
              <a:t>16,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95"/>
              </a:spcBef>
            </a:pPr>
            <a:r>
              <a:rPr sz="1200" spc="-85" dirty="0">
                <a:solidFill>
                  <a:srgbClr val="FFFFFF"/>
                </a:solidFill>
                <a:latin typeface="Arial"/>
                <a:cs typeface="Arial"/>
              </a:rPr>
              <a:t>Kazakhstan 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5" dirty="0">
                <a:solidFill>
                  <a:srgbClr val="FFFFFF"/>
                </a:solidFill>
                <a:latin typeface="Arial"/>
                <a:cs typeface="Arial"/>
              </a:rPr>
              <a:t>47,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85"/>
              </a:spcBef>
            </a:pPr>
            <a:r>
              <a:rPr sz="1200" spc="-85" dirty="0">
                <a:solidFill>
                  <a:srgbClr val="FFFFFF"/>
                </a:solidFill>
                <a:latin typeface="Arial"/>
                <a:cs typeface="Arial"/>
              </a:rPr>
              <a:t>Kyrgyzstan 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5" dirty="0">
                <a:solidFill>
                  <a:srgbClr val="FFFFFF"/>
                </a:solidFill>
                <a:latin typeface="Arial"/>
                <a:cs typeface="Arial"/>
              </a:rPr>
              <a:t>28,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1380"/>
              </a:lnSpc>
              <a:spcBef>
                <a:spcPts val="395"/>
              </a:spcBef>
            </a:pPr>
            <a:r>
              <a:rPr sz="1200" spc="-60" dirty="0">
                <a:solidFill>
                  <a:srgbClr val="FFFFFF"/>
                </a:solidFill>
                <a:latin typeface="Arial"/>
                <a:cs typeface="Arial"/>
              </a:rPr>
              <a:t>Tajikistan-</a:t>
            </a:r>
            <a:r>
              <a:rPr sz="12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60" dirty="0">
                <a:solidFill>
                  <a:srgbClr val="FFFFFF"/>
                </a:solidFill>
                <a:latin typeface="Arial"/>
                <a:cs typeface="Arial"/>
              </a:rPr>
              <a:t>27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1380"/>
              </a:lnSpc>
            </a:pPr>
            <a:r>
              <a:rPr sz="1200" spc="-55" dirty="0">
                <a:solidFill>
                  <a:srgbClr val="FFFFFF"/>
                </a:solidFill>
                <a:latin typeface="Arial"/>
                <a:cs typeface="Arial"/>
              </a:rPr>
              <a:t>Turkmenistan 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-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6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722876" y="4143754"/>
            <a:ext cx="2237231" cy="223570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873752" y="4323586"/>
            <a:ext cx="1339596" cy="127558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765700" y="4162742"/>
            <a:ext cx="2151392" cy="215139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996802" y="4318127"/>
            <a:ext cx="1058545" cy="112458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95"/>
              </a:spcBef>
            </a:pPr>
            <a:r>
              <a:rPr sz="1200" spc="-55" dirty="0">
                <a:solidFill>
                  <a:srgbClr val="FFFFFF"/>
                </a:solidFill>
                <a:latin typeface="Arial"/>
                <a:cs typeface="Arial"/>
              </a:rPr>
              <a:t>Azerbaijan 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Arial"/>
                <a:cs typeface="Arial"/>
              </a:rPr>
              <a:t>5,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95"/>
              </a:spcBef>
            </a:pPr>
            <a:r>
              <a:rPr sz="1200" spc="-85" dirty="0">
                <a:solidFill>
                  <a:srgbClr val="FFFFFF"/>
                </a:solidFill>
                <a:latin typeface="Arial"/>
                <a:cs typeface="Arial"/>
              </a:rPr>
              <a:t>Kazakhstan 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Arial"/>
                <a:cs typeface="Arial"/>
              </a:rPr>
              <a:t>6,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85"/>
              </a:spcBef>
            </a:pPr>
            <a:r>
              <a:rPr sz="1200" spc="-85" dirty="0">
                <a:solidFill>
                  <a:srgbClr val="FFFFFF"/>
                </a:solidFill>
                <a:latin typeface="Arial"/>
                <a:cs typeface="Arial"/>
              </a:rPr>
              <a:t>Kyrgyzstan 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Arial"/>
                <a:cs typeface="Arial"/>
              </a:rPr>
              <a:t>5,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1380"/>
              </a:lnSpc>
              <a:spcBef>
                <a:spcPts val="395"/>
              </a:spcBef>
            </a:pPr>
            <a:r>
              <a:rPr sz="1200" spc="-60" dirty="0">
                <a:solidFill>
                  <a:srgbClr val="FFFFFF"/>
                </a:solidFill>
                <a:latin typeface="Arial"/>
                <a:cs typeface="Arial"/>
              </a:rPr>
              <a:t>Tajikistan-</a:t>
            </a:r>
            <a:r>
              <a:rPr sz="12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Arial"/>
                <a:cs typeface="Arial"/>
              </a:rPr>
              <a:t>6,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1380"/>
              </a:lnSpc>
            </a:pPr>
            <a:r>
              <a:rPr sz="1200" spc="-55" dirty="0">
                <a:solidFill>
                  <a:srgbClr val="FFFFFF"/>
                </a:solidFill>
                <a:latin typeface="Arial"/>
                <a:cs typeface="Arial"/>
              </a:rPr>
              <a:t>Turkmenistan 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-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6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471927" y="4143754"/>
            <a:ext cx="2237231" cy="223570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253740" y="4323586"/>
            <a:ext cx="1339596" cy="127558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514936" y="4162746"/>
            <a:ext cx="2151399" cy="215138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376167" y="4318127"/>
            <a:ext cx="1058545" cy="112458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95"/>
              </a:spcBef>
            </a:pPr>
            <a:r>
              <a:rPr sz="1200" spc="-55" dirty="0">
                <a:solidFill>
                  <a:srgbClr val="FFFFFF"/>
                </a:solidFill>
                <a:latin typeface="Arial"/>
                <a:cs typeface="Arial"/>
              </a:rPr>
              <a:t>Azerbaijan 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-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5" dirty="0">
                <a:solidFill>
                  <a:srgbClr val="FFFFFF"/>
                </a:solidFill>
                <a:latin typeface="Arial"/>
                <a:cs typeface="Arial"/>
              </a:rPr>
              <a:t>20,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95"/>
              </a:spcBef>
            </a:pPr>
            <a:r>
              <a:rPr sz="1200" spc="-85" dirty="0">
                <a:solidFill>
                  <a:srgbClr val="FFFFFF"/>
                </a:solidFill>
                <a:latin typeface="Arial"/>
                <a:cs typeface="Arial"/>
              </a:rPr>
              <a:t>Kazakhstan 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60" dirty="0">
                <a:solidFill>
                  <a:srgbClr val="FFFFFF"/>
                </a:solidFill>
                <a:latin typeface="Arial"/>
                <a:cs typeface="Arial"/>
              </a:rPr>
              <a:t>55</a:t>
            </a:r>
            <a:endParaRPr sz="1200">
              <a:latin typeface="Arial"/>
              <a:cs typeface="Arial"/>
            </a:endParaRPr>
          </a:p>
          <a:p>
            <a:pPr marL="67310">
              <a:lnSpc>
                <a:spcPct val="100000"/>
              </a:lnSpc>
              <a:spcBef>
                <a:spcPts val="385"/>
              </a:spcBef>
            </a:pPr>
            <a:r>
              <a:rPr sz="1200" spc="-85" dirty="0">
                <a:solidFill>
                  <a:srgbClr val="FFFFFF"/>
                </a:solidFill>
                <a:latin typeface="Arial"/>
                <a:cs typeface="Arial"/>
              </a:rPr>
              <a:t>Kyrgyzstan 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60" dirty="0">
                <a:solidFill>
                  <a:srgbClr val="FFFFFF"/>
                </a:solidFill>
                <a:latin typeface="Arial"/>
                <a:cs typeface="Arial"/>
              </a:rPr>
              <a:t>35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1380"/>
              </a:lnSpc>
              <a:spcBef>
                <a:spcPts val="395"/>
              </a:spcBef>
            </a:pPr>
            <a:r>
              <a:rPr sz="1200" spc="-60" dirty="0">
                <a:solidFill>
                  <a:srgbClr val="FFFFFF"/>
                </a:solidFill>
                <a:latin typeface="Arial"/>
                <a:cs typeface="Arial"/>
              </a:rPr>
              <a:t>Tajikistan-</a:t>
            </a:r>
            <a:r>
              <a:rPr sz="12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60" dirty="0">
                <a:solidFill>
                  <a:srgbClr val="FFFFFF"/>
                </a:solidFill>
                <a:latin typeface="Arial"/>
                <a:cs typeface="Arial"/>
              </a:rPr>
              <a:t>56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1380"/>
              </a:lnSpc>
            </a:pPr>
            <a:r>
              <a:rPr sz="1200" spc="-55" dirty="0">
                <a:solidFill>
                  <a:srgbClr val="FFFFFF"/>
                </a:solidFill>
                <a:latin typeface="Arial"/>
                <a:cs typeface="Arial"/>
              </a:rPr>
              <a:t>Turkmenistan 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-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60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341876" y="3686555"/>
            <a:ext cx="766559" cy="36728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384979" y="3706253"/>
            <a:ext cx="680313" cy="28260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323588" y="4216908"/>
            <a:ext cx="766559" cy="36880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366729" y="4237278"/>
            <a:ext cx="680313" cy="282587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3498608" y="1286535"/>
            <a:ext cx="200913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5" dirty="0">
                <a:latin typeface="Arial"/>
                <a:cs typeface="Arial"/>
              </a:rPr>
              <a:t>320 </a:t>
            </a:r>
            <a:r>
              <a:rPr sz="1800" spc="-50" dirty="0">
                <a:latin typeface="Arial"/>
                <a:cs typeface="Arial"/>
              </a:rPr>
              <a:t>participants</a:t>
            </a:r>
            <a:r>
              <a:rPr sz="1800" spc="-1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total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34692" y="461581"/>
            <a:ext cx="50749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25" dirty="0"/>
              <a:t>Gender</a:t>
            </a:r>
            <a:r>
              <a:rPr sz="4400" spc="-305" dirty="0"/>
              <a:t> </a:t>
            </a:r>
            <a:r>
              <a:rPr sz="4400" spc="-135" dirty="0"/>
              <a:t>representaton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845564" y="1726704"/>
            <a:ext cx="5340095" cy="30845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97227" y="4787684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>
                <a:moveTo>
                  <a:pt x="7319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97227" y="4327042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>
                <a:moveTo>
                  <a:pt x="7319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97227" y="3865270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>
                <a:moveTo>
                  <a:pt x="7319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97227" y="3403498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>
                <a:moveTo>
                  <a:pt x="7319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97227" y="2943250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>
                <a:moveTo>
                  <a:pt x="7319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97227" y="2481478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>
                <a:moveTo>
                  <a:pt x="7319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97227" y="201970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>
                <a:moveTo>
                  <a:pt x="7319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529029" y="4624768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0" dirty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13128" y="4163453"/>
            <a:ext cx="2578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0" dirty="0">
                <a:latin typeface="Arial"/>
                <a:cs typeface="Arial"/>
              </a:rPr>
              <a:t>20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13128" y="3702139"/>
            <a:ext cx="2578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0" dirty="0">
                <a:latin typeface="Arial"/>
                <a:cs typeface="Arial"/>
              </a:rPr>
              <a:t>40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13128" y="3240824"/>
            <a:ext cx="2578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0" dirty="0">
                <a:latin typeface="Arial"/>
                <a:cs typeface="Arial"/>
              </a:rPr>
              <a:t>60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13128" y="2779509"/>
            <a:ext cx="2578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0" dirty="0">
                <a:latin typeface="Arial"/>
                <a:cs typeface="Arial"/>
              </a:rPr>
              <a:t>80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97228" y="1856879"/>
            <a:ext cx="373380" cy="7613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0" dirty="0">
                <a:latin typeface="Arial"/>
                <a:cs typeface="Arial"/>
              </a:rPr>
              <a:t>120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70"/>
              </a:spcBef>
            </a:pPr>
            <a:r>
              <a:rPr sz="1800" spc="-90" dirty="0">
                <a:latin typeface="Arial"/>
                <a:cs typeface="Arial"/>
              </a:rPr>
              <a:t>100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36901" y="4270895"/>
            <a:ext cx="2578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0" dirty="0">
                <a:latin typeface="Arial"/>
                <a:cs typeface="Arial"/>
              </a:rPr>
              <a:t>24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23996" y="4005719"/>
            <a:ext cx="2578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0" dirty="0">
                <a:latin typeface="Arial"/>
                <a:cs typeface="Arial"/>
              </a:rPr>
              <a:t>47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311091" y="4224718"/>
            <a:ext cx="2578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0" dirty="0">
                <a:latin typeface="Arial"/>
                <a:cs typeface="Arial"/>
              </a:rPr>
              <a:t>28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298185" y="4213288"/>
            <a:ext cx="2578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0" dirty="0">
                <a:latin typeface="Arial"/>
                <a:cs typeface="Arial"/>
              </a:rPr>
              <a:t>29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37130" y="3740543"/>
            <a:ext cx="2578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0" dirty="0">
                <a:latin typeface="Arial"/>
                <a:cs typeface="Arial"/>
              </a:rPr>
              <a:t>22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24225" y="2656751"/>
            <a:ext cx="2578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0" dirty="0">
                <a:latin typeface="Arial"/>
                <a:cs typeface="Arial"/>
              </a:rPr>
              <a:t>70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311319" y="3348494"/>
            <a:ext cx="2578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0" dirty="0">
                <a:latin typeface="Arial"/>
                <a:cs typeface="Arial"/>
              </a:rPr>
              <a:t>48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298414" y="3486797"/>
            <a:ext cx="2578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0" dirty="0">
                <a:latin typeface="Arial"/>
                <a:cs typeface="Arial"/>
              </a:rPr>
              <a:t>34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343116" y="4236377"/>
            <a:ext cx="141605" cy="5073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95"/>
              </a:lnSpc>
              <a:spcBef>
                <a:spcPts val="100"/>
              </a:spcBef>
            </a:pPr>
            <a:r>
              <a:rPr sz="1800" spc="-90" dirty="0">
                <a:latin typeface="Arial"/>
                <a:cs typeface="Arial"/>
              </a:rPr>
              <a:t>9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895"/>
              </a:lnSpc>
            </a:pPr>
            <a:r>
              <a:rPr sz="1800" spc="-90" dirty="0">
                <a:latin typeface="Arial"/>
                <a:cs typeface="Arial"/>
              </a:rPr>
              <a:t>9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218982" y="5167171"/>
            <a:ext cx="254000" cy="100393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spc="-85" dirty="0">
                <a:latin typeface="Arial"/>
                <a:cs typeface="Arial"/>
              </a:rPr>
              <a:t>Azerbaijan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285781" y="5109423"/>
            <a:ext cx="254000" cy="106172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spc="-130" dirty="0">
                <a:latin typeface="Arial"/>
                <a:cs typeface="Arial"/>
              </a:rPr>
              <a:t>Kazakhstan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352581" y="5168964"/>
            <a:ext cx="254000" cy="100203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spc="-75" dirty="0">
                <a:latin typeface="Arial"/>
                <a:cs typeface="Arial"/>
              </a:rPr>
              <a:t>K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-30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-15" dirty="0">
                <a:latin typeface="Arial"/>
                <a:cs typeface="Arial"/>
              </a:rPr>
              <a:t>y</a:t>
            </a:r>
            <a:r>
              <a:rPr sz="1800" spc="-30" dirty="0">
                <a:latin typeface="Arial"/>
                <a:cs typeface="Arial"/>
              </a:rPr>
              <a:t>z</a:t>
            </a:r>
            <a:r>
              <a:rPr sz="1800" spc="-2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an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388902" y="5290534"/>
            <a:ext cx="254000" cy="880744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spc="-15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aj</a:t>
            </a:r>
            <a:r>
              <a:rPr sz="1800" spc="-5" dirty="0">
                <a:latin typeface="Arial"/>
                <a:cs typeface="Arial"/>
              </a:rPr>
              <a:t>iki</a:t>
            </a:r>
            <a:r>
              <a:rPr sz="1800" spc="-2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an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425222" y="4885389"/>
            <a:ext cx="254000" cy="128587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spc="-11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rk</a:t>
            </a:r>
            <a:r>
              <a:rPr sz="1800" dirty="0">
                <a:latin typeface="Arial"/>
                <a:cs typeface="Arial"/>
              </a:rPr>
              <a:t>men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spc="-2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an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7700771" y="3188207"/>
            <a:ext cx="384048" cy="3825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748740" y="3212973"/>
            <a:ext cx="287985" cy="2880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748740" y="3212973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90" h="288289">
                <a:moveTo>
                  <a:pt x="0" y="0"/>
                </a:moveTo>
                <a:lnTo>
                  <a:pt x="288035" y="0"/>
                </a:lnTo>
                <a:lnTo>
                  <a:pt x="288035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700771" y="2612135"/>
            <a:ext cx="384048" cy="3825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748740" y="2636913"/>
            <a:ext cx="287985" cy="28803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748740" y="2636913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90" h="288289">
                <a:moveTo>
                  <a:pt x="0" y="0"/>
                </a:moveTo>
                <a:lnTo>
                  <a:pt x="288035" y="0"/>
                </a:lnTo>
                <a:lnTo>
                  <a:pt x="288035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98B95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8323148" y="2677667"/>
            <a:ext cx="1308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75" dirty="0">
                <a:latin typeface="Arial"/>
                <a:cs typeface="Arial"/>
              </a:rPr>
              <a:t>F</a:t>
            </a:r>
            <a:endParaRPr sz="18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323148" y="3226308"/>
            <a:ext cx="22097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35" dirty="0">
                <a:latin typeface="Arial"/>
                <a:cs typeface="Arial"/>
              </a:rPr>
              <a:t>M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80744" marR="5080" indent="-408940">
              <a:lnSpc>
                <a:spcPct val="100000"/>
              </a:lnSpc>
              <a:spcBef>
                <a:spcPts val="95"/>
              </a:spcBef>
            </a:pPr>
            <a:r>
              <a:rPr spc="-105" dirty="0"/>
              <a:t>Current </a:t>
            </a:r>
            <a:r>
              <a:rPr spc="-55" dirty="0"/>
              <a:t>situation </a:t>
            </a:r>
            <a:r>
              <a:rPr spc="-135" dirty="0"/>
              <a:t>and </a:t>
            </a:r>
            <a:r>
              <a:rPr spc="-114" dirty="0"/>
              <a:t>best </a:t>
            </a:r>
            <a:r>
              <a:rPr spc="-120" dirty="0"/>
              <a:t>practices </a:t>
            </a:r>
            <a:r>
              <a:rPr spc="-5" dirty="0"/>
              <a:t>of</a:t>
            </a:r>
            <a:r>
              <a:rPr spc="-290" dirty="0"/>
              <a:t> </a:t>
            </a:r>
            <a:r>
              <a:rPr spc="-130" dirty="0"/>
              <a:t>organizing  </a:t>
            </a:r>
            <a:r>
              <a:rPr spc="-80" dirty="0"/>
              <a:t>distance/online </a:t>
            </a:r>
            <a:r>
              <a:rPr spc="-65" dirty="0"/>
              <a:t>training </a:t>
            </a:r>
            <a:r>
              <a:rPr spc="-175" dirty="0"/>
              <a:t>courses </a:t>
            </a:r>
            <a:r>
              <a:rPr spc="-40" dirty="0"/>
              <a:t>in </a:t>
            </a:r>
            <a:r>
              <a:rPr spc="-105" dirty="0"/>
              <a:t>local</a:t>
            </a:r>
            <a:r>
              <a:rPr spc="-265" dirty="0"/>
              <a:t> </a:t>
            </a:r>
            <a:r>
              <a:rPr spc="-290" dirty="0"/>
              <a:t>HEI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850" y="1593850"/>
          <a:ext cx="8289924" cy="5031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7985"/>
                <a:gridCol w="1657985"/>
                <a:gridCol w="1657985"/>
                <a:gridCol w="1657985"/>
                <a:gridCol w="1657984"/>
              </a:tblGrid>
              <a:tr h="46037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Azerbaijan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1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Kazakhstan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Kyrgyzstan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Tajikistan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Turkmenistan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4571365">
                <a:tc>
                  <a:txBody>
                    <a:bodyPr/>
                    <a:lstStyle/>
                    <a:p>
                      <a:pPr marL="280035" marR="139700" indent="-182245">
                        <a:lnSpc>
                          <a:spcPct val="100000"/>
                        </a:lnSpc>
                        <a:spcBef>
                          <a:spcPts val="265"/>
                        </a:spcBef>
                        <a:buChar char="•"/>
                        <a:tabLst>
                          <a:tab pos="280670" algn="l"/>
                        </a:tabLst>
                      </a:pPr>
                      <a:r>
                        <a:rPr sz="1400" spc="-120" dirty="0">
                          <a:latin typeface="Arial"/>
                          <a:cs typeface="Arial"/>
                        </a:rPr>
                        <a:t>Some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lecturers  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conduct  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particular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part</a:t>
                      </a:r>
                      <a:r>
                        <a:rPr sz="14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courses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by  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use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14" dirty="0">
                          <a:latin typeface="Arial"/>
                          <a:cs typeface="Arial"/>
                        </a:rPr>
                        <a:t>Skype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80670" marR="146050" indent="-182880">
                        <a:lnSpc>
                          <a:spcPct val="100000"/>
                        </a:lnSpc>
                        <a:buChar char="•"/>
                        <a:tabLst>
                          <a:tab pos="280670" algn="l"/>
                        </a:tabLst>
                      </a:pPr>
                      <a:r>
                        <a:rPr sz="1400" spc="-120" dirty="0">
                          <a:latin typeface="Arial"/>
                          <a:cs typeface="Arial"/>
                        </a:rPr>
                        <a:t>Some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lecturers  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partially  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implement</a:t>
                      </a:r>
                      <a:r>
                        <a:rPr sz="14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some 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course 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exercises 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distance/  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online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education 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form 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through  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Office365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80670" indent="-182880">
                        <a:lnSpc>
                          <a:spcPct val="100000"/>
                        </a:lnSpc>
                        <a:spcBef>
                          <a:spcPts val="265"/>
                        </a:spcBef>
                        <a:buChar char="•"/>
                        <a:tabLst>
                          <a:tab pos="281305" algn="l"/>
                        </a:tabLst>
                      </a:pPr>
                      <a:r>
                        <a:rPr sz="1400" spc="-175" dirty="0">
                          <a:latin typeface="Arial"/>
                          <a:cs typeface="Arial"/>
                        </a:rPr>
                        <a:t>DL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since 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late</a:t>
                      </a:r>
                      <a:r>
                        <a:rPr sz="14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90-s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80670" marR="128905" indent="-182880">
                        <a:lnSpc>
                          <a:spcPct val="100000"/>
                        </a:lnSpc>
                        <a:buChar char="•"/>
                        <a:tabLst>
                          <a:tab pos="281305" algn="l"/>
                        </a:tabLst>
                      </a:pPr>
                      <a:r>
                        <a:rPr sz="1400" spc="-25" dirty="0">
                          <a:latin typeface="Arial"/>
                          <a:cs typeface="Arial"/>
                        </a:rPr>
                        <a:t>Most </a:t>
                      </a:r>
                      <a:r>
                        <a:rPr sz="1400" spc="-145" dirty="0">
                          <a:latin typeface="Arial"/>
                          <a:cs typeface="Arial"/>
                        </a:rPr>
                        <a:t>HEI 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have  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well 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developed  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infrastructure</a:t>
                      </a:r>
                      <a:r>
                        <a:rPr sz="14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for 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DL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80670" marR="147955" indent="-182880">
                        <a:lnSpc>
                          <a:spcPct val="100000"/>
                        </a:lnSpc>
                        <a:buChar char="•"/>
                        <a:tabLst>
                          <a:tab pos="281305" algn="l"/>
                        </a:tabLst>
                      </a:pPr>
                      <a:r>
                        <a:rPr sz="1400" spc="-12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400" spc="15" dirty="0">
                          <a:latin typeface="Arial"/>
                          <a:cs typeface="Arial"/>
                        </a:rPr>
                        <a:t>lot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universities 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run  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either </a:t>
                      </a:r>
                      <a:r>
                        <a:rPr sz="1400" spc="-170" dirty="0">
                          <a:latin typeface="Arial"/>
                          <a:cs typeface="Arial"/>
                        </a:rPr>
                        <a:t>DL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or  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blended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learning  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courses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80670" marR="201295" indent="-182880">
                        <a:lnSpc>
                          <a:spcPct val="100000"/>
                        </a:lnSpc>
                        <a:buChar char="•"/>
                        <a:tabLst>
                          <a:tab pos="281305" algn="l"/>
                        </a:tabLst>
                      </a:pPr>
                      <a:r>
                        <a:rPr sz="1400" spc="-60" dirty="0">
                          <a:latin typeface="Arial"/>
                          <a:cs typeface="Arial"/>
                        </a:rPr>
                        <a:t>Al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Farabi </a:t>
                      </a:r>
                      <a:r>
                        <a:rPr sz="1400" spc="-140" dirty="0">
                          <a:latin typeface="Arial"/>
                          <a:cs typeface="Arial"/>
                        </a:rPr>
                        <a:t>KNU 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develops</a:t>
                      </a:r>
                      <a:r>
                        <a:rPr sz="14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0" dirty="0">
                          <a:latin typeface="Arial"/>
                          <a:cs typeface="Arial"/>
                        </a:rPr>
                        <a:t>MOOC  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platform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80670" marR="190500" indent="-182880">
                        <a:lnSpc>
                          <a:spcPct val="100000"/>
                        </a:lnSpc>
                        <a:buChar char="•"/>
                        <a:tabLst>
                          <a:tab pos="281305" algn="l"/>
                        </a:tabLst>
                      </a:pPr>
                      <a:r>
                        <a:rPr sz="1400" spc="-150" dirty="0">
                          <a:latin typeface="Arial"/>
                          <a:cs typeface="Arial"/>
                        </a:rPr>
                        <a:t>MOOCs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are  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intentionally  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popularized 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(National 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best  teacher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contest)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80670" marR="313055" indent="-182880">
                        <a:lnSpc>
                          <a:spcPct val="100000"/>
                        </a:lnSpc>
                        <a:buChar char="•"/>
                        <a:tabLst>
                          <a:tab pos="281305" algn="l"/>
                        </a:tabLst>
                      </a:pPr>
                      <a:r>
                        <a:rPr sz="1400" spc="-105" dirty="0">
                          <a:latin typeface="Arial"/>
                          <a:cs typeface="Arial"/>
                        </a:rPr>
                        <a:t>Rules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and  Regulations</a:t>
                      </a:r>
                      <a:r>
                        <a:rPr sz="14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by 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MES</a:t>
                      </a:r>
                      <a:r>
                        <a:rPr sz="14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25" dirty="0">
                          <a:latin typeface="Arial"/>
                          <a:cs typeface="Arial"/>
                        </a:rPr>
                        <a:t>RK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80670" marR="212090" indent="-182880">
                        <a:lnSpc>
                          <a:spcPct val="100000"/>
                        </a:lnSpc>
                        <a:spcBef>
                          <a:spcPts val="265"/>
                        </a:spcBef>
                        <a:buChar char="•"/>
                        <a:tabLst>
                          <a:tab pos="281305" algn="l"/>
                        </a:tabLst>
                      </a:pPr>
                      <a:r>
                        <a:rPr sz="1400" spc="-120" dirty="0">
                          <a:latin typeface="Arial"/>
                          <a:cs typeface="Arial"/>
                        </a:rPr>
                        <a:t>Some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degree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experience</a:t>
                      </a:r>
                      <a:r>
                        <a:rPr sz="14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with  </a:t>
                      </a:r>
                      <a:r>
                        <a:rPr sz="1400" spc="-150" dirty="0">
                          <a:latin typeface="Arial"/>
                          <a:cs typeface="Arial"/>
                        </a:rPr>
                        <a:t>MOOCs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(e.g. 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Coursera)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80670" marR="436245" indent="-182880">
                        <a:lnSpc>
                          <a:spcPct val="100000"/>
                        </a:lnSpc>
                        <a:buChar char="•"/>
                        <a:tabLst>
                          <a:tab pos="281305" algn="l"/>
                        </a:tabLst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Webinars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for  </a:t>
                      </a:r>
                      <a:r>
                        <a:rPr sz="1400" spc="-155" dirty="0">
                          <a:latin typeface="Arial"/>
                          <a:cs typeface="Arial"/>
                        </a:rPr>
                        <a:t>NGO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80670" marR="110489" indent="-182880">
                        <a:lnSpc>
                          <a:spcPct val="100000"/>
                        </a:lnSpc>
                        <a:buChar char="•"/>
                        <a:tabLst>
                          <a:tab pos="281305" algn="l"/>
                        </a:tabLst>
                      </a:pPr>
                      <a:r>
                        <a:rPr sz="1400" spc="-55" dirty="0">
                          <a:latin typeface="Arial"/>
                          <a:cs typeface="Arial"/>
                        </a:rPr>
                        <a:t>Online 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courses</a:t>
                      </a:r>
                      <a:r>
                        <a:rPr sz="14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35" dirty="0">
                          <a:latin typeface="Arial"/>
                          <a:cs typeface="Arial"/>
                        </a:rPr>
                        <a:t>as  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support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400" spc="-165" dirty="0">
                          <a:latin typeface="Arial"/>
                          <a:cs typeface="Arial"/>
                        </a:rPr>
                        <a:t>F2F  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courses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80670" marR="111760" indent="-182245">
                        <a:lnSpc>
                          <a:spcPct val="100000"/>
                        </a:lnSpc>
                        <a:spcBef>
                          <a:spcPts val="265"/>
                        </a:spcBef>
                        <a:buChar char="•"/>
                        <a:tabLst>
                          <a:tab pos="281940" algn="l"/>
                        </a:tabLst>
                      </a:pPr>
                      <a:r>
                        <a:rPr sz="1400" spc="-170" dirty="0">
                          <a:latin typeface="Arial"/>
                          <a:cs typeface="Arial"/>
                        </a:rPr>
                        <a:t>DL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is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practiced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by 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0" dirty="0">
                          <a:latin typeface="Arial"/>
                          <a:cs typeface="Arial"/>
                        </a:rPr>
                        <a:t>HEIs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81305" marR="111760" indent="-182880">
                        <a:lnSpc>
                          <a:spcPct val="100000"/>
                        </a:lnSpc>
                        <a:buChar char="•"/>
                        <a:tabLst>
                          <a:tab pos="281940" algn="l"/>
                        </a:tabLst>
                      </a:pPr>
                      <a:r>
                        <a:rPr sz="1400" spc="-55" dirty="0">
                          <a:latin typeface="Arial"/>
                          <a:cs typeface="Arial"/>
                        </a:rPr>
                        <a:t>Universities</a:t>
                      </a:r>
                      <a:r>
                        <a:rPr sz="14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open  </a:t>
                      </a:r>
                      <a:r>
                        <a:rPr sz="1400" spc="-170" dirty="0">
                          <a:latin typeface="Arial"/>
                          <a:cs typeface="Arial"/>
                        </a:rPr>
                        <a:t>DL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Centres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81305" marR="205104" indent="-182880">
                        <a:lnSpc>
                          <a:spcPct val="100000"/>
                        </a:lnSpc>
                        <a:buChar char="•"/>
                        <a:tabLst>
                          <a:tab pos="281940" algn="l"/>
                        </a:tabLst>
                      </a:pPr>
                      <a:r>
                        <a:rPr sz="1400" spc="-80" dirty="0">
                          <a:latin typeface="Arial"/>
                          <a:cs typeface="Arial"/>
                        </a:rPr>
                        <a:t>There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4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interest 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among </a:t>
                      </a:r>
                      <a:r>
                        <a:rPr sz="1400" spc="-145" dirty="0">
                          <a:latin typeface="Arial"/>
                          <a:cs typeface="Arial"/>
                        </a:rPr>
                        <a:t>HEI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to  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develop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70" dirty="0">
                          <a:latin typeface="Arial"/>
                          <a:cs typeface="Arial"/>
                        </a:rPr>
                        <a:t>DL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81305" marR="227329" indent="-182880">
                        <a:lnSpc>
                          <a:spcPct val="100000"/>
                        </a:lnSpc>
                        <a:buChar char="•"/>
                        <a:tabLst>
                          <a:tab pos="281940" algn="l"/>
                        </a:tabLst>
                      </a:pPr>
                      <a:r>
                        <a:rPr sz="1400" spc="-145" dirty="0">
                          <a:latin typeface="Arial"/>
                          <a:cs typeface="Arial"/>
                        </a:rPr>
                        <a:t>HEI 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hire </a:t>
                      </a:r>
                      <a:r>
                        <a:rPr sz="1400" spc="-114" dirty="0">
                          <a:latin typeface="Arial"/>
                          <a:cs typeface="Arial"/>
                        </a:rPr>
                        <a:t>IT 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professionals</a:t>
                      </a:r>
                      <a:r>
                        <a:rPr sz="14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to  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develop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70" dirty="0">
                          <a:latin typeface="Arial"/>
                          <a:cs typeface="Arial"/>
                        </a:rPr>
                        <a:t>DL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81305" marR="110489" indent="-182880">
                        <a:lnSpc>
                          <a:spcPct val="100000"/>
                        </a:lnSpc>
                        <a:spcBef>
                          <a:spcPts val="265"/>
                        </a:spcBef>
                        <a:buChar char="•"/>
                        <a:tabLst>
                          <a:tab pos="281940" algn="l"/>
                        </a:tabLst>
                      </a:pPr>
                      <a:r>
                        <a:rPr sz="1400" spc="-80" dirty="0">
                          <a:latin typeface="Arial"/>
                          <a:cs typeface="Arial"/>
                        </a:rPr>
                        <a:t>Favourable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legal  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framework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4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70" dirty="0">
                          <a:latin typeface="Arial"/>
                          <a:cs typeface="Arial"/>
                        </a:rPr>
                        <a:t>DL 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development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81305" marR="161290" indent="-182880">
                        <a:lnSpc>
                          <a:spcPct val="100000"/>
                        </a:lnSpc>
                        <a:buChar char="•"/>
                        <a:tabLst>
                          <a:tab pos="281940" algn="l"/>
                        </a:tabLst>
                      </a:pPr>
                      <a:r>
                        <a:rPr sz="1400" spc="-85" dirty="0">
                          <a:latin typeface="Arial"/>
                          <a:cs typeface="Arial"/>
                        </a:rPr>
                        <a:t>Respondents  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have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had  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personal 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experience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4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70" dirty="0">
                          <a:latin typeface="Arial"/>
                          <a:cs typeface="Arial"/>
                        </a:rPr>
                        <a:t>DL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81305" marR="451484" indent="-182880">
                        <a:lnSpc>
                          <a:spcPct val="100000"/>
                        </a:lnSpc>
                        <a:buChar char="•"/>
                        <a:tabLst>
                          <a:tab pos="281940" algn="l"/>
                        </a:tabLst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No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local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DL 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14500" marR="5080" indent="-684530">
              <a:lnSpc>
                <a:spcPct val="100000"/>
              </a:lnSpc>
              <a:spcBef>
                <a:spcPts val="95"/>
              </a:spcBef>
            </a:pPr>
            <a:r>
              <a:rPr spc="-229" dirty="0"/>
              <a:t>Gaps, </a:t>
            </a:r>
            <a:r>
              <a:rPr spc="-155" dirty="0"/>
              <a:t>challenges </a:t>
            </a:r>
            <a:r>
              <a:rPr spc="-135" dirty="0"/>
              <a:t>and </a:t>
            </a:r>
            <a:r>
              <a:rPr spc="-145" dirty="0"/>
              <a:t>risks </a:t>
            </a:r>
            <a:r>
              <a:rPr spc="-40" dirty="0"/>
              <a:t>in </a:t>
            </a:r>
            <a:r>
              <a:rPr spc="-70" dirty="0"/>
              <a:t>operation </a:t>
            </a:r>
            <a:r>
              <a:rPr spc="-5" dirty="0"/>
              <a:t>of  </a:t>
            </a:r>
            <a:r>
              <a:rPr spc="-80" dirty="0"/>
              <a:t>distance/online </a:t>
            </a:r>
            <a:r>
              <a:rPr spc="-65" dirty="0"/>
              <a:t>training</a:t>
            </a:r>
            <a:r>
              <a:rPr spc="-145" dirty="0"/>
              <a:t> </a:t>
            </a:r>
            <a:r>
              <a:rPr spc="-175" dirty="0"/>
              <a:t>courses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17179" y="1406423"/>
          <a:ext cx="8496299" cy="52558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99260"/>
                <a:gridCol w="1699260"/>
                <a:gridCol w="1699260"/>
                <a:gridCol w="1699260"/>
                <a:gridCol w="1699259"/>
              </a:tblGrid>
              <a:tr h="485775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Azerbaijan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1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Kazakhstan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Kyrgyzstan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Tajikistan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Turkmenistan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4770120">
                <a:tc>
                  <a:txBody>
                    <a:bodyPr/>
                    <a:lstStyle/>
                    <a:p>
                      <a:pPr marL="186055" marR="221615" indent="-88265">
                        <a:lnSpc>
                          <a:spcPct val="100000"/>
                        </a:lnSpc>
                        <a:spcBef>
                          <a:spcPts val="265"/>
                        </a:spcBef>
                        <a:buChar char="•"/>
                        <a:tabLst>
                          <a:tab pos="186690" algn="l"/>
                        </a:tabLst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No 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relationship 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between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demand  and 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supply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4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programs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86055" marR="272415" indent="-88265">
                        <a:lnSpc>
                          <a:spcPct val="100000"/>
                        </a:lnSpc>
                        <a:buChar char="•"/>
                        <a:tabLst>
                          <a:tab pos="186690" algn="l"/>
                        </a:tabLst>
                      </a:pPr>
                      <a:r>
                        <a:rPr sz="1400" spc="-60" dirty="0">
                          <a:latin typeface="Arial"/>
                          <a:cs typeface="Arial"/>
                        </a:rPr>
                        <a:t>Azerbaijani 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universities carry 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no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experience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in  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online</a:t>
                      </a:r>
                      <a:r>
                        <a:rPr sz="14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education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86055" marR="136525" indent="-88265">
                        <a:lnSpc>
                          <a:spcPct val="100000"/>
                        </a:lnSpc>
                        <a:buChar char="•"/>
                        <a:tabLst>
                          <a:tab pos="186690" algn="l"/>
                        </a:tabLst>
                      </a:pPr>
                      <a:r>
                        <a:rPr sz="1400" spc="-30" dirty="0">
                          <a:latin typeface="Arial"/>
                          <a:cs typeface="Arial"/>
                        </a:rPr>
                        <a:t>International  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online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educational  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diplomas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are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not  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nostrified  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(approved)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400" spc="-110" dirty="0">
                          <a:latin typeface="Arial"/>
                          <a:cs typeface="Arial"/>
                        </a:rPr>
                        <a:t>ME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4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Republic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Azerbaijan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86055" marR="89535" indent="-88265">
                        <a:lnSpc>
                          <a:spcPct val="100000"/>
                        </a:lnSpc>
                        <a:buChar char="•"/>
                        <a:tabLst>
                          <a:tab pos="186690" algn="l"/>
                        </a:tabLst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No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legal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4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formal 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backing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online/ 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distance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education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80670" marR="431165" indent="-182880" algn="just">
                        <a:lnSpc>
                          <a:spcPct val="100000"/>
                        </a:lnSpc>
                        <a:spcBef>
                          <a:spcPts val="265"/>
                        </a:spcBef>
                        <a:buChar char="•"/>
                        <a:tabLst>
                          <a:tab pos="281305" algn="l"/>
                        </a:tabLst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Poor 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Internet 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connection</a:t>
                      </a:r>
                      <a:r>
                        <a:rPr sz="14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in 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some</a:t>
                      </a:r>
                      <a:r>
                        <a:rPr sz="14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regions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80670" marR="240029" indent="-182880">
                        <a:lnSpc>
                          <a:spcPct val="100000"/>
                        </a:lnSpc>
                        <a:buChar char="•"/>
                        <a:tabLst>
                          <a:tab pos="281305" algn="l"/>
                        </a:tabLst>
                      </a:pPr>
                      <a:r>
                        <a:rPr sz="1400" spc="-250" dirty="0">
                          <a:latin typeface="Arial"/>
                          <a:cs typeface="Arial"/>
                        </a:rPr>
                        <a:t>ECTS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Credits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are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transferred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80670" marR="165100" indent="-182880">
                        <a:lnSpc>
                          <a:spcPct val="100000"/>
                        </a:lnSpc>
                        <a:buChar char="•"/>
                        <a:tabLst>
                          <a:tab pos="281305" algn="l"/>
                        </a:tabLst>
                      </a:pPr>
                      <a:r>
                        <a:rPr sz="1400" spc="-65" dirty="0">
                          <a:latin typeface="Arial"/>
                          <a:cs typeface="Arial"/>
                        </a:rPr>
                        <a:t>Problem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student  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authentication 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at 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DL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80670" marR="286385" indent="-182880">
                        <a:lnSpc>
                          <a:spcPct val="100000"/>
                        </a:lnSpc>
                        <a:buChar char="•"/>
                        <a:tabLst>
                          <a:tab pos="281305" algn="l"/>
                        </a:tabLst>
                      </a:pPr>
                      <a:r>
                        <a:rPr sz="1400" spc="-125" dirty="0">
                          <a:latin typeface="Arial"/>
                          <a:cs typeface="Arial"/>
                        </a:rPr>
                        <a:t>Lack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400" spc="15" dirty="0">
                          <a:latin typeface="Arial"/>
                          <a:cs typeface="Arial"/>
                        </a:rPr>
                        <a:t>“live”  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mmun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ion 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the  instructor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80670" marR="114300" indent="-182880" algn="just">
                        <a:lnSpc>
                          <a:spcPct val="100000"/>
                        </a:lnSpc>
                        <a:buChar char="•"/>
                        <a:tabLst>
                          <a:tab pos="281305" algn="l"/>
                        </a:tabLst>
                      </a:pPr>
                      <a:r>
                        <a:rPr sz="1400" spc="-170" dirty="0">
                          <a:latin typeface="Arial"/>
                          <a:cs typeface="Arial"/>
                        </a:rPr>
                        <a:t>DL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is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stereotyped  </a:t>
                      </a:r>
                      <a:r>
                        <a:rPr sz="1400" spc="-135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less 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prestigious 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form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400" spc="-2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education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80670" marR="280670" indent="-182880">
                        <a:lnSpc>
                          <a:spcPct val="100000"/>
                        </a:lnSpc>
                        <a:buChar char="•"/>
                        <a:tabLst>
                          <a:tab pos="281305" algn="l"/>
                        </a:tabLst>
                      </a:pPr>
                      <a:r>
                        <a:rPr sz="1400" spc="-85" dirty="0">
                          <a:latin typeface="Arial"/>
                          <a:cs typeface="Arial"/>
                        </a:rPr>
                        <a:t>Trainers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from  </a:t>
                      </a:r>
                      <a:r>
                        <a:rPr sz="1400" spc="-100" dirty="0">
                          <a:latin typeface="Arial"/>
                          <a:cs typeface="Arial"/>
                        </a:rPr>
                        <a:t>Kazakhstan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are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4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well-known 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 need  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promotion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80670" marR="100330" indent="-182880">
                        <a:lnSpc>
                          <a:spcPct val="100000"/>
                        </a:lnSpc>
                        <a:spcBef>
                          <a:spcPts val="265"/>
                        </a:spcBef>
                        <a:buChar char="•"/>
                        <a:tabLst>
                          <a:tab pos="281305" algn="l"/>
                        </a:tabLst>
                      </a:pPr>
                      <a:r>
                        <a:rPr sz="1400" spc="-80" dirty="0">
                          <a:latin typeface="Arial"/>
                          <a:cs typeface="Arial"/>
                        </a:rPr>
                        <a:t>Low 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motivation</a:t>
                      </a:r>
                      <a:r>
                        <a:rPr sz="14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young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people 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to  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work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400" spc="-155" dirty="0">
                          <a:latin typeface="Arial"/>
                          <a:cs typeface="Arial"/>
                        </a:rPr>
                        <a:t>NGO 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can 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influence 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demand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400" spc="-130" dirty="0">
                          <a:latin typeface="Arial"/>
                          <a:cs typeface="Arial"/>
                        </a:rPr>
                        <a:t>WA  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courses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80670" marR="429895" indent="-182880">
                        <a:lnSpc>
                          <a:spcPct val="100000"/>
                        </a:lnSpc>
                        <a:spcBef>
                          <a:spcPts val="265"/>
                        </a:spcBef>
                        <a:buChar char="•"/>
                        <a:tabLst>
                          <a:tab pos="281305" algn="l"/>
                        </a:tabLst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No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or 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poor 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internet 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connection</a:t>
                      </a:r>
                      <a:r>
                        <a:rPr sz="14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in 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some</a:t>
                      </a:r>
                      <a:r>
                        <a:rPr sz="14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regions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80670" marR="273685" indent="-182880">
                        <a:lnSpc>
                          <a:spcPct val="100000"/>
                        </a:lnSpc>
                        <a:buChar char="•"/>
                        <a:tabLst>
                          <a:tab pos="281305" algn="l"/>
                        </a:tabLst>
                      </a:pPr>
                      <a:r>
                        <a:rPr sz="1400" spc="-125" dirty="0">
                          <a:latin typeface="Arial"/>
                          <a:cs typeface="Arial"/>
                        </a:rPr>
                        <a:t>Lack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4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facilities 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4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equipment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80670" marR="339725" indent="-182880">
                        <a:lnSpc>
                          <a:spcPct val="100000"/>
                        </a:lnSpc>
                        <a:buChar char="•"/>
                        <a:tabLst>
                          <a:tab pos="281305" algn="l"/>
                        </a:tabLst>
                      </a:pPr>
                      <a:r>
                        <a:rPr sz="1400" spc="-15" dirty="0">
                          <a:latin typeface="Arial"/>
                          <a:cs typeface="Arial"/>
                        </a:rPr>
                        <a:t>Mentality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and  bias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against</a:t>
                      </a:r>
                      <a:r>
                        <a:rPr sz="14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DL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80670" marR="201295" indent="-182880">
                        <a:lnSpc>
                          <a:spcPct val="100000"/>
                        </a:lnSpc>
                        <a:buChar char="•"/>
                        <a:tabLst>
                          <a:tab pos="281305" algn="l"/>
                        </a:tabLst>
                      </a:pPr>
                      <a:r>
                        <a:rPr sz="1400" spc="-125" dirty="0">
                          <a:latin typeface="Arial"/>
                          <a:cs typeface="Arial"/>
                        </a:rPr>
                        <a:t>Lack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400" spc="-170" dirty="0">
                          <a:latin typeface="Arial"/>
                          <a:cs typeface="Arial"/>
                        </a:rPr>
                        <a:t>DL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400" spc="-114" dirty="0">
                          <a:latin typeface="Arial"/>
                          <a:cs typeface="Arial"/>
                        </a:rPr>
                        <a:t>IT 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professionals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80670" marR="415925" indent="-182880">
                        <a:lnSpc>
                          <a:spcPct val="100000"/>
                        </a:lnSpc>
                        <a:spcBef>
                          <a:spcPts val="265"/>
                        </a:spcBef>
                        <a:buChar char="•"/>
                        <a:tabLst>
                          <a:tab pos="281305" algn="l"/>
                        </a:tabLst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No 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trained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70" dirty="0">
                          <a:latin typeface="Arial"/>
                          <a:cs typeface="Arial"/>
                        </a:rPr>
                        <a:t>DL 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professionals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80670" indent="-182880">
                        <a:lnSpc>
                          <a:spcPct val="100000"/>
                        </a:lnSpc>
                        <a:buChar char="•"/>
                        <a:tabLst>
                          <a:tab pos="281305" algn="l"/>
                        </a:tabLst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No </a:t>
                      </a:r>
                      <a:r>
                        <a:rPr sz="1400" spc="-155" dirty="0">
                          <a:latin typeface="Arial"/>
                          <a:cs typeface="Arial"/>
                        </a:rPr>
                        <a:t>NGO</a:t>
                      </a:r>
                      <a:r>
                        <a:rPr sz="14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trainers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80670" marR="297815" indent="-182880">
                        <a:lnSpc>
                          <a:spcPct val="100000"/>
                        </a:lnSpc>
                        <a:buChar char="•"/>
                        <a:tabLst>
                          <a:tab pos="281305" algn="l"/>
                        </a:tabLst>
                      </a:pPr>
                      <a:r>
                        <a:rPr sz="1400" spc="-85" dirty="0">
                          <a:latin typeface="Arial"/>
                          <a:cs typeface="Arial"/>
                        </a:rPr>
                        <a:t>Slow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4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costly  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Internet 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connection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80670" marR="84455" indent="-182880">
                        <a:lnSpc>
                          <a:spcPct val="100000"/>
                        </a:lnSpc>
                        <a:buChar char="•"/>
                        <a:tabLst>
                          <a:tab pos="281305" algn="l"/>
                        </a:tabLst>
                      </a:pPr>
                      <a:r>
                        <a:rPr sz="1400" spc="-120" dirty="0">
                          <a:latin typeface="Arial"/>
                          <a:cs typeface="Arial"/>
                        </a:rPr>
                        <a:t>Some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social  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media,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used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4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25" dirty="0">
                          <a:latin typeface="Arial"/>
                          <a:cs typeface="Arial"/>
                        </a:rPr>
                        <a:t>DL, 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are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banned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25625" marR="5080" indent="-1813560">
              <a:lnSpc>
                <a:spcPct val="100000"/>
              </a:lnSpc>
              <a:spcBef>
                <a:spcPts val="95"/>
              </a:spcBef>
            </a:pPr>
            <a:r>
              <a:rPr spc="-70" dirty="0"/>
              <a:t>Opportunities </a:t>
            </a:r>
            <a:r>
              <a:rPr spc="-10" dirty="0"/>
              <a:t>for </a:t>
            </a:r>
            <a:r>
              <a:rPr spc="-95" dirty="0"/>
              <a:t>development </a:t>
            </a:r>
            <a:r>
              <a:rPr spc="-80" dirty="0"/>
              <a:t>distance/online</a:t>
            </a:r>
            <a:r>
              <a:rPr spc="-265" dirty="0"/>
              <a:t> </a:t>
            </a:r>
            <a:r>
              <a:rPr spc="-65" dirty="0"/>
              <a:t>training  </a:t>
            </a:r>
            <a:r>
              <a:rPr spc="-175" dirty="0"/>
              <a:t>courses </a:t>
            </a:r>
            <a:r>
              <a:rPr spc="-40" dirty="0"/>
              <a:t>in the </a:t>
            </a:r>
            <a:r>
              <a:rPr spc="-65" dirty="0"/>
              <a:t>target</a:t>
            </a:r>
            <a:r>
              <a:rPr spc="-295" dirty="0"/>
              <a:t> </a:t>
            </a:r>
            <a:r>
              <a:rPr spc="-90" dirty="0"/>
              <a:t>countries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850" y="1593850"/>
          <a:ext cx="8435974" cy="5031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7195"/>
                <a:gridCol w="1687195"/>
                <a:gridCol w="1687194"/>
                <a:gridCol w="1687195"/>
                <a:gridCol w="1687195"/>
              </a:tblGrid>
              <a:tr h="46037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Azerbaijan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1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Kazakhstan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Kyrgyzstan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Tajikistan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Turkmenistan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4571365">
                <a:tc>
                  <a:txBody>
                    <a:bodyPr/>
                    <a:lstStyle/>
                    <a:p>
                      <a:pPr marL="274320" marR="85090" indent="-176530">
                        <a:lnSpc>
                          <a:spcPct val="100000"/>
                        </a:lnSpc>
                        <a:spcBef>
                          <a:spcPts val="265"/>
                        </a:spcBef>
                        <a:buChar char="•"/>
                        <a:tabLst>
                          <a:tab pos="274955" algn="l"/>
                        </a:tabLst>
                      </a:pPr>
                      <a:r>
                        <a:rPr sz="1400" spc="-80" dirty="0">
                          <a:latin typeface="Arial"/>
                          <a:cs typeface="Arial"/>
                        </a:rPr>
                        <a:t>There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are 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trained  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professional 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lecturers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400" spc="-240" dirty="0">
                          <a:latin typeface="Arial"/>
                          <a:cs typeface="Arial"/>
                        </a:rPr>
                        <a:t>CSO 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management</a:t>
                      </a:r>
                      <a:r>
                        <a:rPr sz="14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field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320" marR="354965" indent="-176530">
                        <a:lnSpc>
                          <a:spcPct val="100000"/>
                        </a:lnSpc>
                        <a:buChar char="•"/>
                        <a:tabLst>
                          <a:tab pos="274955" algn="l"/>
                        </a:tabLst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Excellent  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technical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basis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320" marR="81915" indent="-176530">
                        <a:lnSpc>
                          <a:spcPct val="100000"/>
                        </a:lnSpc>
                        <a:buChar char="•"/>
                        <a:tabLst>
                          <a:tab pos="274955" algn="l"/>
                        </a:tabLst>
                      </a:pPr>
                      <a:r>
                        <a:rPr sz="1400" spc="-15" dirty="0">
                          <a:latin typeface="Arial"/>
                          <a:cs typeface="Arial"/>
                        </a:rPr>
                        <a:t>Within 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"State 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Program 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socio-  economic 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development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regions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Republic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Azerbaijan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for 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2014-2018 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", </a:t>
                      </a:r>
                      <a:r>
                        <a:rPr sz="1400" spc="45" dirty="0">
                          <a:latin typeface="Arial"/>
                          <a:cs typeface="Arial"/>
                        </a:rPr>
                        <a:t>it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is  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intended 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to  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launch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regional  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universal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center  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conduct </a:t>
                      </a:r>
                      <a:r>
                        <a:rPr sz="1400" spc="-170" dirty="0">
                          <a:latin typeface="Arial"/>
                          <a:cs typeface="Arial"/>
                        </a:rPr>
                        <a:t>DL 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services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4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regions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Azerbaijan.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74320" marR="140335" indent="-177165">
                        <a:lnSpc>
                          <a:spcPct val="100000"/>
                        </a:lnSpc>
                        <a:spcBef>
                          <a:spcPts val="265"/>
                        </a:spcBef>
                        <a:buChar char="•"/>
                        <a:tabLst>
                          <a:tab pos="274955" algn="l"/>
                        </a:tabLst>
                      </a:pPr>
                      <a:r>
                        <a:rPr sz="1400" spc="-160" dirty="0">
                          <a:latin typeface="Arial"/>
                          <a:cs typeface="Arial"/>
                        </a:rPr>
                        <a:t>NGOs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are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aware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that 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they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need</a:t>
                      </a:r>
                      <a:r>
                        <a:rPr sz="14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to 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update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4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staff  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professional</a:t>
                      </a:r>
                      <a:r>
                        <a:rPr sz="14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skills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320" marR="174625" indent="-177165" algn="just">
                        <a:lnSpc>
                          <a:spcPct val="100000"/>
                        </a:lnSpc>
                        <a:buChar char="•"/>
                        <a:tabLst>
                          <a:tab pos="274955" algn="l"/>
                        </a:tabLst>
                      </a:pPr>
                      <a:r>
                        <a:rPr sz="1400" spc="-150" dirty="0">
                          <a:latin typeface="Arial"/>
                          <a:cs typeface="Arial"/>
                        </a:rPr>
                        <a:t>HEIs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are ready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to 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collaborate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with  </a:t>
                      </a:r>
                      <a:r>
                        <a:rPr sz="1400" spc="-160" dirty="0">
                          <a:latin typeface="Arial"/>
                          <a:cs typeface="Arial"/>
                        </a:rPr>
                        <a:t>NGOs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4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field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70" dirty="0">
                          <a:latin typeface="Arial"/>
                          <a:cs typeface="Arial"/>
                        </a:rPr>
                        <a:t>DL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320" marR="144780" indent="-177165">
                        <a:lnSpc>
                          <a:spcPct val="100000"/>
                        </a:lnSpc>
                        <a:buChar char="•"/>
                        <a:tabLst>
                          <a:tab pos="274955" algn="l"/>
                        </a:tabLst>
                      </a:pPr>
                      <a:r>
                        <a:rPr sz="1400" spc="-80" dirty="0">
                          <a:latin typeface="Arial"/>
                          <a:cs typeface="Arial"/>
                        </a:rPr>
                        <a:t>There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are 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trained 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professionals</a:t>
                      </a:r>
                      <a:r>
                        <a:rPr sz="14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400" spc="-11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well-built  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infrastructure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73685" marR="186690" indent="-176530">
                        <a:lnSpc>
                          <a:spcPct val="100000"/>
                        </a:lnSpc>
                        <a:spcBef>
                          <a:spcPts val="265"/>
                        </a:spcBef>
                        <a:buChar char="•"/>
                        <a:tabLst>
                          <a:tab pos="274320" algn="l"/>
                        </a:tabLst>
                      </a:pPr>
                      <a:r>
                        <a:rPr sz="1400" spc="-40" dirty="0">
                          <a:latin typeface="Arial"/>
                          <a:cs typeface="Arial"/>
                        </a:rPr>
                        <a:t>Non-formal 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education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is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not  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strictly</a:t>
                      </a:r>
                      <a:r>
                        <a:rPr sz="14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regulated 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government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3685" marR="227965" indent="-176530">
                        <a:lnSpc>
                          <a:spcPct val="100000"/>
                        </a:lnSpc>
                        <a:buChar char="•"/>
                        <a:tabLst>
                          <a:tab pos="274320" algn="l"/>
                        </a:tabLst>
                      </a:pPr>
                      <a:r>
                        <a:rPr sz="1400" spc="-65" dirty="0">
                          <a:latin typeface="Arial"/>
                          <a:cs typeface="Arial"/>
                        </a:rPr>
                        <a:t>Positive</a:t>
                      </a:r>
                      <a:r>
                        <a:rPr sz="14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attitude 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towards 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online  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courses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among  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population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3685" marR="150495" indent="-176530">
                        <a:lnSpc>
                          <a:spcPct val="100000"/>
                        </a:lnSpc>
                        <a:buChar char="•"/>
                        <a:tabLst>
                          <a:tab pos="274320" algn="l"/>
                        </a:tabLst>
                      </a:pPr>
                      <a:r>
                        <a:rPr sz="1400" spc="-85" dirty="0">
                          <a:latin typeface="Arial"/>
                          <a:cs typeface="Arial"/>
                        </a:rPr>
                        <a:t>Respondents 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think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that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on-line  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courses 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blur  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boundaries 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between  countries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80035" marR="460375" indent="-182880" algn="just">
                        <a:lnSpc>
                          <a:spcPct val="100000"/>
                        </a:lnSpc>
                        <a:spcBef>
                          <a:spcPts val="265"/>
                        </a:spcBef>
                        <a:buChar char="•"/>
                        <a:tabLst>
                          <a:tab pos="280670" algn="l"/>
                        </a:tabLst>
                      </a:pPr>
                      <a:r>
                        <a:rPr sz="1400" spc="-150" dirty="0">
                          <a:latin typeface="Arial"/>
                          <a:cs typeface="Arial"/>
                        </a:rPr>
                        <a:t>HEIs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are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very  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motivated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to  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develop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70" dirty="0">
                          <a:latin typeface="Arial"/>
                          <a:cs typeface="Arial"/>
                        </a:rPr>
                        <a:t>DL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73685" marR="300355" indent="-176530">
                        <a:lnSpc>
                          <a:spcPct val="100000"/>
                        </a:lnSpc>
                        <a:spcBef>
                          <a:spcPts val="265"/>
                        </a:spcBef>
                        <a:buChar char="•"/>
                        <a:tabLst>
                          <a:tab pos="274320" algn="l"/>
                        </a:tabLst>
                      </a:pPr>
                      <a:r>
                        <a:rPr sz="1400" spc="-155" dirty="0">
                          <a:latin typeface="Arial"/>
                          <a:cs typeface="Arial"/>
                        </a:rPr>
                        <a:t>NGO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that 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work 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disabled 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people</a:t>
                      </a:r>
                      <a:r>
                        <a:rPr sz="14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support  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idea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4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70" dirty="0">
                          <a:latin typeface="Arial"/>
                          <a:cs typeface="Arial"/>
                        </a:rPr>
                        <a:t>DL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7278" y="225856"/>
            <a:ext cx="740918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45110">
              <a:lnSpc>
                <a:spcPct val="100000"/>
              </a:lnSpc>
              <a:spcBef>
                <a:spcPts val="95"/>
              </a:spcBef>
            </a:pPr>
            <a:r>
              <a:rPr spc="-215" dirty="0"/>
              <a:t>Topics </a:t>
            </a:r>
            <a:r>
              <a:rPr spc="-5" dirty="0"/>
              <a:t>of </a:t>
            </a:r>
            <a:r>
              <a:rPr spc="-65" dirty="0"/>
              <a:t>training </a:t>
            </a:r>
            <a:r>
              <a:rPr spc="-175" dirty="0"/>
              <a:t>courses </a:t>
            </a:r>
            <a:r>
              <a:rPr spc="-5" dirty="0"/>
              <a:t>that </a:t>
            </a:r>
            <a:r>
              <a:rPr spc="-130" dirty="0"/>
              <a:t>are </a:t>
            </a:r>
            <a:r>
              <a:rPr spc="-40" dirty="0"/>
              <a:t>in the </a:t>
            </a:r>
            <a:r>
              <a:rPr spc="-114" dirty="0"/>
              <a:t>highest  </a:t>
            </a:r>
            <a:r>
              <a:rPr spc="-125" dirty="0"/>
              <a:t>demand, </a:t>
            </a:r>
            <a:r>
              <a:rPr spc="-110" dirty="0"/>
              <a:t>recommendations </a:t>
            </a:r>
            <a:r>
              <a:rPr spc="-90" dirty="0"/>
              <a:t>on </a:t>
            </a:r>
            <a:r>
              <a:rPr spc="-35" dirty="0"/>
              <a:t>the </a:t>
            </a:r>
            <a:r>
              <a:rPr spc="-175" dirty="0"/>
              <a:t>courses</a:t>
            </a:r>
            <a:r>
              <a:rPr spc="-220" dirty="0"/>
              <a:t> </a:t>
            </a:r>
            <a:r>
              <a:rPr spc="-65" dirty="0"/>
              <a:t>content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17177" y="1262418"/>
          <a:ext cx="8426446" cy="5828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5289"/>
                <a:gridCol w="1685289"/>
                <a:gridCol w="1685289"/>
                <a:gridCol w="1685289"/>
                <a:gridCol w="1685290"/>
              </a:tblGrid>
              <a:tr h="460375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Azerbaijan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1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Kazakhstan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Kyrgyzstan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Tajikistan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Turkmenistan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4998720">
                <a:tc>
                  <a:txBody>
                    <a:bodyPr/>
                    <a:lstStyle/>
                    <a:p>
                      <a:pPr marL="275590" marR="123825" indent="-177800">
                        <a:lnSpc>
                          <a:spcPct val="100000"/>
                        </a:lnSpc>
                        <a:spcBef>
                          <a:spcPts val="265"/>
                        </a:spcBef>
                        <a:buChar char="•"/>
                        <a:tabLst>
                          <a:tab pos="276225" algn="l"/>
                        </a:tabLst>
                      </a:pPr>
                      <a:r>
                        <a:rPr sz="1400" spc="-60" dirty="0">
                          <a:latin typeface="Arial"/>
                          <a:cs typeface="Arial"/>
                        </a:rPr>
                        <a:t>Legislation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for  </a:t>
                      </a:r>
                      <a:r>
                        <a:rPr sz="1400" spc="-240" dirty="0">
                          <a:latin typeface="Arial"/>
                          <a:cs typeface="Arial"/>
                        </a:rPr>
                        <a:t>CSO 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(registration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organizations 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projects;</a:t>
                      </a:r>
                      <a:r>
                        <a:rPr sz="14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40" dirty="0">
                          <a:latin typeface="Arial"/>
                          <a:cs typeface="Arial"/>
                        </a:rPr>
                        <a:t>CSO  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taxation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reporting,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etc.)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5590" marR="196850" indent="-177800">
                        <a:lnSpc>
                          <a:spcPct val="100000"/>
                        </a:lnSpc>
                        <a:buChar char="•"/>
                        <a:tabLst>
                          <a:tab pos="276225" algn="l"/>
                        </a:tabLst>
                      </a:pPr>
                      <a:r>
                        <a:rPr sz="1400" spc="-195" dirty="0">
                          <a:latin typeface="Arial"/>
                          <a:cs typeface="Arial"/>
                        </a:rPr>
                        <a:t>HR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management  Professional  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growth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5590" indent="-177800">
                        <a:lnSpc>
                          <a:spcPct val="100000"/>
                        </a:lnSpc>
                        <a:buChar char="•"/>
                        <a:tabLst>
                          <a:tab pos="276225" algn="l"/>
                        </a:tabLst>
                      </a:pPr>
                      <a:r>
                        <a:rPr sz="1400" spc="-90" dirty="0">
                          <a:latin typeface="Arial"/>
                          <a:cs typeface="Arial"/>
                        </a:rPr>
                        <a:t>Advocacy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5590" marR="186055" indent="-177800">
                        <a:lnSpc>
                          <a:spcPct val="100000"/>
                        </a:lnSpc>
                        <a:buChar char="•"/>
                        <a:tabLst>
                          <a:tab pos="276225" algn="l"/>
                        </a:tabLst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Financial 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(budget),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project 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management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5590" marR="168910" indent="-177800">
                        <a:lnSpc>
                          <a:spcPct val="100000"/>
                        </a:lnSpc>
                        <a:buChar char="•"/>
                        <a:tabLst>
                          <a:tab pos="276225" algn="l"/>
                        </a:tabLst>
                      </a:pPr>
                      <a:r>
                        <a:rPr sz="1400" spc="-80" dirty="0">
                          <a:latin typeface="Arial"/>
                          <a:cs typeface="Arial"/>
                        </a:rPr>
                        <a:t>Result 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oriented  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coordination</a:t>
                      </a:r>
                      <a:r>
                        <a:rPr sz="14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fundraising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75590" marR="366395" indent="-178435">
                        <a:lnSpc>
                          <a:spcPct val="100000"/>
                        </a:lnSpc>
                        <a:spcBef>
                          <a:spcPts val="265"/>
                        </a:spcBef>
                        <a:buChar char="•"/>
                        <a:tabLst>
                          <a:tab pos="276225" algn="l"/>
                        </a:tabLst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Fundraising 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, 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crowd</a:t>
                      </a:r>
                      <a:r>
                        <a:rPr sz="14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funding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5590" marR="444500" indent="-178435">
                        <a:lnSpc>
                          <a:spcPct val="100000"/>
                        </a:lnSpc>
                        <a:buChar char="•"/>
                        <a:tabLst>
                          <a:tab pos="276225" algn="l"/>
                        </a:tabLst>
                      </a:pPr>
                      <a:r>
                        <a:rPr sz="1400" spc="-55" dirty="0">
                          <a:latin typeface="Arial"/>
                          <a:cs typeface="Arial"/>
                        </a:rPr>
                        <a:t>Project 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5590" marR="189230" indent="-178435">
                        <a:lnSpc>
                          <a:spcPct val="100000"/>
                        </a:lnSpc>
                        <a:buChar char="•"/>
                        <a:tabLst>
                          <a:tab pos="276225" algn="l"/>
                        </a:tabLst>
                      </a:pPr>
                      <a:r>
                        <a:rPr sz="1400" spc="-25" dirty="0">
                          <a:latin typeface="Arial"/>
                          <a:cs typeface="Arial"/>
                        </a:rPr>
                        <a:t>Writing </a:t>
                      </a:r>
                      <a:r>
                        <a:rPr sz="1400" spc="-1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project  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proposal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5590" marR="380365" indent="-178435">
                        <a:lnSpc>
                          <a:spcPct val="100000"/>
                        </a:lnSpc>
                        <a:buChar char="•"/>
                        <a:tabLst>
                          <a:tab pos="276225" algn="l"/>
                        </a:tabLst>
                      </a:pPr>
                      <a:r>
                        <a:rPr sz="1400" spc="-60" dirty="0">
                          <a:latin typeface="Arial"/>
                          <a:cs typeface="Arial"/>
                        </a:rPr>
                        <a:t>Legislation</a:t>
                      </a:r>
                      <a:r>
                        <a:rPr sz="14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for  </a:t>
                      </a:r>
                      <a:r>
                        <a:rPr sz="1400" spc="-155" dirty="0">
                          <a:latin typeface="Arial"/>
                          <a:cs typeface="Arial"/>
                        </a:rPr>
                        <a:t>NGO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5590" indent="-178435">
                        <a:lnSpc>
                          <a:spcPct val="100000"/>
                        </a:lnSpc>
                        <a:buChar char="•"/>
                        <a:tabLst>
                          <a:tab pos="276225" algn="l"/>
                        </a:tabLst>
                      </a:pPr>
                      <a:r>
                        <a:rPr sz="1400" spc="-65" dirty="0">
                          <a:latin typeface="Arial"/>
                          <a:cs typeface="Arial"/>
                        </a:rPr>
                        <a:t>Strategic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planning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5590" marR="281940" indent="-178435">
                        <a:lnSpc>
                          <a:spcPct val="100000"/>
                        </a:lnSpc>
                        <a:buChar char="•"/>
                        <a:tabLst>
                          <a:tab pos="276225" algn="l"/>
                        </a:tabLst>
                      </a:pPr>
                      <a:r>
                        <a:rPr sz="1400" spc="-60" dirty="0">
                          <a:latin typeface="Arial"/>
                          <a:cs typeface="Arial"/>
                        </a:rPr>
                        <a:t>Accounting</a:t>
                      </a:r>
                      <a:r>
                        <a:rPr sz="14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taxation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5590" marR="444500" indent="-178435">
                        <a:lnSpc>
                          <a:spcPct val="100000"/>
                        </a:lnSpc>
                        <a:buChar char="•"/>
                        <a:tabLst>
                          <a:tab pos="276225" algn="l"/>
                        </a:tabLst>
                      </a:pPr>
                      <a:r>
                        <a:rPr sz="1400" spc="-80" dirty="0">
                          <a:latin typeface="Arial"/>
                          <a:cs typeface="Arial"/>
                        </a:rPr>
                        <a:t>Time 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5590" marR="339090" indent="-178435">
                        <a:lnSpc>
                          <a:spcPct val="100000"/>
                        </a:lnSpc>
                        <a:buChar char="•"/>
                        <a:tabLst>
                          <a:tab pos="276225" algn="l"/>
                        </a:tabLst>
                      </a:pPr>
                      <a:r>
                        <a:rPr sz="1400" spc="-40" dirty="0">
                          <a:latin typeface="Arial"/>
                          <a:cs typeface="Arial"/>
                        </a:rPr>
                        <a:t>Marketing,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70" dirty="0">
                          <a:latin typeface="Arial"/>
                          <a:cs typeface="Arial"/>
                        </a:rPr>
                        <a:t>PR,  </a:t>
                      </a:r>
                      <a:r>
                        <a:rPr sz="1400" spc="-185" dirty="0">
                          <a:latin typeface="Arial"/>
                          <a:cs typeface="Arial"/>
                        </a:rPr>
                        <a:t>SSM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5590" marR="277495" indent="-178435">
                        <a:lnSpc>
                          <a:spcPct val="100000"/>
                        </a:lnSpc>
                        <a:buChar char="•"/>
                        <a:tabLst>
                          <a:tab pos="276225" algn="l"/>
                        </a:tabLst>
                      </a:pPr>
                      <a:r>
                        <a:rPr sz="1400" spc="-20" dirty="0">
                          <a:latin typeface="Arial"/>
                          <a:cs typeface="Arial"/>
                        </a:rPr>
                        <a:t>Monitoring</a:t>
                      </a:r>
                      <a:r>
                        <a:rPr sz="14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assessment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5590" indent="-178435">
                        <a:lnSpc>
                          <a:spcPct val="100000"/>
                        </a:lnSpc>
                        <a:buChar char="•"/>
                        <a:tabLst>
                          <a:tab pos="276225" algn="l"/>
                        </a:tabLst>
                      </a:pPr>
                      <a:r>
                        <a:rPr sz="1400" spc="-90" dirty="0">
                          <a:latin typeface="Arial"/>
                          <a:cs typeface="Arial"/>
                        </a:rPr>
                        <a:t>Social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partnership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5590" indent="-178435">
                        <a:lnSpc>
                          <a:spcPct val="100000"/>
                        </a:lnSpc>
                        <a:buChar char="•"/>
                        <a:tabLst>
                          <a:tab pos="276225" algn="l"/>
                        </a:tabLst>
                      </a:pPr>
                      <a:r>
                        <a:rPr sz="1400" spc="-90" dirty="0">
                          <a:latin typeface="Arial"/>
                          <a:cs typeface="Arial"/>
                        </a:rPr>
                        <a:t>Advocacy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74955" marR="444500" indent="-177800">
                        <a:lnSpc>
                          <a:spcPct val="100000"/>
                        </a:lnSpc>
                        <a:spcBef>
                          <a:spcPts val="265"/>
                        </a:spcBef>
                        <a:buChar char="•"/>
                        <a:tabLst>
                          <a:tab pos="275590" algn="l"/>
                        </a:tabLst>
                      </a:pPr>
                      <a:r>
                        <a:rPr sz="1400" spc="-155" dirty="0">
                          <a:latin typeface="Arial"/>
                          <a:cs typeface="Arial"/>
                        </a:rPr>
                        <a:t>NGO 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955" marR="382270" indent="-177800">
                        <a:lnSpc>
                          <a:spcPct val="100000"/>
                        </a:lnSpc>
                        <a:buChar char="•"/>
                        <a:tabLst>
                          <a:tab pos="275590" algn="l"/>
                        </a:tabLst>
                      </a:pPr>
                      <a:r>
                        <a:rPr sz="1400" spc="-155" dirty="0">
                          <a:latin typeface="Arial"/>
                          <a:cs typeface="Arial"/>
                        </a:rPr>
                        <a:t>NGO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rg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io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l  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structure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development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955" indent="-177800">
                        <a:lnSpc>
                          <a:spcPct val="100000"/>
                        </a:lnSpc>
                        <a:buChar char="•"/>
                        <a:tabLst>
                          <a:tab pos="275590" algn="l"/>
                        </a:tabLst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Fundraising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955" indent="-177800">
                        <a:lnSpc>
                          <a:spcPct val="100000"/>
                        </a:lnSpc>
                        <a:buChar char="•"/>
                        <a:tabLst>
                          <a:tab pos="275590" algn="l"/>
                        </a:tabLst>
                      </a:pPr>
                      <a:r>
                        <a:rPr sz="1400" spc="-90" dirty="0">
                          <a:latin typeface="Arial"/>
                          <a:cs typeface="Arial"/>
                        </a:rPr>
                        <a:t>Social</a:t>
                      </a:r>
                      <a:r>
                        <a:rPr sz="14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work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955" marR="277495" indent="-177800">
                        <a:lnSpc>
                          <a:spcPct val="100000"/>
                        </a:lnSpc>
                        <a:buChar char="•"/>
                        <a:tabLst>
                          <a:tab pos="275590" algn="l"/>
                        </a:tabLst>
                      </a:pPr>
                      <a:r>
                        <a:rPr sz="1400" spc="-20" dirty="0">
                          <a:latin typeface="Arial"/>
                          <a:cs typeface="Arial"/>
                        </a:rPr>
                        <a:t>Monitoring</a:t>
                      </a:r>
                      <a:r>
                        <a:rPr sz="14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assessment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74955" indent="-178435">
                        <a:lnSpc>
                          <a:spcPct val="100000"/>
                        </a:lnSpc>
                        <a:spcBef>
                          <a:spcPts val="265"/>
                        </a:spcBef>
                        <a:buChar char="•"/>
                        <a:tabLst>
                          <a:tab pos="275590" algn="l"/>
                        </a:tabLst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Labour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migrants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955" indent="-178435">
                        <a:lnSpc>
                          <a:spcPct val="100000"/>
                        </a:lnSpc>
                        <a:buChar char="•"/>
                        <a:tabLst>
                          <a:tab pos="275590" algn="l"/>
                        </a:tabLst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Fundraising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955" indent="-178435">
                        <a:lnSpc>
                          <a:spcPct val="100000"/>
                        </a:lnSpc>
                        <a:buChar char="•"/>
                        <a:tabLst>
                          <a:tab pos="275590" algn="l"/>
                        </a:tabLst>
                      </a:pPr>
                      <a:r>
                        <a:rPr sz="1400" spc="-80" dirty="0">
                          <a:latin typeface="Arial"/>
                          <a:cs typeface="Arial"/>
                        </a:rPr>
                        <a:t>Gender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equality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955" indent="-178435">
                        <a:lnSpc>
                          <a:spcPct val="100000"/>
                        </a:lnSpc>
                        <a:buChar char="•"/>
                        <a:tabLst>
                          <a:tab pos="275590" algn="l"/>
                        </a:tabLst>
                      </a:pPr>
                      <a:r>
                        <a:rPr sz="1400" spc="-95" dirty="0">
                          <a:latin typeface="Arial"/>
                          <a:cs typeface="Arial"/>
                        </a:rPr>
                        <a:t>Psychology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955" marR="142240" indent="-178435">
                        <a:lnSpc>
                          <a:spcPct val="100000"/>
                        </a:lnSpc>
                        <a:buChar char="•"/>
                        <a:tabLst>
                          <a:tab pos="275590" algn="l"/>
                        </a:tabLst>
                      </a:pPr>
                      <a:r>
                        <a:rPr sz="1400" spc="-90" dirty="0">
                          <a:latin typeface="Arial"/>
                          <a:cs typeface="Arial"/>
                        </a:rPr>
                        <a:t>Social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ep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eneu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ip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955" marR="123825" indent="-178435">
                        <a:lnSpc>
                          <a:spcPct val="100000"/>
                        </a:lnSpc>
                        <a:buChar char="•"/>
                        <a:tabLst>
                          <a:tab pos="275590" algn="l"/>
                        </a:tabLst>
                      </a:pPr>
                      <a:r>
                        <a:rPr sz="1400" spc="-55" dirty="0">
                          <a:latin typeface="Arial"/>
                          <a:cs typeface="Arial"/>
                        </a:rPr>
                        <a:t>Presentation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visualization</a:t>
                      </a:r>
                      <a:r>
                        <a:rPr sz="14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skills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955" marR="361315" indent="-178435">
                        <a:lnSpc>
                          <a:spcPct val="100000"/>
                        </a:lnSpc>
                        <a:buChar char="•"/>
                        <a:tabLst>
                          <a:tab pos="275590" algn="l"/>
                        </a:tabLst>
                      </a:pPr>
                      <a:r>
                        <a:rPr sz="1400" spc="-60" dirty="0">
                          <a:latin typeface="Arial"/>
                          <a:cs typeface="Arial"/>
                        </a:rPr>
                        <a:t>Vulnerable  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society</a:t>
                      </a:r>
                      <a:r>
                        <a:rPr sz="14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groups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955" indent="-178435">
                        <a:lnSpc>
                          <a:spcPct val="100000"/>
                        </a:lnSpc>
                        <a:buChar char="•"/>
                        <a:tabLst>
                          <a:tab pos="275590" algn="l"/>
                        </a:tabLst>
                      </a:pPr>
                      <a:r>
                        <a:rPr sz="1400" spc="-135" dirty="0">
                          <a:latin typeface="Arial"/>
                          <a:cs typeface="Arial"/>
                        </a:rPr>
                        <a:t>Team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building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955" indent="-178435">
                        <a:lnSpc>
                          <a:spcPct val="100000"/>
                        </a:lnSpc>
                        <a:buChar char="•"/>
                        <a:tabLst>
                          <a:tab pos="275590" algn="l"/>
                        </a:tabLst>
                      </a:pPr>
                      <a:r>
                        <a:rPr sz="1400" spc="-80" dirty="0">
                          <a:latin typeface="Arial"/>
                          <a:cs typeface="Arial"/>
                        </a:rPr>
                        <a:t>Capacity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building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955" marR="189865" indent="-178435">
                        <a:lnSpc>
                          <a:spcPct val="100000"/>
                        </a:lnSpc>
                        <a:buChar char="•"/>
                        <a:tabLst>
                          <a:tab pos="275590" algn="l"/>
                        </a:tabLst>
                      </a:pPr>
                      <a:r>
                        <a:rPr sz="1400" spc="-25" dirty="0">
                          <a:latin typeface="Arial"/>
                          <a:cs typeface="Arial"/>
                        </a:rPr>
                        <a:t>Writing </a:t>
                      </a:r>
                      <a:r>
                        <a:rPr sz="1400" spc="-1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project  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proposal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955" marR="317500" indent="-178435">
                        <a:lnSpc>
                          <a:spcPct val="100000"/>
                        </a:lnSpc>
                        <a:buChar char="•"/>
                        <a:tabLst>
                          <a:tab pos="275590" algn="l"/>
                        </a:tabLst>
                      </a:pPr>
                      <a:r>
                        <a:rPr sz="1400" spc="-60" dirty="0">
                          <a:latin typeface="Arial"/>
                          <a:cs typeface="Arial"/>
                        </a:rPr>
                        <a:t>Legislation</a:t>
                      </a:r>
                      <a:r>
                        <a:rPr sz="14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taxation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955" indent="-178435">
                        <a:lnSpc>
                          <a:spcPct val="100000"/>
                        </a:lnSpc>
                        <a:buChar char="•"/>
                        <a:tabLst>
                          <a:tab pos="275590" algn="l"/>
                        </a:tabLst>
                      </a:pPr>
                      <a:r>
                        <a:rPr sz="1400" spc="-50" dirty="0">
                          <a:latin typeface="Arial"/>
                          <a:cs typeface="Arial"/>
                        </a:rPr>
                        <a:t>Volunteering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955" marR="129539" indent="-178435">
                        <a:lnSpc>
                          <a:spcPct val="100000"/>
                        </a:lnSpc>
                        <a:buChar char="•"/>
                        <a:tabLst>
                          <a:tab pos="275590" algn="l"/>
                        </a:tabLst>
                      </a:pPr>
                      <a:r>
                        <a:rPr sz="1400" spc="-50" dirty="0">
                          <a:latin typeface="Arial"/>
                          <a:cs typeface="Arial"/>
                        </a:rPr>
                        <a:t>Collaboration 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4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Government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955" indent="-178435">
                        <a:lnSpc>
                          <a:spcPct val="100000"/>
                        </a:lnSpc>
                        <a:buChar char="•"/>
                        <a:tabLst>
                          <a:tab pos="275590" algn="l"/>
                        </a:tabLst>
                      </a:pPr>
                      <a:r>
                        <a:rPr sz="1400" spc="-195" dirty="0">
                          <a:latin typeface="Arial"/>
                          <a:cs typeface="Arial"/>
                        </a:rPr>
                        <a:t>HR</a:t>
                      </a:r>
                      <a:r>
                        <a:rPr sz="14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management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955" marR="451484" indent="-178435">
                        <a:lnSpc>
                          <a:spcPct val="100000"/>
                        </a:lnSpc>
                        <a:buChar char="•"/>
                        <a:tabLst>
                          <a:tab pos="275590" algn="l"/>
                        </a:tabLst>
                      </a:pPr>
                      <a:r>
                        <a:rPr sz="1400" spc="-55" dirty="0">
                          <a:latin typeface="Arial"/>
                          <a:cs typeface="Arial"/>
                        </a:rPr>
                        <a:t>Project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us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ili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y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955" indent="-178435">
                        <a:lnSpc>
                          <a:spcPct val="100000"/>
                        </a:lnSpc>
                        <a:buChar char="•"/>
                        <a:tabLst>
                          <a:tab pos="275590" algn="l"/>
                        </a:tabLst>
                      </a:pPr>
                      <a:r>
                        <a:rPr sz="1400" spc="-65" dirty="0">
                          <a:latin typeface="Arial"/>
                          <a:cs typeface="Arial"/>
                        </a:rPr>
                        <a:t>Strategic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planning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74320" indent="-177800">
                        <a:lnSpc>
                          <a:spcPct val="100000"/>
                        </a:lnSpc>
                        <a:spcBef>
                          <a:spcPts val="265"/>
                        </a:spcBef>
                        <a:buChar char="•"/>
                        <a:tabLst>
                          <a:tab pos="274955" algn="l"/>
                        </a:tabLst>
                      </a:pPr>
                      <a:r>
                        <a:rPr sz="1400" spc="-90" dirty="0">
                          <a:latin typeface="Arial"/>
                          <a:cs typeface="Arial"/>
                        </a:rPr>
                        <a:t>Social</a:t>
                      </a:r>
                      <a:r>
                        <a:rPr sz="14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partnership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320" indent="-177800">
                        <a:lnSpc>
                          <a:spcPct val="100000"/>
                        </a:lnSpc>
                        <a:buChar char="•"/>
                        <a:tabLst>
                          <a:tab pos="274955" algn="l"/>
                        </a:tabLst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Financial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0" dirty="0">
                          <a:latin typeface="Arial"/>
                          <a:cs typeface="Arial"/>
                        </a:rPr>
                        <a:t>issues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320" marR="451484" indent="-177800">
                        <a:lnSpc>
                          <a:spcPct val="100000"/>
                        </a:lnSpc>
                        <a:buChar char="•"/>
                        <a:tabLst>
                          <a:tab pos="274955" algn="l"/>
                        </a:tabLst>
                      </a:pPr>
                      <a:r>
                        <a:rPr sz="1400" spc="-155" dirty="0">
                          <a:latin typeface="Arial"/>
                          <a:cs typeface="Arial"/>
                        </a:rPr>
                        <a:t>NGO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legal 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sustainability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320" marR="117475" indent="-177800">
                        <a:lnSpc>
                          <a:spcPct val="100000"/>
                        </a:lnSpc>
                        <a:buChar char="•"/>
                        <a:tabLst>
                          <a:tab pos="274955" algn="l"/>
                        </a:tabLst>
                      </a:pPr>
                      <a:r>
                        <a:rPr sz="1400" spc="-90" dirty="0">
                          <a:latin typeface="Arial"/>
                          <a:cs typeface="Arial"/>
                        </a:rPr>
                        <a:t>Social 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adaptation 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4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rehabilitation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disabled 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people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74320" marR="99695" indent="-177800">
                        <a:lnSpc>
                          <a:spcPct val="100000"/>
                        </a:lnSpc>
                        <a:buChar char="•"/>
                        <a:tabLst>
                          <a:tab pos="274955" algn="l"/>
                        </a:tabLst>
                      </a:pPr>
                      <a:r>
                        <a:rPr sz="1400" spc="-30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topics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400" spc="-155" dirty="0">
                          <a:latin typeface="Arial"/>
                          <a:cs typeface="Arial"/>
                        </a:rPr>
                        <a:t>NGO  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specialization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1552</Words>
  <Application>Microsoft Office PowerPoint</Application>
  <PresentationFormat>Экран (4:3)</PresentationFormat>
  <Paragraphs>279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Презентация PowerPoint</vt:lpstr>
      <vt:lpstr>Goal and Objectives</vt:lpstr>
      <vt:lpstr>Methodology</vt:lpstr>
      <vt:lpstr>Target groups</vt:lpstr>
      <vt:lpstr>Gender representaton</vt:lpstr>
      <vt:lpstr>Current situation and best practices of organizing  distance/online training courses in local HEI</vt:lpstr>
      <vt:lpstr>Gaps, challenges and risks in operation of  distance/online training courses</vt:lpstr>
      <vt:lpstr>Opportunities for development distance/online training  courses in the target countries</vt:lpstr>
      <vt:lpstr>Topics of training courses that are in the highest  demand, recommendations on the courses content</vt:lpstr>
      <vt:lpstr>Recommendations on how to organize and introduce  distance/online training courses for the P4I Program - 1</vt:lpstr>
      <vt:lpstr>Recommendations on how to organize and introduce  distance/online training courses for the P4I Program - 2</vt:lpstr>
      <vt:lpstr>Some conclusions and ideas for Web Academy</vt:lpstr>
      <vt:lpstr>Some conclusions and ideas for Web Academy</vt:lpstr>
      <vt:lpstr>Contacts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CSOs Needs Assessment of Online/Distant Learning for Web Academy in Central Asia and Azerbaijan</dc:title>
  <dc:creator>Tinibek</dc:creator>
  <cp:lastModifiedBy>User</cp:lastModifiedBy>
  <cp:revision>1</cp:revision>
  <dcterms:created xsi:type="dcterms:W3CDTF">2018-10-08T10:36:24Z</dcterms:created>
  <dcterms:modified xsi:type="dcterms:W3CDTF">2018-10-08T10:37:09Z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2017-05-08T00:00:00Z</vt:filetime>
  </property>
  <property fmtid="{D5CDD505-2E9C-101B-9397-08002B2CF9AE}" pid="3" name="Creator">
    <vt:lpwstr>Acrobat PDFMaker 11 для PowerPoint</vt:lpwstr>
  </property>
  <property fmtid="{D5CDD505-2E9C-101B-9397-08002B2CF9AE}" pid="4" name="LastSaved">
    <vt:filetime>2018-10-08T00:00:00Z</vt:filetime>
  </property>
</Properties>
</file>