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vest.gov.kz/ru/media-center/press-releases/stroitelstvo-kazakhstansko-kitayskikh-invest-proektov-budet-vestis-v-sootvetstvii-s-zakonodatelstvom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pecinfo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46A47-6F6D-4CB3-927B-7AD6734CC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647700"/>
            <a:ext cx="8791575" cy="3047999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Казахстан: экологические аспекты программы 55 проектов</a:t>
            </a:r>
            <a:endParaRPr lang="ru-KZ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5A7693-22D5-4C8B-8CE0-F12B4FBCD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860800"/>
            <a:ext cx="8791575" cy="20320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</a:rPr>
              <a:t>Вебинар «Экологические аспекты проектов «Пояс и Путь» в Центральной Азии»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3 июня 2020, Алматы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Сергей </a:t>
            </a:r>
            <a:r>
              <a:rPr lang="ru-RU" b="1" dirty="0" err="1">
                <a:solidFill>
                  <a:schemeClr val="bg1"/>
                </a:solidFill>
              </a:rPr>
              <a:t>Соляник</a:t>
            </a:r>
            <a:r>
              <a:rPr lang="ru-RU" b="1" dirty="0">
                <a:solidFill>
                  <a:schemeClr val="bg1"/>
                </a:solidFill>
              </a:rPr>
              <a:t>, консультант </a:t>
            </a:r>
            <a:r>
              <a:rPr lang="ru-RU" b="1" dirty="0" err="1">
                <a:solidFill>
                  <a:schemeClr val="bg1"/>
                </a:solidFill>
              </a:rPr>
              <a:t>Сrude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Accountability</a:t>
            </a:r>
            <a:endParaRPr lang="ru-RU" b="1" dirty="0">
              <a:solidFill>
                <a:schemeClr val="bg1"/>
              </a:solidFill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0737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97A4D-F030-41DA-A954-53D2DF4D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6" y="266700"/>
            <a:ext cx="9905955" cy="6096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История вопроса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9E144B-B34F-486A-830C-A72546DF7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409700"/>
            <a:ext cx="9904459" cy="4914899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2014. </a:t>
            </a:r>
            <a:r>
              <a:rPr lang="ru-RU" sz="2600" dirty="0"/>
              <a:t>КНР предложила правительству Казахстана проект по переносу мощностей в несырьевом секторе на территорию Казахстана, декабрь 2014, ШОС. </a:t>
            </a:r>
          </a:p>
          <a:p>
            <a:r>
              <a:rPr lang="ru-RU" sz="2600" dirty="0">
                <a:solidFill>
                  <a:schemeClr val="bg1"/>
                </a:solidFill>
              </a:rPr>
              <a:t>2015. </a:t>
            </a:r>
            <a:r>
              <a:rPr lang="ru-RU" sz="2600" dirty="0"/>
              <a:t>Рамочное соглашение между Казахстаном и Китаем об укреплении сотрудничества в области индустриализации и инвестиций, Пекин 31.08.2015.</a:t>
            </a:r>
          </a:p>
          <a:p>
            <a:r>
              <a:rPr lang="ru-RU" sz="2600" dirty="0"/>
              <a:t>Перенос мощностей не пошёл: несогласованное законодательство, контракты, разные системы строительства, экологическими риски и последствия ввозимых производств.</a:t>
            </a:r>
          </a:p>
          <a:p>
            <a:r>
              <a:rPr lang="ru-RU" sz="2600" dirty="0">
                <a:solidFill>
                  <a:schemeClr val="bg1"/>
                </a:solidFill>
              </a:rPr>
              <a:t>2016. </a:t>
            </a:r>
            <a:r>
              <a:rPr lang="ru-RU" sz="2600" dirty="0"/>
              <a:t>Подписан план по сопряжению «</a:t>
            </a:r>
            <a:r>
              <a:rPr lang="ru-RU" sz="2600" dirty="0" err="1"/>
              <a:t>Нурлы</a:t>
            </a:r>
            <a:r>
              <a:rPr lang="ru-RU" sz="2600" dirty="0"/>
              <a:t> </a:t>
            </a:r>
            <a:r>
              <a:rPr lang="ru-RU" sz="2600" dirty="0" err="1"/>
              <a:t>жол</a:t>
            </a:r>
            <a:r>
              <a:rPr lang="ru-RU" sz="2600" dirty="0"/>
              <a:t>» и «Экономического пояса Шёлкового пути», в рамках которого был сформирован перечень из 51 совместного проекта на территории Казахстана на общую сумму от $24–26 млрд. </a:t>
            </a:r>
          </a:p>
          <a:p>
            <a:r>
              <a:rPr lang="ru-RU" sz="2600" dirty="0">
                <a:solidFill>
                  <a:schemeClr val="bg1"/>
                </a:solidFill>
              </a:rPr>
              <a:t>2019. </a:t>
            </a:r>
            <a:r>
              <a:rPr lang="ru-RU" sz="2600" dirty="0"/>
              <a:t>Протесты по 55 проектам. Письма экологической общественности (февраль, март, сентябрь). </a:t>
            </a:r>
            <a:r>
              <a:rPr lang="ru-RU" sz="2600" dirty="0" err="1"/>
              <a:t>Зам.премьер</a:t>
            </a:r>
            <a:r>
              <a:rPr lang="ru-RU" sz="2600" dirty="0"/>
              <a:t>-министра РК  </a:t>
            </a:r>
            <a:r>
              <a:rPr lang="ru-RU" sz="2600" dirty="0" err="1"/>
              <a:t>Женис</a:t>
            </a:r>
            <a:r>
              <a:rPr lang="ru-RU" sz="2600" dirty="0"/>
              <a:t> </a:t>
            </a:r>
            <a:r>
              <a:rPr lang="ru-RU" sz="2600" dirty="0" err="1"/>
              <a:t>Касымбек</a:t>
            </a:r>
            <a:r>
              <a:rPr lang="ru-RU" sz="2600" dirty="0"/>
              <a:t>: Ни одного старого завода или завода, не соответствующего экологическим требованиям, в Казахстане построено не будет. Публикация списка. </a:t>
            </a:r>
          </a:p>
          <a:p>
            <a:endParaRPr lang="ru-RU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885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F95EE07-90DA-46A0-8B8E-215953CD7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5240739"/>
            <a:ext cx="9904459" cy="14466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Перечень казахстанско-китайских индустриально-инвестиционных проектов </a:t>
            </a:r>
          </a:p>
          <a:p>
            <a:pPr algn="ctr"/>
            <a:r>
              <a:rPr lang="en-US" sz="2100" dirty="0">
                <a:hlinkClick r:id="rId2"/>
              </a:rPr>
              <a:t>https://invest.gov.kz/ru/media-center/press-releases/stroitelstvo-kazakhstansko-kitayskikh-invest-proektov-budet-vestis-v-sootvetstvii-s-zakonodatelstvom/</a:t>
            </a:r>
            <a:r>
              <a:rPr lang="ru-RU" sz="2100" dirty="0"/>
              <a:t> </a:t>
            </a:r>
            <a:endParaRPr lang="ru-KZ" sz="2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B78C10-BE55-44EF-B753-3A263379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09600"/>
            <a:ext cx="8801100" cy="46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31341-002E-4CCC-8065-DE36FB61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Солнечная электростанция компании </a:t>
            </a:r>
            <a:r>
              <a:rPr lang="en-US" sz="1800" b="1" dirty="0">
                <a:solidFill>
                  <a:schemeClr val="bg1"/>
                </a:solidFill>
              </a:rPr>
              <a:t>Universal Energy</a:t>
            </a:r>
            <a:r>
              <a:rPr lang="ru-RU" sz="1800" b="1" dirty="0">
                <a:solidFill>
                  <a:schemeClr val="bg1"/>
                </a:solidFill>
              </a:rPr>
              <a:t> мощностью 100 МВт </a:t>
            </a:r>
            <a:r>
              <a:rPr lang="ru-RU" sz="1800" dirty="0">
                <a:solidFill>
                  <a:schemeClr val="bg1"/>
                </a:solidFill>
              </a:rPr>
              <a:t>Алматинская область, </a:t>
            </a:r>
            <a:r>
              <a:rPr lang="ru-RU" sz="1800" dirty="0" err="1">
                <a:solidFill>
                  <a:schemeClr val="bg1"/>
                </a:solidFill>
              </a:rPr>
              <a:t>Капшагай</a:t>
            </a:r>
            <a:r>
              <a:rPr lang="ru-RU" sz="1800" dirty="0">
                <a:solidFill>
                  <a:schemeClr val="bg1"/>
                </a:solidFill>
              </a:rPr>
              <a:t>, сентябрь 2019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Солнечный парк на участке площадью 270 Га (более 300 </a:t>
            </a:r>
            <a:r>
              <a:rPr lang="ru-RU" sz="1800" dirty="0" err="1">
                <a:solidFill>
                  <a:schemeClr val="bg1"/>
                </a:solidFill>
              </a:rPr>
              <a:t>тыс.панелей</a:t>
            </a:r>
            <a:r>
              <a:rPr lang="ru-RU" sz="1800" dirty="0">
                <a:solidFill>
                  <a:schemeClr val="bg1"/>
                </a:solidFill>
              </a:rPr>
              <a:t>), подстанция 220кВ и высоковольтная линия 220кВ. Стоимость </a:t>
            </a:r>
            <a:r>
              <a:rPr lang="en-US" sz="1800" dirty="0">
                <a:solidFill>
                  <a:schemeClr val="bg1"/>
                </a:solidFill>
              </a:rPr>
              <a:t>$107 </a:t>
            </a:r>
            <a:r>
              <a:rPr lang="ru-RU" sz="1800" dirty="0">
                <a:solidFill>
                  <a:schemeClr val="bg1"/>
                </a:solidFill>
              </a:rPr>
              <a:t>млн.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Общая мощность реализуемых </a:t>
            </a:r>
            <a:r>
              <a:rPr lang="ru-RU" sz="1800" dirty="0" err="1">
                <a:solidFill>
                  <a:schemeClr val="bg1"/>
                </a:solidFill>
              </a:rPr>
              <a:t>Universal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Energy</a:t>
            </a:r>
            <a:r>
              <a:rPr lang="ru-RU" sz="1800" dirty="0">
                <a:solidFill>
                  <a:schemeClr val="bg1"/>
                </a:solidFill>
              </a:rPr>
              <a:t> ВИЭ проектов в Казахстане - 380 МВт.</a:t>
            </a:r>
            <a:endParaRPr lang="ru-KZ" sz="1800" dirty="0">
              <a:solidFill>
                <a:schemeClr val="bg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A8E95D-8350-4AD6-8AF5-D8280DC9BB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7182" y="2249488"/>
            <a:ext cx="4726849" cy="354171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766BB96-7452-4802-B25E-FDE8C6F696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8665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73148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2A6BD-8D56-4818-B13F-3E8AED87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216562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цементный завод ТОО "Компания </a:t>
            </a:r>
            <a:r>
              <a:rPr lang="ru-RU" sz="2000" b="1" dirty="0" err="1">
                <a:solidFill>
                  <a:schemeClr val="bg1"/>
                </a:solidFill>
              </a:rPr>
              <a:t>Гежуба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Шиели</a:t>
            </a:r>
            <a:r>
              <a:rPr lang="ru-RU" sz="2000" b="1" dirty="0">
                <a:solidFill>
                  <a:schemeClr val="bg1"/>
                </a:solidFill>
              </a:rPr>
              <a:t> Цемент», </a:t>
            </a:r>
            <a:r>
              <a:rPr lang="ru-RU" sz="2000" b="1" dirty="0" err="1">
                <a:solidFill>
                  <a:schemeClr val="bg1"/>
                </a:solidFill>
              </a:rPr>
              <a:t>Кызылординская</a:t>
            </a:r>
            <a:r>
              <a:rPr lang="ru-RU" sz="2000" b="1" dirty="0">
                <a:solidFill>
                  <a:schemeClr val="bg1"/>
                </a:solidFill>
              </a:rPr>
              <a:t> область, 2018.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Проект ТОО "Корпорация </a:t>
            </a:r>
            <a:r>
              <a:rPr lang="en-US" sz="2000" dirty="0">
                <a:solidFill>
                  <a:schemeClr val="bg1"/>
                </a:solidFill>
              </a:rPr>
              <a:t>DANAKE" </a:t>
            </a:r>
            <a:r>
              <a:rPr lang="ru-RU" sz="2000" dirty="0">
                <a:solidFill>
                  <a:schemeClr val="bg1"/>
                </a:solidFill>
              </a:rPr>
              <a:t>и "</a:t>
            </a:r>
            <a:r>
              <a:rPr lang="en-US" sz="2000" dirty="0" err="1">
                <a:solidFill>
                  <a:schemeClr val="bg1"/>
                </a:solidFill>
              </a:rPr>
              <a:t>Gezhouba</a:t>
            </a:r>
            <a:r>
              <a:rPr lang="en-US" sz="2000" dirty="0">
                <a:solidFill>
                  <a:schemeClr val="bg1"/>
                </a:solidFill>
              </a:rPr>
              <a:t> Group Cement Co., Ltd</a:t>
            </a:r>
            <a:r>
              <a:rPr lang="ru-RU" sz="2000" dirty="0">
                <a:solidFill>
                  <a:schemeClr val="bg1"/>
                </a:solidFill>
              </a:rPr>
              <a:t>». Мощность 1 млн тонн цемента в год. Стоимость </a:t>
            </a:r>
            <a:r>
              <a:rPr lang="en-US" sz="2000" dirty="0">
                <a:solidFill>
                  <a:schemeClr val="bg1"/>
                </a:solidFill>
              </a:rPr>
              <a:t>$177 </a:t>
            </a:r>
            <a:r>
              <a:rPr lang="ru-RU" sz="2000" dirty="0">
                <a:solidFill>
                  <a:schemeClr val="bg1"/>
                </a:solidFill>
              </a:rPr>
              <a:t>млн.</a:t>
            </a:r>
            <a:br>
              <a:rPr lang="ru-RU" sz="2000" dirty="0">
                <a:solidFill>
                  <a:schemeClr val="bg1"/>
                </a:solidFill>
              </a:rPr>
            </a:b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Жители села </a:t>
            </a:r>
            <a:r>
              <a:rPr lang="ru-RU" sz="2000" dirty="0" err="1">
                <a:solidFill>
                  <a:schemeClr val="bg1"/>
                </a:solidFill>
              </a:rPr>
              <a:t>Шигей-Кодаманов</a:t>
            </a:r>
            <a:r>
              <a:rPr lang="ru-RU" sz="2000" dirty="0">
                <a:solidFill>
                  <a:schemeClr val="bg1"/>
                </a:solidFill>
              </a:rPr>
              <a:t> жалуются на неприятный запах И пыль, строительство не было согласовано с ними, не соблюдены нормы СЗЗ.  </a:t>
            </a:r>
            <a:endParaRPr lang="ru-KZ" sz="2000" dirty="0">
              <a:solidFill>
                <a:schemeClr val="bg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CFF1892-B1B9-4EB5-8893-4824CF6F1D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3138984"/>
            <a:ext cx="4878387" cy="330275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98B84C4-9F00-4F3D-A5A3-18D3BDB0E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138984"/>
            <a:ext cx="4875213" cy="3302759"/>
          </a:xfrm>
        </p:spPr>
      </p:pic>
    </p:spTree>
    <p:extLst>
      <p:ext uri="{BB962C8B-B14F-4D97-AF65-F5344CB8AC3E}">
        <p14:creationId xmlns:p14="http://schemas.microsoft.com/office/powerpoint/2010/main" val="5030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88731-AD0E-4715-B74C-E48B7DD9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50376"/>
            <a:ext cx="9905998" cy="215634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Месторождение (завод) вольфрамовых руд </a:t>
            </a:r>
            <a:r>
              <a:rPr lang="ru-RU" sz="2000" b="1" dirty="0" err="1">
                <a:solidFill>
                  <a:schemeClr val="bg1"/>
                </a:solidFill>
              </a:rPr>
              <a:t>Улкен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Бугуты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ТОО «</a:t>
            </a:r>
            <a:r>
              <a:rPr lang="ru-RU" sz="2000" dirty="0" err="1">
                <a:solidFill>
                  <a:schemeClr val="bg1"/>
                </a:solidFill>
              </a:rPr>
              <a:t>Жетісу</a:t>
            </a:r>
            <a:r>
              <a:rPr lang="ru-RU" sz="2000" dirty="0">
                <a:solidFill>
                  <a:schemeClr val="bg1"/>
                </a:solidFill>
              </a:rPr>
              <a:t> Вольфрамы» &amp; </a:t>
            </a:r>
            <a:r>
              <a:rPr lang="en-US" sz="2000" dirty="0" err="1">
                <a:solidFill>
                  <a:schemeClr val="bg1"/>
                </a:solidFill>
              </a:rPr>
              <a:t>Jiaxin</a:t>
            </a:r>
            <a:r>
              <a:rPr lang="en-US" sz="2000" dirty="0">
                <a:solidFill>
                  <a:schemeClr val="bg1"/>
                </a:solidFill>
              </a:rPr>
              <a:t> International Resources Investment Limited, Jiangxi Copper Company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Алматинская область, </a:t>
            </a:r>
            <a:r>
              <a:rPr lang="en-US" sz="2000" dirty="0">
                <a:solidFill>
                  <a:schemeClr val="bg1"/>
                </a:solidFill>
              </a:rPr>
              <a:t>$260 </a:t>
            </a:r>
            <a:r>
              <a:rPr lang="ru-RU" sz="2000" dirty="0">
                <a:solidFill>
                  <a:schemeClr val="bg1"/>
                </a:solidFill>
              </a:rPr>
              <a:t>млн, 2022 год.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Проект строительства ГЭС компании «Жарык-Су </a:t>
            </a:r>
            <a:r>
              <a:rPr lang="en-US" sz="2000" dirty="0">
                <a:solidFill>
                  <a:schemeClr val="bg1"/>
                </a:solidFill>
              </a:rPr>
              <a:t>L</a:t>
            </a:r>
            <a:r>
              <a:rPr lang="ru-RU" sz="2000" dirty="0">
                <a:solidFill>
                  <a:schemeClr val="bg1"/>
                </a:solidFill>
              </a:rPr>
              <a:t>Т</a:t>
            </a:r>
            <a:r>
              <a:rPr lang="en-US" sz="2000" dirty="0">
                <a:solidFill>
                  <a:schemeClr val="bg1"/>
                </a:solidFill>
              </a:rPr>
              <a:t>D»</a:t>
            </a:r>
            <a:r>
              <a:rPr lang="ru-RU" sz="2000" dirty="0">
                <a:solidFill>
                  <a:schemeClr val="bg1"/>
                </a:solidFill>
              </a:rPr>
              <a:t> 65 МВт  на </a:t>
            </a:r>
            <a:r>
              <a:rPr lang="ru-RU" sz="2000" dirty="0" err="1">
                <a:solidFill>
                  <a:schemeClr val="bg1"/>
                </a:solidFill>
              </a:rPr>
              <a:t>Бартогайском</a:t>
            </a:r>
            <a:r>
              <a:rPr lang="ru-RU" sz="2000" dirty="0">
                <a:solidFill>
                  <a:schemeClr val="bg1"/>
                </a:solidFill>
              </a:rPr>
              <a:t> водохранилище</a:t>
            </a:r>
            <a:br>
              <a:rPr lang="ru-RU" sz="2000" dirty="0">
                <a:solidFill>
                  <a:schemeClr val="bg1"/>
                </a:solidFill>
              </a:rPr>
            </a:b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Люди не против ГЭС, Но строительство третьего туннеля и сброс зимой воды по реке Чилик, то летом дефицит в нескольких районах. «Согласие» жителей.</a:t>
            </a:r>
            <a:endParaRPr lang="ru-KZ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45D85C-A187-47EB-8109-0530BA7FC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700" y="2770496"/>
            <a:ext cx="7751928" cy="3862315"/>
          </a:xfrm>
        </p:spPr>
      </p:pic>
    </p:spTree>
    <p:extLst>
      <p:ext uri="{BB962C8B-B14F-4D97-AF65-F5344CB8AC3E}">
        <p14:creationId xmlns:p14="http://schemas.microsoft.com/office/powerpoint/2010/main" val="276270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C8610-47B4-4632-A610-404C4C13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46587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Производство калийных минеральных удобрений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ТОО «</a:t>
            </a:r>
            <a:r>
              <a:rPr lang="ru-RU" sz="2000" dirty="0" err="1">
                <a:solidFill>
                  <a:schemeClr val="bg1"/>
                </a:solidFill>
              </a:rPr>
              <a:t>Батыс</a:t>
            </a:r>
            <a:r>
              <a:rPr lang="ru-RU" sz="2000" dirty="0">
                <a:solidFill>
                  <a:schemeClr val="bg1"/>
                </a:solidFill>
              </a:rPr>
              <a:t>-Калий» &amp; 1. </a:t>
            </a:r>
            <a:r>
              <a:rPr lang="en-US" sz="2000" dirty="0">
                <a:solidFill>
                  <a:schemeClr val="bg1"/>
                </a:solidFill>
              </a:rPr>
              <a:t>Kazakhstan Potash Corp. 2. CITIC Construction Co ltd 3. China New Era Group Corporation; </a:t>
            </a:r>
            <a:r>
              <a:rPr lang="ru-RU" sz="2000" dirty="0">
                <a:solidFill>
                  <a:schemeClr val="bg1"/>
                </a:solidFill>
              </a:rPr>
              <a:t>Актюбинская и Западно-Казахстанская области, </a:t>
            </a:r>
            <a:r>
              <a:rPr lang="en-US" sz="2000" dirty="0">
                <a:solidFill>
                  <a:schemeClr val="bg1"/>
                </a:solidFill>
              </a:rPr>
              <a:t>$</a:t>
            </a:r>
            <a:r>
              <a:rPr lang="ru-RU" sz="2000" dirty="0">
                <a:solidFill>
                  <a:schemeClr val="bg1"/>
                </a:solidFill>
              </a:rPr>
              <a:t>3 млрд, 2023 год</a:t>
            </a:r>
            <a:br>
              <a:rPr lang="ru-RU" sz="2000" dirty="0">
                <a:solidFill>
                  <a:schemeClr val="bg1"/>
                </a:solidFill>
              </a:rPr>
            </a:b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июне 2016 года, Петиция жителей Актобе </a:t>
            </a:r>
            <a:r>
              <a:rPr lang="ru-RU" sz="2000" dirty="0" err="1">
                <a:solidFill>
                  <a:schemeClr val="bg1"/>
                </a:solidFill>
              </a:rPr>
              <a:t>н.назарбаеву</a:t>
            </a:r>
            <a:r>
              <a:rPr lang="ru-RU" sz="2000" dirty="0">
                <a:solidFill>
                  <a:schemeClr val="bg1"/>
                </a:solidFill>
              </a:rPr>
              <a:t>, против расширения калийного рудника и обогатительной фабрики.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влияние калийного рудника на здоровье людей и окружающую среду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Бердибек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Сапарбаев</a:t>
            </a:r>
            <a:r>
              <a:rPr lang="ru-RU" sz="2000" dirty="0">
                <a:solidFill>
                  <a:schemeClr val="bg1"/>
                </a:solidFill>
              </a:rPr>
              <a:t>:"нелегальные действия" и "пропаганда»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Планы по расширению месторождения были отменены в декабре 2016 года 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KZ" sz="2000" dirty="0">
              <a:solidFill>
                <a:schemeClr val="bg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171FD4D-A6A3-45D5-AFE4-F0AB5A7C3F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3248167"/>
            <a:ext cx="4878387" cy="334370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75EB32F-1AED-4088-BA3F-D206CD969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248167"/>
            <a:ext cx="4875213" cy="3343702"/>
          </a:xfrm>
        </p:spPr>
      </p:pic>
    </p:spTree>
    <p:extLst>
      <p:ext uri="{BB962C8B-B14F-4D97-AF65-F5344CB8AC3E}">
        <p14:creationId xmlns:p14="http://schemas.microsoft.com/office/powerpoint/2010/main" val="357190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57FD3-7EA2-407A-B9D4-4F387747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7848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Рекомендации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6DAA9-EC5F-4B24-943B-87567B9D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55700"/>
            <a:ext cx="9905999" cy="4635501"/>
          </a:xfrm>
        </p:spPr>
        <p:txBody>
          <a:bodyPr>
            <a:normAutofit fontScale="77500" lnSpcReduction="20000"/>
          </a:bodyPr>
          <a:lstStyle/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900" dirty="0">
                <a:solidFill>
                  <a:schemeClr val="bg1"/>
                </a:solidFill>
              </a:rPr>
              <a:t>Неукоснительное выполнение положений </a:t>
            </a:r>
            <a:r>
              <a:rPr lang="ru-RU" sz="2900" dirty="0" err="1">
                <a:solidFill>
                  <a:schemeClr val="bg1"/>
                </a:solidFill>
              </a:rPr>
              <a:t>Орхусской</a:t>
            </a:r>
            <a:r>
              <a:rPr lang="ru-RU" sz="2900" dirty="0">
                <a:solidFill>
                  <a:schemeClr val="bg1"/>
                </a:solidFill>
              </a:rPr>
              <a:t> конвенции и национального законодательства. </a:t>
            </a:r>
          </a:p>
          <a:p>
            <a:r>
              <a:rPr lang="ru-RU" sz="2900" dirty="0">
                <a:solidFill>
                  <a:schemeClr val="bg1"/>
                </a:solidFill>
              </a:rPr>
              <a:t>Необходима детальная информация о конкретных проектах казахстанско-китайского сотрудничества. Иначе невозможно участвовать в обсуждении их экологических аспектов.  </a:t>
            </a:r>
          </a:p>
          <a:p>
            <a:r>
              <a:rPr lang="ru-RU" sz="2900" dirty="0">
                <a:solidFill>
                  <a:schemeClr val="bg1"/>
                </a:solidFill>
              </a:rPr>
              <a:t>Сами проекты и оценка воздействия на окружающую среду должны обсуждаться с местным населением, а мнение учитываться в процессе принятия решений. </a:t>
            </a:r>
          </a:p>
          <a:p>
            <a:r>
              <a:rPr lang="ru-RU" sz="2900" dirty="0">
                <a:solidFill>
                  <a:schemeClr val="bg1"/>
                </a:solidFill>
              </a:rPr>
              <a:t>Пример, портал CPEC о проектах китайско-пакистанского экономического коридора  </a:t>
            </a:r>
            <a:r>
              <a:rPr lang="en-US" sz="2900" dirty="0">
                <a:hlinkClick r:id="rId2"/>
              </a:rPr>
              <a:t>http://cpecinfo.com/</a:t>
            </a:r>
            <a:r>
              <a:rPr lang="ru-RU" sz="2900" dirty="0"/>
              <a:t> </a:t>
            </a:r>
          </a:p>
          <a:p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2767399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502</TotalTime>
  <Words>566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Контур</vt:lpstr>
      <vt:lpstr>Казахстан: экологические аспекты программы 55 проектов</vt:lpstr>
      <vt:lpstr>История вопроса</vt:lpstr>
      <vt:lpstr>Презентация PowerPoint</vt:lpstr>
      <vt:lpstr>Солнечная электростанция компании Universal Energy мощностью 100 МВт Алматинская область, Капшагай, сентябрь 2019 Солнечный парк на участке площадью 270 Га (более 300 тыс.панелей), подстанция 220кВ и высоковольтная линия 220кВ. Стоимость $107 млн. Общая мощность реализуемых Universal Energy ВИЭ проектов в Казахстане - 380 МВт.</vt:lpstr>
      <vt:lpstr>цементный завод ТОО "Компания Гежуба Шиели Цемент», Кызылординская область, 2018.  Проект ТОО "Корпорация DANAKE" и "Gezhouba Group Cement Co., Ltd». Мощность 1 млн тонн цемента в год. Стоимость $177 млн.  Жители села Шигей-Кодаманов жалуются на неприятный запах И пыль, строительство не было согласовано с ними, не соблюдены нормы СЗЗ.  </vt:lpstr>
      <vt:lpstr>Месторождение (завод) вольфрамовых руд Улкен Бугуты  ТОО «Жетісу Вольфрамы» &amp; Jiaxin International Resources Investment Limited, Jiangxi Copper Company, Алматинская область, $260 млн, 2022 год. Проект строительства ГЭС компании «Жарык-Су LТD» 65 МВт  на Бартогайском водохранилище  Люди не против ГЭС, Но строительство третьего туннеля и сброс зимой воды по реке Чилик, то летом дефицит в нескольких районах. «Согласие» жителей.</vt:lpstr>
      <vt:lpstr>Производство калийных минеральных удобрений  ТОО «Батыс-Калий» &amp; 1. Kazakhstan Potash Corp. 2. CITIC Construction Co ltd 3. China New Era Group Corporation; Актюбинская и Западно-Казахстанская области, $3 млрд, 2023 год  В июне 2016 года, Петиция жителей Актобе н.назарбаеву, против расширения калийного рудника и обогатительной фабрики.  влияние калийного рудника на здоровье людей и окружающую среду Бердибек Сапарбаев:"нелегальные действия" и "пропаганда»  Планы по расширению месторождения были отменены в декабре 2016 года  </vt:lpstr>
      <vt:lpstr>Рекомендации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Казахстан: экологические аспекты программы 55 проектов</dc:title>
  <dc:creator>User</dc:creator>
  <cp:lastModifiedBy>User</cp:lastModifiedBy>
  <cp:revision>35</cp:revision>
  <dcterms:created xsi:type="dcterms:W3CDTF">2020-05-30T05:49:50Z</dcterms:created>
  <dcterms:modified xsi:type="dcterms:W3CDTF">2020-05-31T05:06:52Z</dcterms:modified>
</cp:coreProperties>
</file>