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305" r:id="rId4"/>
    <p:sldId id="258" r:id="rId5"/>
    <p:sldId id="259" r:id="rId6"/>
    <p:sldId id="301" r:id="rId7"/>
    <p:sldId id="302" r:id="rId8"/>
    <p:sldId id="303" r:id="rId9"/>
    <p:sldId id="262" r:id="rId10"/>
    <p:sldId id="304" r:id="rId11"/>
    <p:sldId id="306" r:id="rId12"/>
    <p:sldId id="263" r:id="rId13"/>
    <p:sldId id="264" r:id="rId14"/>
    <p:sldId id="265" r:id="rId15"/>
    <p:sldId id="272" r:id="rId16"/>
    <p:sldId id="273" r:id="rId17"/>
    <p:sldId id="274" r:id="rId18"/>
    <p:sldId id="275" r:id="rId19"/>
    <p:sldId id="299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8"/>
  </p:normalViewPr>
  <p:slideViewPr>
    <p:cSldViewPr>
      <p:cViewPr varScale="1">
        <p:scale>
          <a:sx n="114" d="100"/>
          <a:sy n="114" d="100"/>
        </p:scale>
        <p:origin x="15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104C0D2-3092-1C43-9F6B-471C4799B4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5E51D-309B-BE4B-86CF-45F83F4B41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55AF678-9F25-B245-B5D5-D9CAE1AD7567}" type="datetimeFigureOut">
              <a:rPr lang="ru-RU"/>
              <a:pPr>
                <a:defRPr/>
              </a:pPr>
              <a:t>04.06.2020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C26C1E09-1172-F748-AD00-F3EB3C3330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30A9D153-4327-0946-B9EB-7534D1232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873AD2-DD7B-B144-8D84-306492690E4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F1E03B-9F47-444D-B8B0-4C22975830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DCD30DB-22F1-7441-8F2C-1C3AFF95B133}" type="slidenum">
              <a:rPr lang="ru-RU" altLang="ru-KZ"/>
              <a:pPr/>
              <a:t>‹#›</a:t>
            </a:fld>
            <a:endParaRPr lang="ru-RU" altLang="ru-K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>
            <a:extLst>
              <a:ext uri="{FF2B5EF4-FFF2-40B4-BE49-F238E27FC236}">
                <a16:creationId xmlns:a16="http://schemas.microsoft.com/office/drawing/2014/main" id="{46171D03-6C24-FA40-97FE-D47BA1413C7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>
            <a:extLst>
              <a:ext uri="{FF2B5EF4-FFF2-40B4-BE49-F238E27FC236}">
                <a16:creationId xmlns:a16="http://schemas.microsoft.com/office/drawing/2014/main" id="{16E1DE09-3254-B44E-8CFB-5F0F469F574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KZ" altLang="ru-KZ"/>
          </a:p>
        </p:txBody>
      </p:sp>
      <p:sp>
        <p:nvSpPr>
          <p:cNvPr id="4100" name="Номер слайда 3">
            <a:extLst>
              <a:ext uri="{FF2B5EF4-FFF2-40B4-BE49-F238E27FC236}">
                <a16:creationId xmlns:a16="http://schemas.microsoft.com/office/drawing/2014/main" id="{82061117-C02D-AF48-9AE2-D0F59B09A2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E858905-5C62-EF4C-8F70-2C8923D3B566}" type="slidenum">
              <a:rPr lang="ru-RU" altLang="ru-KZ"/>
              <a:pPr/>
              <a:t>1</a:t>
            </a:fld>
            <a:endParaRPr lang="ru-RU" altLang="ru-K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>
            <a:extLst>
              <a:ext uri="{FF2B5EF4-FFF2-40B4-BE49-F238E27FC236}">
                <a16:creationId xmlns:a16="http://schemas.microsoft.com/office/drawing/2014/main" id="{6A517350-183A-7B46-B5A0-4FB74366BE8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Заметки 2">
            <a:extLst>
              <a:ext uri="{FF2B5EF4-FFF2-40B4-BE49-F238E27FC236}">
                <a16:creationId xmlns:a16="http://schemas.microsoft.com/office/drawing/2014/main" id="{1229173E-6F78-E949-9DEE-857A9D797C2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4340" name="Номер слайда 3">
            <a:extLst>
              <a:ext uri="{FF2B5EF4-FFF2-40B4-BE49-F238E27FC236}">
                <a16:creationId xmlns:a16="http://schemas.microsoft.com/office/drawing/2014/main" id="{4D7388E7-6892-2146-A918-56E7178B7DC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8D7FEA0-8316-B543-87F0-638518ABC65B}" type="slidenum">
              <a:rPr lang="ru-RU" altLang="ru-RU"/>
              <a:pPr/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>
            <a:extLst>
              <a:ext uri="{FF2B5EF4-FFF2-40B4-BE49-F238E27FC236}">
                <a16:creationId xmlns:a16="http://schemas.microsoft.com/office/drawing/2014/main" id="{249E3140-FFB6-6E41-ADFD-8907E264D9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>
            <a:extLst>
              <a:ext uri="{FF2B5EF4-FFF2-40B4-BE49-F238E27FC236}">
                <a16:creationId xmlns:a16="http://schemas.microsoft.com/office/drawing/2014/main" id="{DCDA9580-F1AB-974C-B9A4-475F41A45E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8D8D7E2F-9A74-A44C-A563-1671CABEB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DF876DE-1FB8-A748-837E-653F076B5BE3}" type="slidenum">
              <a:rPr lang="ru-RU" altLang="ru-RU"/>
              <a:pPr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2FFC06D-AAA2-9847-AFC7-7DA48F41CA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7AE671-4466-CD4B-8981-9E9B91DE83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7AEEF46-9535-964D-B5C6-9F121ACC8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54FC8C-A219-454A-9E18-2738C648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984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92E519-6956-3841-877C-38DF7B76D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BAF73C-9232-FF4C-90E1-15D940977B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7F11838-88D9-1A4F-B67D-4A9101D21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117420-9857-3C41-B95C-8CCE6E34B5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9357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5501D3-8304-E747-9211-E17CA4B53C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FA6E8F-8FF6-964D-B34E-E60CFA4E0C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B584F9-EFE6-F149-A3FC-F32C40D4B0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8559D-AE4B-9F4E-94D6-5DCC31DCB7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60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F19430-3653-1845-8D9D-358CA717C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2CAD61-98ED-2440-A549-50FF654716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AEF899-7905-A74E-9C27-DE6284971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D6139-C30E-DD44-B36F-0D91F786E2D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139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CF9CEC-E4B4-A547-876B-DC8FC234F0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5C5887-6DC8-A743-BCA8-5DD4A65038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F313705-FBDE-B545-AA4C-920C788972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B0A329-2CA8-D940-81C0-E0C4E4CBA2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0904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B9C85E-1C0F-8046-A890-B4E739A2E3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094F50-6953-234E-9FE8-0B23E39A6F8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50B6F20-F99A-0743-A31C-7138F87262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CA151E-A2B8-FA49-B120-369455BF691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169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75F6059-725A-E74F-ABA0-3303F71972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CB1986-FF31-2548-9A8C-050E45F0CB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AE04F5B-F146-3148-9A76-ACE818E5D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BC5A10-666F-5F4F-8819-6435AF0587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10655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538025A-688F-7543-9A2A-B02AB82060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7719FB-0AEB-7A46-AEE9-E572129D78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85961B-6D0B-CB48-BA6A-A16205E0AE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2BC6B-DC2E-014D-80B2-698D8EE6A2B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8799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4C651C-0628-C445-A4A9-6CC2E10287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14ED0E-0248-FD42-8D61-9F360C46B3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55BCFBD-AD70-E745-9C06-882FD62602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A9759-A2EB-C144-9273-1F92ED8686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412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681832-FE3B-7546-9BEA-624405C49A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352084-6BF8-AC4B-B13B-1F233A225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8DFF9F-C2C9-C447-A001-684CCAAF09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52D03D-97FD-B440-8AA3-2356EF24E1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16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70B9647-018E-7C45-904B-77192005C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01CB2F-9404-9B4B-A053-E1CA05E528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CF65D3-E960-9847-92D1-BE46BAC398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809B97-9BA3-8341-80C7-1EB2B6A268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297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99D7D83-4347-5049-8D6C-B00D99A18D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16238A1-7D65-E54F-8A36-1554866FFD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A4A4A6-C581-824E-8640-895918FD18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A5FD055-5D13-A247-8DCE-C07AA28B303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AE2D2CB-7BA4-D64C-BCD6-CF854C47766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4E12C258-2EB4-014E-9D22-B1540DE674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8D2D7B80-AA9E-0244-B0CD-B2D6945BE0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02550" cy="2952750"/>
          </a:xfrm>
        </p:spPr>
        <p:txBody>
          <a:bodyPr anchor="ctr"/>
          <a:lstStyle/>
          <a:p>
            <a:pPr eaLnBrk="1" hangingPunct="1"/>
            <a: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«Экологические аспекты проектов </a:t>
            </a:r>
            <a:b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«Пояс и Путь» в Центральной Азии».</a:t>
            </a:r>
            <a:b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«Кыргызстан: горнорудные проекты».</a:t>
            </a:r>
            <a:br>
              <a:rPr lang="ru-RU" altLang="ru-RU" sz="32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altLang="ru-RU" sz="3200" b="1" dirty="0">
              <a:solidFill>
                <a:srgbClr val="165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5" name="Рисунок 1">
            <a:extLst>
              <a:ext uri="{FF2B5EF4-FFF2-40B4-BE49-F238E27FC236}">
                <a16:creationId xmlns:a16="http://schemas.microsoft.com/office/drawing/2014/main" id="{BA558B17-896D-F348-8A2A-F0A0A7FCE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933825"/>
            <a:ext cx="213201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>
            <a:extLst>
              <a:ext uri="{FF2B5EF4-FFF2-40B4-BE49-F238E27FC236}">
                <a16:creationId xmlns:a16="http://schemas.microsoft.com/office/drawing/2014/main" id="{7AFE42EB-00A6-854A-92F3-502AC9D85D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3933825"/>
            <a:ext cx="4606925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Олег </a:t>
            </a:r>
            <a:r>
              <a:rPr lang="ru-RU" altLang="ru-RU" sz="2000" b="1" dirty="0" err="1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Печенюк</a:t>
            </a:r>
            <a:endParaRPr lang="ru-RU" altLang="ru-RU" sz="2000" b="1" dirty="0">
              <a:solidFill>
                <a:srgbClr val="165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165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ru-RU" sz="2000" b="1" dirty="0">
              <a:solidFill>
                <a:srgbClr val="165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Независимая экологическая экспертиза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 err="1">
                <a:solidFill>
                  <a:srgbClr val="1652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www.eco.expertise.org</a:t>
            </a:r>
            <a:endParaRPr lang="ru-RU" altLang="ru-RU" sz="2000" b="1" dirty="0">
              <a:solidFill>
                <a:srgbClr val="1652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85C9DA33-829F-A546-8806-F5002787F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2808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11 апреля 2018 года более 250 жителей  (по словам самих митингующих, на акцию протеста вышло около 500 человек) Тогуз-Тороуского района вышли на митинг и подожгли строящуюся золотоизвлекательную фабрику «Джи Эл Макмал Девелопинг» на месторождении Макмал. </a:t>
            </a:r>
          </a:p>
        </p:txBody>
      </p:sp>
      <p:pic>
        <p:nvPicPr>
          <p:cNvPr id="13315" name="Рисунок 4">
            <a:extLst>
              <a:ext uri="{FF2B5EF4-FFF2-40B4-BE49-F238E27FC236}">
                <a16:creationId xmlns:a16="http://schemas.microsoft.com/office/drawing/2014/main" id="{32445C21-85E9-9145-9246-27AAE501A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716338"/>
            <a:ext cx="4259262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5">
            <a:extLst>
              <a:ext uri="{FF2B5EF4-FFF2-40B4-BE49-F238E27FC236}">
                <a16:creationId xmlns:a16="http://schemas.microsoft.com/office/drawing/2014/main" id="{C6483A6D-2F0E-F64D-9E39-4548725104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3716338"/>
            <a:ext cx="3821113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Объект 2">
            <a:extLst>
              <a:ext uri="{FF2B5EF4-FFF2-40B4-BE49-F238E27FC236}">
                <a16:creationId xmlns:a16="http://schemas.microsoft.com/office/drawing/2014/main" id="{F1E2D3B2-F4B9-7B4B-88E8-8623CD6A0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765175"/>
            <a:ext cx="7488238" cy="49672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Участники акции протеста потребовали прекратить работу китайской компании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«Джи Эл </a:t>
            </a:r>
            <a:r>
              <a:rPr lang="ru-RU" alt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Макмал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ru-RU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Девелопинг</a:t>
            </a: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».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По мнению митингующих, предприятие наносит экологический вред региону. Сумма ущерба в результате беспорядков составила $2,3 миллиона.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Работу компании приостановили. </a:t>
            </a:r>
          </a:p>
          <a:p>
            <a:pPr eaLnBrk="1" hangingPunct="1">
              <a:defRPr/>
            </a:pP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D81FA3C2-8FC9-BD40-B93D-0991273D0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836613"/>
            <a:ext cx="7920037" cy="53276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Золотодобывающий комбинат «Макмалзолото» работает в Казармане с 1985 года с и добыл из руды с использованием цианидов не меньше 20 тонн золота. Это одно из самых больших производств такого типа в Кыргызстане, оно принадлежит и управляется государственной золотодобывающей компанией «КыргызАлтын». </a:t>
            </a:r>
          </a:p>
          <a:p>
            <a:pPr marL="0" indent="0" eaLnBrk="1" hangingPunct="1">
              <a:buFontTx/>
              <a:buNone/>
            </a:pPr>
            <a:endParaRPr lang="ru-RU" altLang="ru-RU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Не смотря на то, что китайской компании «Джи Эл Макмал Девелопинг» планировалось использовать менее опасные химические вещества, волна протеста была обращена именно против новой фабрики и не коснулась действующего предприятия.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0AC78F0F-6E80-264A-AA0B-6A8758B8ED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424863" cy="25209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 5 августа 2019 года в Нарынской области на месторождении Солтон-Сары произошел конфликт между     местными жителями и китайскими рабочими золотодобывающей компании Zhong Ji Mining. </a:t>
            </a:r>
          </a:p>
          <a:p>
            <a:pPr marL="0" indent="0" eaLnBrk="1" hangingPunct="1">
              <a:buFontTx/>
              <a:buNone/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Жители сел Нарынского района, которые озвучили требования о приостановлении деятельности китайской компании Zhong Ji Mining на золоторудном месторождении. </a:t>
            </a:r>
            <a:endParaRPr lang="ru-RU" altLang="ru-RU" sz="2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1" name="Рисунок 1">
            <a:extLst>
              <a:ext uri="{FF2B5EF4-FFF2-40B4-BE49-F238E27FC236}">
                <a16:creationId xmlns:a16="http://schemas.microsoft.com/office/drawing/2014/main" id="{2B9ED162-9CDF-A64E-9000-3262E96E81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84538"/>
            <a:ext cx="50387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3">
            <a:extLst>
              <a:ext uri="{FF2B5EF4-FFF2-40B4-BE49-F238E27FC236}">
                <a16:creationId xmlns:a16="http://schemas.microsoft.com/office/drawing/2014/main" id="{33606972-7C39-AA40-9385-05C6DA05E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3070225"/>
            <a:ext cx="3240088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 Количество собравшихся составляло около 300 человек.</a:t>
            </a:r>
          </a:p>
          <a:p>
            <a:pPr eaLnBrk="1" hangingPunct="1">
              <a:buFontTx/>
              <a:buNone/>
            </a:pPr>
            <a:endParaRPr lang="ru-RU" altLang="ru-RU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Стороны закидали друг друга камнями.</a:t>
            </a:r>
          </a:p>
          <a:p>
            <a:pPr eaLnBrk="1" hangingPunct="1">
              <a:buFontTx/>
              <a:buNone/>
            </a:pPr>
            <a:r>
              <a:rPr lang="ru-RU" altLang="ru-RU" sz="1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 Более 20 человек обратились за медицинской помощью.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8391940A-5BE6-7946-ABFF-8C6EA8F1B2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90513" y="836613"/>
            <a:ext cx="8231187" cy="172878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Жители Нарынской области требуют вывезти с территории месторождения сотрудников китайской компании и остановить работы. 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Они заявили, что сами сделают это, если власти не выполнят их требование в течение ближайших трех часов. </a:t>
            </a:r>
          </a:p>
        </p:txBody>
      </p:sp>
      <p:pic>
        <p:nvPicPr>
          <p:cNvPr id="19459" name="Рисунок 1">
            <a:extLst>
              <a:ext uri="{FF2B5EF4-FFF2-40B4-BE49-F238E27FC236}">
                <a16:creationId xmlns:a16="http://schemas.microsoft.com/office/drawing/2014/main" id="{A51404F8-3D7C-4B40-B745-E64CEC51E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2924175"/>
            <a:ext cx="4953000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3">
            <a:extLst>
              <a:ext uri="{FF2B5EF4-FFF2-40B4-BE49-F238E27FC236}">
                <a16:creationId xmlns:a16="http://schemas.microsoft.com/office/drawing/2014/main" id="{8E147532-2FCC-8B45-8271-5BA44B112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3068638"/>
            <a:ext cx="3128962" cy="260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200">
                <a:latin typeface="Calibri" panose="020F0502020204030204" pitchFamily="34" charset="0"/>
                <a:cs typeface="Calibri" panose="020F0502020204030204" pitchFamily="34" charset="0"/>
              </a:rPr>
              <a:t>Требования жители объяснили тем, что после разработки месторождения в этой местности наблюдается массовый падеж скота.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89ACBCF-842E-8048-AD73-27A40119C6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692150"/>
            <a:ext cx="7715250" cy="5689600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Из 22 туш погибших животных следы отравления мышьяком обнаружены только в двух. </a:t>
            </a:r>
          </a:p>
          <a:p>
            <a:pPr marL="0" indent="0" algn="just" eaLnBrk="1" hangingPunct="1">
              <a:buFontTx/>
              <a:buNone/>
            </a:pPr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Причем ни фоновое состояние окружающей среды, ни применяемые технологии не могут дать ответа откуда в данных тушах мог оказаться мышьяк.</a:t>
            </a:r>
          </a:p>
          <a:p>
            <a:pPr marL="0" indent="0" algn="just" eaLnBrk="1" hangingPunct="1">
              <a:buFontTx/>
              <a:buNone/>
            </a:pPr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Образцы воды и почвы с джайлоо Солтон-Сары показали, что никаких вредных веществ, которые могли бы повлиять на состояние здоровья людей и скота, не обнаружено.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1E4AEAD6-1135-D849-B4AA-7DF28E9B37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20713"/>
            <a:ext cx="8064500" cy="5976937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Тем не менее, китайскую компанию, ведущую работы на золоторудном месторождении в Солтон-Сары, обязали выплатить компенсацию за гибель скота.</a:t>
            </a:r>
          </a:p>
          <a:p>
            <a:pPr marL="0" indent="0" algn="just" eaLnBrk="1" hangingPunct="1">
              <a:buFontTx/>
              <a:buNone/>
            </a:pPr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Председатель ГКПЭН попросил руководство предприятия решить вопрос с целью формирования позитивного имиджа компании. Разработчики согласились.</a:t>
            </a:r>
          </a:p>
          <a:p>
            <a:pPr marL="0" indent="0" algn="just" eaLnBrk="1" hangingPunct="1">
              <a:buFontTx/>
              <a:buNone/>
            </a:pPr>
            <a:endParaRPr lang="ru-RU" altLang="ru-RU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Посольство Китая выступило с резким заявлением, назвав произошедшее нападением на фирму. В итоге месторождение закрыли.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1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В правительстве подозревают, что акцию протеста спровоцировали. Однако никаких действий за этими словами не последовало. </a:t>
            </a:r>
          </a:p>
          <a:p>
            <a:pPr marL="0" indent="0" algn="just" eaLnBrk="1" hangingPunct="1">
              <a:buFontTx/>
              <a:buNone/>
            </a:pPr>
            <a:endParaRPr lang="ru-RU" altLang="ru-RU" sz="2400" i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FF646E80-0343-D14D-8112-DB3414F7B5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7272338" cy="51847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	Позже, АКС ГКНБ КР выявлены факты систематических хищений должностными лицами рудника «Солтон Сары» золотосодержащего промышленного продукта из золотоизвлекательной фабрики (ЗИФ) «Солтон Сары». </a:t>
            </a:r>
          </a:p>
          <a:p>
            <a:pPr marL="0" indent="0" algn="just" eaLnBrk="1" hangingPunct="1">
              <a:buFontTx/>
              <a:buNone/>
            </a:pPr>
            <a:endParaRPr lang="ru-RU" altLang="ru-RU" sz="2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400">
                <a:latin typeface="Calibri" panose="020F0502020204030204" pitchFamily="34" charset="0"/>
                <a:cs typeface="Calibri" panose="020F0502020204030204" pitchFamily="34" charset="0"/>
              </a:rPr>
              <a:t>	В ведомстве утверждают, что должностные лица ЗИФ «Солтон Сары» систематически занимаются незаконным вывозом золотосодержащей руды из данной фабрики с дальнейшей реализацией на территории Нарынской и Чуйской областей.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0586441-2A01-4840-97E0-5B7B5BA0C5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7991475" cy="5832475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200" i="1">
                <a:latin typeface="Calibri" panose="020F0502020204030204" pitchFamily="34" charset="0"/>
                <a:cs typeface="Calibri" panose="020F0502020204030204" pitchFamily="34" charset="0"/>
              </a:rPr>
              <a:t>«Проведенными оперативно-розыскными мероприятиями 27 декабря 2019 года в с.Оттук Нарынской области задержана автомашина «Мерседес Спринтер», при осмотре которого обнаружено 35 мешков золотосодержащего промышленного продукта, общим весом около 1500 кг. Примерная стоимость задержанного груза на черном рынке составляет около 4 млн.сомов» - говорится в сообщении ГКНБ.</a:t>
            </a:r>
          </a:p>
          <a:p>
            <a:pPr marL="0" indent="0" algn="just" eaLnBrk="1" hangingPunct="1">
              <a:buFontTx/>
              <a:buNone/>
            </a:pPr>
            <a:endParaRPr lang="ru-RU" altLang="ru-RU" sz="22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200" i="1">
                <a:latin typeface="Calibri" panose="020F0502020204030204" pitchFamily="34" charset="0"/>
                <a:cs typeface="Calibri" panose="020F0502020204030204" pitchFamily="34" charset="0"/>
              </a:rPr>
              <a:t>По собранным материалам Главное Следственное Управление ГКНБ проводит расследование по статье 319 часть 1 «Коррупция» УК КР.</a:t>
            </a:r>
          </a:p>
          <a:p>
            <a:pPr marL="0" indent="0" algn="just" eaLnBrk="1" hangingPunct="1">
              <a:buFontTx/>
              <a:buNone/>
            </a:pPr>
            <a:endParaRPr lang="ru-RU" altLang="ru-RU" sz="2200" i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200" i="1">
                <a:latin typeface="Calibri" panose="020F0502020204030204" pitchFamily="34" charset="0"/>
                <a:cs typeface="Calibri" panose="020F0502020204030204" pitchFamily="34" charset="0"/>
              </a:rPr>
              <a:t>29 декабря 2019 года руководитель рудника «Солтон Сары» «А.М.Ж.», директор ЗИФ «Солтон Сары» «О.Б.Ж.» и специалист рудника «Солтон Сары» «К.Н.Р.» задержаны и водворены в СИЗО ГКНБ КР.</a:t>
            </a:r>
          </a:p>
          <a:p>
            <a:pPr marL="0" indent="0" algn="just" eaLnBrk="1" hangingPunct="1">
              <a:buFontTx/>
              <a:buNone/>
            </a:pPr>
            <a:endParaRPr lang="ru-RU" altLang="ru-RU" sz="2200" i="1">
              <a:solidFill>
                <a:srgbClr val="8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242D0596-F073-0C41-8FEE-4C9FE363EE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773238"/>
            <a:ext cx="8229600" cy="1150937"/>
          </a:xfrm>
        </p:spPr>
        <p:txBody>
          <a:bodyPr/>
          <a:lstStyle/>
          <a:p>
            <a:pPr eaLnBrk="1" hangingPunct="1"/>
            <a:r>
              <a:rPr lang="ru-RU" altLang="ru-RU"/>
              <a:t>Спасибо за внимание!</a:t>
            </a:r>
          </a:p>
        </p:txBody>
      </p:sp>
      <p:pic>
        <p:nvPicPr>
          <p:cNvPr id="24579" name="Picture 4" descr="MOMO19">
            <a:extLst>
              <a:ext uri="{FF2B5EF4-FFF2-40B4-BE49-F238E27FC236}">
                <a16:creationId xmlns:a16="http://schemas.microsoft.com/office/drawing/2014/main" id="{708BAB41-433B-1A46-B3DE-077D66DDD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8424862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>
            <a:extLst>
              <a:ext uri="{FF2B5EF4-FFF2-40B4-BE49-F238E27FC236}">
                <a16:creationId xmlns:a16="http://schemas.microsoft.com/office/drawing/2014/main" id="{C04A01A7-BEAF-E54F-A3B3-C2082417A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404813"/>
            <a:ext cx="66976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b="1"/>
              <a:t>Спасибо 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ABDD6C42-F199-B541-9C70-48AC21CABA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51838" cy="6337300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altLang="ru-RU" sz="2200" b="1" i="1" dirty="0">
                <a:latin typeface="Calibri" panose="020F0502020204030204" pitchFamily="34" charset="0"/>
                <a:cs typeface="Calibri" panose="020F0502020204030204" pitchFamily="34" charset="0"/>
              </a:rPr>
              <a:t>Основные характеристики китайских инвестиций: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 Соглашения заключаются без надлежащего информирования общественности и условия, как правило не представлены в публичное пространство;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главной подрядной организацией назначается китайская компания;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принимающая сторона должна дать определенную квоту на рабочую силу из Китая. Часто китайская сторона привлекает неквалифицированную рабочую силу из КНР;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при строительстве объектов продвигается использование материалов и оборудования китайского производства. В результате, инвестируемый проект автоматически получает заказ для китайской компании;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указанные материалы импортируются порой беспошлинно или по значительно сниженным условиям;</a:t>
            </a:r>
          </a:p>
          <a:p>
            <a:pPr algn="just" eaLnBrk="1" hangingPunct="1">
              <a:defRPr/>
            </a:pPr>
            <a:r>
              <a:rPr lang="ru-RU" altLang="ru-RU" sz="2200" i="1" dirty="0">
                <a:latin typeface="Calibri" panose="020F0502020204030204" pitchFamily="34" charset="0"/>
                <a:cs typeface="Calibri" panose="020F0502020204030204" pitchFamily="34" charset="0"/>
              </a:rPr>
              <a:t>часто проекты сопровождаются обвинениями в коррупции и социальными конфликтами за рабочие места.</a:t>
            </a:r>
          </a:p>
          <a:p>
            <a:pPr marL="0" indent="0" algn="just" eaLnBrk="1" hangingPunct="1">
              <a:buFontTx/>
              <a:buNone/>
              <a:defRPr/>
            </a:pPr>
            <a:endParaRPr lang="en-US" altLang="ru-RU" sz="22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>
            <a:extLst>
              <a:ext uri="{FF2B5EF4-FFF2-40B4-BE49-F238E27FC236}">
                <a16:creationId xmlns:a16="http://schemas.microsoft.com/office/drawing/2014/main" id="{450CA665-5E60-C64F-BB16-45B0879FDA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991475" cy="5040312"/>
          </a:xfrm>
        </p:spPr>
        <p:txBody>
          <a:bodyPr/>
          <a:lstStyle/>
          <a:p>
            <a:pPr eaLnBrk="1" hangingPunct="1"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Необходимо отметить в целом плохой инвестиционный климат в Кыргызстане, ресурсный национализм и теневую добычу золота, которые мешают работе практически  любых геологических компаний.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800" dirty="0">
                <a:latin typeface="Calibri" panose="020F0502020204030204" pitchFamily="34" charset="0"/>
                <a:cs typeface="Calibri" panose="020F0502020204030204" pitchFamily="34" charset="0"/>
              </a:rPr>
              <a:t>Местные сообщества воспринимают настороженно присутствие китайских компаний в Кыргызстане, опасаясь китайской экспансии.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06F23971-EA47-5B41-829D-08E62BB0EB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7869237" cy="56165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altLang="ru-RU" sz="2400" b="1" dirty="0">
                <a:latin typeface="Calibri" panose="020F0502020204030204" pitchFamily="34" charset="0"/>
                <a:cs typeface="Calibri" panose="020F0502020204030204" pitchFamily="34" charset="0"/>
              </a:rPr>
              <a:t>Некоторые фобии носят системный характер: 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страх лишиться собственной земли в обмен на инвестиции;</a:t>
            </a:r>
          </a:p>
          <a:p>
            <a:pPr eaLnBrk="1" hangingPunct="1"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боязнь иностранной миграции;</a:t>
            </a:r>
          </a:p>
          <a:p>
            <a:pPr eaLnBrk="1" hangingPunct="1"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политики пытаются наработать имидж «борца за народ» или раскачать протестные настроения;</a:t>
            </a:r>
          </a:p>
          <a:p>
            <a:pPr marL="0" indent="0" eaLnBrk="1" hangingPunct="1">
              <a:buFontTx/>
              <a:buNone/>
              <a:defRPr/>
            </a:pPr>
            <a:endParaRPr lang="ru-RU" alt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defRPr/>
            </a:pPr>
            <a:r>
              <a:rPr lang="ru-RU" alt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влияние внешних игроков, обеспокоенных усилением экономического влияния Китая в регионе.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8D23D582-BB6D-1348-825D-4AC2AD79D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29600" cy="6048375"/>
          </a:xfrm>
        </p:spPr>
        <p:txBody>
          <a:bodyPr/>
          <a:lstStyle/>
          <a:p>
            <a:pPr marL="0" indent="0" algn="just" eaLnBrk="1" hangingPunct="1">
              <a:buFontTx/>
              <a:buNone/>
              <a:defRPr/>
            </a:pPr>
            <a:r>
              <a:rPr lang="ru-RU" altLang="ru-RU" sz="2200" b="1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 китайских компаний часто сопровождается одними и теми же потенциальными точками конфликтов: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начало деятельности осуществляется с поиска ключевого игрока, который решит все проблемы с согласованиями и лицензиями;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деятельность осуществляется без информирования общественности и учета общественного мнения;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отсутствие PR стратегии и слабая работа с общественностью часто приводит к тому, что даже «законопослушные» компании бывают втянуты в различные социально экологические конфликты.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строительство ведется с параллельным проектированием;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разработка ОВОС начинается уже после того, как проверяющие органы останавливают деятельность компании;</a:t>
            </a:r>
          </a:p>
          <a:p>
            <a:pPr algn="just" eaLnBrk="1" hangingPunct="1">
              <a:defRPr/>
            </a:pPr>
            <a:r>
              <a:rPr lang="ru-RU" altLang="ru-RU" sz="2200" dirty="0">
                <a:latin typeface="Calibri" panose="020F0502020204030204" pitchFamily="34" charset="0"/>
                <a:cs typeface="Calibri" panose="020F0502020204030204" pitchFamily="34" charset="0"/>
              </a:rPr>
              <a:t>очень часто деятельность компаний связаны с коррупционными скандалами.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altLang="ru-RU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5B228111-3A6A-9C45-908C-9AA5CBA272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836613"/>
            <a:ext cx="8085138" cy="5289550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ru-RU" altLang="ru-R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Китайские компании не придают должного значения экологическим требованиям, информированию населения о намечаемой деятельности и результатах оценки и контроля исполнения экологических норм.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ru-RU" altLang="ru-R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 Это дает возможность использовать местное население и проверяющие органы в конкурентной борьбе, либо политических интересах.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27AB3E9-F912-634D-AED1-BAA9AF4EEE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</a:rPr>
              <a:t>«Кичи Чаарат» (разрабатывает месторождение Куру-Тегерек в Чаткальском районе). </a:t>
            </a:r>
          </a:p>
          <a:p>
            <a:pPr marL="0" indent="0" algn="just" eaLnBrk="1" hangingPunct="1">
              <a:buFontTx/>
              <a:buNone/>
            </a:pPr>
            <a:r>
              <a:rPr lang="ru-RU" altLang="ru-RU" sz="2000"/>
              <a:t>В 2013 году было возбуждено дело по факту сокрытия крупной суммы налогов руководством компании «Кичи-Чаарат».  Сотрудники китайской горнорудной компании «Кичи-Чаарат» неоднократно выступали с претензиями по условиям и оплате труда.  В марте 2018 года Генпрокуратура возбудила уголовное дело в отношении руководства «Кичи-Чаарат» и чиновников Госкомитета промышленности, энергетики и недропользования. </a:t>
            </a:r>
          </a:p>
          <a:p>
            <a:pPr marL="0" indent="0" algn="just" eaLnBrk="1" hangingPunct="1">
              <a:buFontTx/>
              <a:buNone/>
            </a:pPr>
            <a:endParaRPr lang="ru-RU" altLang="ru-RU" sz="2000"/>
          </a:p>
          <a:p>
            <a:pPr marL="0" indent="0" algn="just" eaLnBrk="1" hangingPunct="1">
              <a:buFontTx/>
              <a:buNone/>
            </a:pPr>
            <a:r>
              <a:rPr lang="ru-RU" altLang="ru-RU" sz="2000"/>
              <a:t>Следователи выяснили, что в течение 13 лет компании незаконно продлевали лицензию на разработку Куру-Тегерек. Каждый год «Кичи Чаарат» выставляли только одно требование – составить технико-экономическое обоснование и проект разработки.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99E9D75C-8888-C140-B707-1CD4DFDE47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ru-RU" altLang="ru-RU" sz="2400" b="1" dirty="0"/>
              <a:t>Помимо вопроса с лицензией прокуроры выявили еще три нарушения в деятельности компании, которые нанесли реальный денежный ущерб государству и одной местной компании: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«</a:t>
            </a:r>
            <a:r>
              <a:rPr lang="ru-RU" altLang="ru-RU" sz="2000" dirty="0" err="1"/>
              <a:t>Кичи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Чаарат</a:t>
            </a:r>
            <a:r>
              <a:rPr lang="ru-RU" altLang="ru-RU" sz="2000" dirty="0"/>
              <a:t>» в 2015-2017 годы самовольно добывала песок, гравий и суглинок в пойме реки </a:t>
            </a:r>
            <a:r>
              <a:rPr lang="ru-RU" altLang="ru-RU" sz="2000" dirty="0" err="1"/>
              <a:t>Чакмаксуу</a:t>
            </a:r>
            <a:r>
              <a:rPr lang="ru-RU" altLang="ru-RU" sz="2000" dirty="0"/>
              <a:t>. От добычи породы государство не получило никаких отчислений. Ущерб бюджету оценивают в 170 млн сомов.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Возведения компанией дамбы и других объектов на руднике. В результате уничтожено не менее 59 кг запасов золота. Причиненный ущерб стране предварительно составляет более 168 млн сомов.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Чиновники ГКПЭН, зная о начале строительства объектов «</a:t>
            </a:r>
            <a:r>
              <a:rPr lang="ru-RU" altLang="ru-RU" sz="2000" dirty="0" err="1"/>
              <a:t>Кичи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Чаарат</a:t>
            </a:r>
            <a:r>
              <a:rPr lang="ru-RU" altLang="ru-RU" sz="2000" dirty="0"/>
              <a:t>», незаконно провели переговоры с местным </a:t>
            </a:r>
            <a:r>
              <a:rPr lang="ru-RU" altLang="ru-RU" sz="2000" dirty="0" err="1"/>
              <a:t>ОсОО</a:t>
            </a:r>
            <a:r>
              <a:rPr lang="ru-RU" altLang="ru-RU" sz="2000" dirty="0"/>
              <a:t> «А.Б.», и выдали ему лицензию на право пользования недрами участка </a:t>
            </a:r>
            <a:r>
              <a:rPr lang="ru-RU" altLang="ru-RU" sz="2000" dirty="0" err="1"/>
              <a:t>Чакмаксуу</a:t>
            </a:r>
            <a:r>
              <a:rPr lang="ru-RU" altLang="ru-RU" sz="20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altLang="ru-RU" sz="2000" dirty="0"/>
              <a:t>Но «</a:t>
            </a:r>
            <a:r>
              <a:rPr lang="ru-RU" altLang="ru-RU" sz="2000" dirty="0" err="1"/>
              <a:t>Кичи</a:t>
            </a:r>
            <a:r>
              <a:rPr lang="ru-RU" altLang="ru-RU" sz="2000" dirty="0"/>
              <a:t> </a:t>
            </a:r>
            <a:r>
              <a:rPr lang="ru-RU" altLang="ru-RU" sz="2000" dirty="0" err="1"/>
              <a:t>Чаарат</a:t>
            </a:r>
            <a:r>
              <a:rPr lang="ru-RU" altLang="ru-RU" sz="2000" dirty="0"/>
              <a:t>» к этому времени уже выставила охрану и огородила территорию месторождения. В итоге заплатившая за лицензию 5.3 млн сомов «А.Б.» не имела доступа к геологоразведке.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B6F3051A-B2A9-D743-9845-3DCCBD6F2B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692150"/>
            <a:ext cx="7993063" cy="5472113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Жители села Казарман в феврале и марте 2018 года неоднократно выходили на акции протеста против строительства золотоизвлекающей фабрики с требованием предоставить разрешительные документы на строительство и ОВОС. </a:t>
            </a:r>
          </a:p>
          <a:p>
            <a:pPr marL="0" indent="0" algn="just" eaLnBrk="1" hangingPunct="1">
              <a:buFontTx/>
              <a:buNone/>
            </a:pPr>
            <a:endParaRPr lang="ru-RU" altLang="ru-RU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ru-RU" altLang="ru-RU" sz="2800">
                <a:latin typeface="Calibri" panose="020F0502020204030204" pitchFamily="34" charset="0"/>
                <a:cs typeface="Calibri" panose="020F0502020204030204" pitchFamily="34" charset="0"/>
              </a:rPr>
              <a:t>В ходе инспекторских проверок было отмечено, что строительство было начато без разработки ОВОС и положительного заключения государственной экологической экспертизы.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1286</Words>
  <Application>Microsoft Macintosh PowerPoint</Application>
  <PresentationFormat>Экран (4:3)</PresentationFormat>
  <Paragraphs>93</Paragraphs>
  <Slides>19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Оформление по умолчанию</vt:lpstr>
      <vt:lpstr>«Экологические аспекты проектов  «Пояс и Путь» в Центральной Азии».  «Кыргызстан: горнорудные проекты».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Expertise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ЗАКЛЮЧЕНИЕ Правовой  экспертизы  Проекта Закона Кыргызской Республики «О пастбищах»</dc:title>
  <dc:creator>Inna</dc:creator>
  <cp:lastModifiedBy>Abdulmanov Erlen</cp:lastModifiedBy>
  <cp:revision>20</cp:revision>
  <dcterms:created xsi:type="dcterms:W3CDTF">2009-02-05T08:28:01Z</dcterms:created>
  <dcterms:modified xsi:type="dcterms:W3CDTF">2020-06-04T10:09:38Z</dcterms:modified>
</cp:coreProperties>
</file>