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61" r:id="rId7"/>
    <p:sldId id="259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err="1" smtClean="0"/>
            <a:t>Металлоперерабатывающие</a:t>
          </a:r>
          <a:r>
            <a:rPr lang="ru-RU" noProof="0" dirty="0" smtClean="0"/>
            <a:t> заводы</a:t>
          </a:r>
          <a:endParaRPr lang="ru-RU" noProof="0" dirty="0"/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ru-RU" noProof="0" dirty="0" smtClean="0"/>
            <a:t>Цементные заводы</a:t>
          </a:r>
          <a:endParaRPr lang="ru-RU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2"/>
      <dgm:spPr/>
    </dgm:pt>
    <dgm:pt modelId="{25B2245B-A34B-48ED-A134-55D6D3C49DD6}" type="pres">
      <dgm:prSet presAssocID="{AAC263CB-8256-4B03-92FE-1622698FB3E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  <dgm:extLst/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94CB585-2BEC-4328-A7FA-33C488D58783}" type="pres">
      <dgm:prSet presAssocID="{808B76D0-8EC7-469A-93AC-7A6017188A9D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1" presStyleCnt="2"/>
      <dgm:spPr/>
    </dgm:pt>
    <dgm:pt modelId="{5EA392A0-C484-48E8-81EA-8479B0B6C090}" type="pres">
      <dgm:prSet presAssocID="{93A6A030-ABAB-4EFA-B539-0FDB3E07C1EF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/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B40C8DC-6B57-4F5B-8440-7241C649700B}" srcId="{D4503D04-C97E-4622-AE07-D0307CB3B4CA}" destId="{93A6A030-ABAB-4EFA-B539-0FDB3E07C1EF}" srcOrd="1" destOrd="0" parTransId="{3D674B97-6DC6-4A12-85BA-0976D3064237}" sibTransId="{BFE0749E-E343-4A6F-BD09-2810EE6B4BD7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5A9D4D51-54F8-4319-BD9F-1604BE37AF78}" type="presParOf" srcId="{39166502-40B2-441C-8391-3FB2E3F462D9}" destId="{FBDE2D1D-30AD-4684-9397-F4E6543A3644}" srcOrd="2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575528"/>
          <a:ext cx="3724657" cy="10625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321410" y="814594"/>
          <a:ext cx="584382" cy="584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1227203" y="575528"/>
          <a:ext cx="2497453" cy="106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49" tIns="112449" rIns="112449" bIns="112449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err="1" smtClean="0"/>
            <a:t>Металлоперерабатывающие</a:t>
          </a:r>
          <a:r>
            <a:rPr lang="ru-RU" sz="1400" kern="1200" noProof="0" dirty="0" smtClean="0"/>
            <a:t> заводы</a:t>
          </a:r>
          <a:endParaRPr lang="ru-RU" sz="1400" kern="1200" noProof="0" dirty="0"/>
        </a:p>
      </dsp:txBody>
      <dsp:txXfrm>
        <a:off x="1227203" y="575528"/>
        <a:ext cx="2497453" cy="1062514"/>
      </dsp:txXfrm>
    </dsp:sp>
    <dsp:sp modelId="{C01A6FD6-644F-4A38-8AAF-FA2CD15EFB95}">
      <dsp:nvSpPr>
        <dsp:cNvPr id="0" name=""/>
        <dsp:cNvSpPr/>
      </dsp:nvSpPr>
      <dsp:spPr>
        <a:xfrm>
          <a:off x="0" y="1903671"/>
          <a:ext cx="3724657" cy="10625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321410" y="2142736"/>
          <a:ext cx="584382" cy="58438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1227203" y="1903671"/>
          <a:ext cx="2497453" cy="106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49" tIns="112449" rIns="112449" bIns="112449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noProof="0" dirty="0" smtClean="0"/>
            <a:t>Цементные заводы</a:t>
          </a:r>
          <a:endParaRPr lang="ru-RU" sz="1400" kern="1200" noProof="0" dirty="0"/>
        </a:p>
      </dsp:txBody>
      <dsp:txXfrm>
        <a:off x="1227203" y="1903671"/>
        <a:ext cx="2497453" cy="1062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4833195-C9E5-4263-A8CE-2957460BED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FC847F1-2BEE-46A1-AE3C-2BB710172D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BF13-A72D-417D-A899-DF3406B12651}" type="datetime1">
              <a:rPr lang="ru-RU" smtClean="0"/>
              <a:t>18.05.2020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FAEBA3F-5702-4425-9EFC-08D99BE2A3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C57BB94-30CC-4716-8E0F-B76CE8EDF4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9F138-6F59-46F2-867F-C40065E31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8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D2E19-CF2F-471F-9F15-A7E775576DA0}" type="datetime1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F5C41-B418-41F9-8BA6-2EC234803DA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745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2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3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7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9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2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0A09DCDA-6C68-4DD6-8446-65CF147B7F5A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AD2744-95BA-49DE-9684-0D4AB290254A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EED31-2244-4CBE-A8BC-B13F3383B3F0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91D37-1F7A-4797-967C-216FDDFA340D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0" name="Надпись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88EACF-247A-4A13-B4FD-03252124E00E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1A4C29-CE33-43C4-BB77-810F5569556E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 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5885BD-9BEB-4A8B-A727-6661A26E5E49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5A7D2E-8A04-4F23-AB60-8923863D0EAE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C7C07-008E-4E9E-A1A7-D0FC97334312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7D0E1-DD4F-4C08-80BF-60244822F39C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05FC60-C255-4F21-9807-206DD42B1BB3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60DDE-5CC6-4B6F-B427-1EEFB82C7CF3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95483B-7CE3-4B9D-917F-54421BF8CE9B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10351B-002D-46D5-87AC-08F1EF3DEDDA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514F2-9BA9-4268-858C-2727BB5C5F5A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F34AB7-CE0A-46C5-B378-98945AFF09E3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64A012-96FC-4472-A49F-0C69B370515E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967F47F-7408-4457-870A-C83435B50328}" type="datetime1">
              <a:rPr lang="ru-RU" noProof="0" smtClean="0"/>
              <a:t>18.05.2020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proverka@exampl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 9">
            <a:extLst>
              <a:ext uri="{FF2B5EF4-FFF2-40B4-BE49-F238E27FC236}">
                <a16:creationId xmlns:a16="http://schemas.microsoft.com/office/drawing/2014/main" xmlns="" id="{788D5DFD-FA42-4EB0-B24E-4180C0CC5A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Прямоугольник 10">
              <a:extLst>
                <a:ext uri="{FF2B5EF4-FFF2-40B4-BE49-F238E27FC236}">
                  <a16:creationId xmlns:a16="http://schemas.microsoft.com/office/drawing/2014/main" xmlns="" id="{CC864817-5955-484B-9D1F-9BC8DB7398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pic>
          <p:nvPicPr>
            <p:cNvPr id="12" name="Рисунок 2">
              <a:extLst>
                <a:ext uri="{FF2B5EF4-FFF2-40B4-BE49-F238E27FC236}">
                  <a16:creationId xmlns:a16="http://schemas.microsoft.com/office/drawing/2014/main" xmlns="" id="{280C083F-71A6-4E55-AE35-586518FE29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 4" descr="Лампочка">
            <a:extLst>
              <a:ext uri="{FF2B5EF4-FFF2-40B4-BE49-F238E27FC236}">
                <a16:creationId xmlns:a16="http://schemas.microsoft.com/office/drawing/2014/main" xmlns="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Группа 13">
            <a:extLst>
              <a:ext uri="{FF2B5EF4-FFF2-40B4-BE49-F238E27FC236}">
                <a16:creationId xmlns:a16="http://schemas.microsoft.com/office/drawing/2014/main" xmlns="" id="{D44056DF-7985-4692-968A-466E9E6AF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Прямоугольник с двумя скругленными противолежащими углами 7">
              <a:extLst>
                <a:ext uri="{FF2B5EF4-FFF2-40B4-BE49-F238E27FC236}">
                  <a16:creationId xmlns:a16="http://schemas.microsoft.com/office/drawing/2014/main" xmlns="" id="{B414A174-532A-4602-934F-9858D1D86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940B0C0C-7F94-4725-8108-62B3B7A5A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Полилиния 32">
                <a:extLst>
                  <a:ext uri="{FF2B5EF4-FFF2-40B4-BE49-F238E27FC236}">
                    <a16:creationId xmlns:a16="http://schemas.microsoft.com/office/drawing/2014/main" xmlns="" id="{367EAC5B-1891-480A-A3AD-B9F6A88FAC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8" name="Полилиния 33">
                <a:extLst>
                  <a:ext uri="{FF2B5EF4-FFF2-40B4-BE49-F238E27FC236}">
                    <a16:creationId xmlns:a16="http://schemas.microsoft.com/office/drawing/2014/main" xmlns="" id="{E33FF633-15BA-464F-8F5B-26C56665F7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9" name="Полилиния 34">
                <a:extLst>
                  <a:ext uri="{FF2B5EF4-FFF2-40B4-BE49-F238E27FC236}">
                    <a16:creationId xmlns:a16="http://schemas.microsoft.com/office/drawing/2014/main" xmlns="" id="{0C949DF6-E66B-4DB8-AB52-30CA781B48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0" name="Полилиния 37">
                <a:extLst>
                  <a:ext uri="{FF2B5EF4-FFF2-40B4-BE49-F238E27FC236}">
                    <a16:creationId xmlns:a16="http://schemas.microsoft.com/office/drawing/2014/main" xmlns="" id="{309C2298-5EF9-4B09-8995-014F6D3BFF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1" name="Полилиния 35">
                <a:extLst>
                  <a:ext uri="{FF2B5EF4-FFF2-40B4-BE49-F238E27FC236}">
                    <a16:creationId xmlns:a16="http://schemas.microsoft.com/office/drawing/2014/main" xmlns="" id="{319B2AFC-EBFF-477C-A364-6D575BE5AA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2" name="Полилиния 36">
                <a:extLst>
                  <a:ext uri="{FF2B5EF4-FFF2-40B4-BE49-F238E27FC236}">
                    <a16:creationId xmlns:a16="http://schemas.microsoft.com/office/drawing/2014/main" xmlns="" id="{CC6B7D67-F2F8-4B07-B954-EAC9135B2B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3" name="Полилиния 38">
                <a:extLst>
                  <a:ext uri="{FF2B5EF4-FFF2-40B4-BE49-F238E27FC236}">
                    <a16:creationId xmlns:a16="http://schemas.microsoft.com/office/drawing/2014/main" xmlns="" id="{7FF1659D-33DA-4F62-8567-A54020D2E2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4" name="Полилиния 39">
                <a:extLst>
                  <a:ext uri="{FF2B5EF4-FFF2-40B4-BE49-F238E27FC236}">
                    <a16:creationId xmlns:a16="http://schemas.microsoft.com/office/drawing/2014/main" xmlns="" id="{9110F572-DC3D-4AB3-B731-B73BD65057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5" name="Полилиния 40">
                <a:extLst>
                  <a:ext uri="{FF2B5EF4-FFF2-40B4-BE49-F238E27FC236}">
                    <a16:creationId xmlns:a16="http://schemas.microsoft.com/office/drawing/2014/main" xmlns="" id="{A2F7D0E9-68CE-40F9-B0E9-F915103ECF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6" name="Прямоугольник 41">
                <a:extLst>
                  <a:ext uri="{FF2B5EF4-FFF2-40B4-BE49-F238E27FC236}">
                    <a16:creationId xmlns:a16="http://schemas.microsoft.com/office/drawing/2014/main" xmlns="" id="{AB69A438-1FB7-454A-A3E9-0C329643CD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7" name="Полилиния 32">
                <a:extLst>
                  <a:ext uri="{FF2B5EF4-FFF2-40B4-BE49-F238E27FC236}">
                    <a16:creationId xmlns:a16="http://schemas.microsoft.com/office/drawing/2014/main" xmlns="" id="{E64598D0-3A2C-4570-9E7C-C52C89549B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8" name="Полилиния 33">
                <a:extLst>
                  <a:ext uri="{FF2B5EF4-FFF2-40B4-BE49-F238E27FC236}">
                    <a16:creationId xmlns:a16="http://schemas.microsoft.com/office/drawing/2014/main" xmlns="" id="{CC17CF42-8908-477B-9F36-DA1306CA01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9" name="Полилиния 34">
                <a:extLst>
                  <a:ext uri="{FF2B5EF4-FFF2-40B4-BE49-F238E27FC236}">
                    <a16:creationId xmlns:a16="http://schemas.microsoft.com/office/drawing/2014/main" xmlns="" id="{A2457851-D4A0-404C-BF3F-99AE00B9E9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0" name="Полилиния 37">
                <a:extLst>
                  <a:ext uri="{FF2B5EF4-FFF2-40B4-BE49-F238E27FC236}">
                    <a16:creationId xmlns:a16="http://schemas.microsoft.com/office/drawing/2014/main" xmlns="" id="{ECC300FA-EE4A-489E-9A47-79BEBF05DC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1" name="Полилиния 35">
                <a:extLst>
                  <a:ext uri="{FF2B5EF4-FFF2-40B4-BE49-F238E27FC236}">
                    <a16:creationId xmlns:a16="http://schemas.microsoft.com/office/drawing/2014/main" xmlns="" id="{0D1F26E2-902B-416B-A1DB-80DAF78D8B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2" name="Полилиния 36">
                <a:extLst>
                  <a:ext uri="{FF2B5EF4-FFF2-40B4-BE49-F238E27FC236}">
                    <a16:creationId xmlns:a16="http://schemas.microsoft.com/office/drawing/2014/main" xmlns="" id="{491346A0-BF6D-45A5-806A-2150768722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3" name="Полилиния 38">
                <a:extLst>
                  <a:ext uri="{FF2B5EF4-FFF2-40B4-BE49-F238E27FC236}">
                    <a16:creationId xmlns:a16="http://schemas.microsoft.com/office/drawing/2014/main" xmlns="" id="{A8A5AAC9-38FD-4A03-AB91-236F2AAC62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4" name="Полилиния 39">
                <a:extLst>
                  <a:ext uri="{FF2B5EF4-FFF2-40B4-BE49-F238E27FC236}">
                    <a16:creationId xmlns:a16="http://schemas.microsoft.com/office/drawing/2014/main" xmlns="" id="{7AD4105C-55AA-47FF-AC5D-5BCB0B78CD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5" name="Полилиния 40">
                <a:extLst>
                  <a:ext uri="{FF2B5EF4-FFF2-40B4-BE49-F238E27FC236}">
                    <a16:creationId xmlns:a16="http://schemas.microsoft.com/office/drawing/2014/main" xmlns="" id="{1C4B42B1-B112-4057-82C3-E5AF3BC7F6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6" name="Прямоугольник 41">
                <a:extLst>
                  <a:ext uri="{FF2B5EF4-FFF2-40B4-BE49-F238E27FC236}">
                    <a16:creationId xmlns:a16="http://schemas.microsoft.com/office/drawing/2014/main" xmlns="" id="{C8B37395-3651-4E66-A62E-31529FABC8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029" y="2738437"/>
            <a:ext cx="6943722" cy="1367896"/>
          </a:xfrm>
        </p:spPr>
        <p:txBody>
          <a:bodyPr rtlCol="0" anchor="ctr">
            <a:noAutofit/>
          </a:bodyPr>
          <a:lstStyle/>
          <a:p>
            <a:pPr algn="ctr"/>
            <a:r>
              <a:rPr lang="en-US" sz="4000" dirty="0" err="1"/>
              <a:t>Экологические</a:t>
            </a:r>
            <a:r>
              <a:rPr lang="en-US" sz="4000" dirty="0"/>
              <a:t> </a:t>
            </a:r>
            <a:r>
              <a:rPr lang="en-US" sz="4000" dirty="0" err="1"/>
              <a:t>проблемы</a:t>
            </a:r>
            <a:r>
              <a:rPr lang="en-US" sz="4000" dirty="0"/>
              <a:t> </a:t>
            </a:r>
            <a:r>
              <a:rPr lang="en-US" sz="4000" dirty="0" err="1"/>
              <a:t>китайских</a:t>
            </a:r>
            <a:r>
              <a:rPr lang="en-US" sz="4000" dirty="0"/>
              <a:t> </a:t>
            </a:r>
            <a:r>
              <a:rPr lang="en-US" sz="4000" dirty="0" err="1"/>
              <a:t>проектов</a:t>
            </a:r>
            <a:r>
              <a:rPr lang="en-US" sz="4000" dirty="0"/>
              <a:t> в </a:t>
            </a:r>
            <a:r>
              <a:rPr lang="en-US" sz="4000" dirty="0" err="1"/>
              <a:t>Таджикистане</a:t>
            </a:r>
            <a:endParaRPr lang="ru-RU" sz="4000" dirty="0"/>
          </a:p>
        </p:txBody>
      </p:sp>
      <p:sp>
        <p:nvSpPr>
          <p:cNvPr id="38" name="Прямоугольник 37">
            <a:extLst>
              <a:ext uri="{FF2B5EF4-FFF2-40B4-BE49-F238E27FC236}">
                <a16:creationId xmlns:a16="http://schemas.microsoft.com/office/drawing/2014/main" xmlns="" id="{6B6D540F-1E2F-416F-819F-D8216BC8F3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3593" y="6112625"/>
            <a:ext cx="349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Улугов У.А.</a:t>
            </a:r>
          </a:p>
          <a:p>
            <a:r>
              <a:rPr lang="ru-RU" dirty="0" smtClean="0"/>
              <a:t>ОО «</a:t>
            </a:r>
            <a:r>
              <a:rPr lang="ru-RU" dirty="0" err="1" smtClean="0"/>
              <a:t>Пешсаф</a:t>
            </a:r>
            <a:r>
              <a:rPr lang="ru-RU" dirty="0" smtClean="0"/>
              <a:t>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xmlns="" id="{5FE07634-A83A-4681-9C1D-BC0775F9D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Прямоугольник 205">
              <a:extLst>
                <a:ext uri="{FF2B5EF4-FFF2-40B4-BE49-F238E27FC236}">
                  <a16:creationId xmlns:a16="http://schemas.microsoft.com/office/drawing/2014/main" xmlns="" id="{BF62976A-266E-4650-88F2-C16130F3D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207" name="Рисунок 2">
              <a:extLst>
                <a:ext uri="{FF2B5EF4-FFF2-40B4-BE49-F238E27FC236}">
                  <a16:creationId xmlns:a16="http://schemas.microsoft.com/office/drawing/2014/main" xmlns="" id="{88D9B99B-59C2-481A-A948-F87920A7FE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 smtClean="0"/>
              <a:t>План презентации</a:t>
            </a:r>
            <a:endParaRPr lang="ru-RU" sz="3200" dirty="0"/>
          </a:p>
        </p:txBody>
      </p:sp>
      <p:pic>
        <p:nvPicPr>
          <p:cNvPr id="10" name="Объект 6" descr="монтажная плата">
            <a:extLst>
              <a:ext uri="{FF2B5EF4-FFF2-40B4-BE49-F238E27FC236}">
                <a16:creationId xmlns:a16="http://schemas.microsoft.com/office/drawing/2014/main" xmlns="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209" name="Группа 208">
            <a:extLst>
              <a:ext uri="{FF2B5EF4-FFF2-40B4-BE49-F238E27FC236}">
                <a16:creationId xmlns:a16="http://schemas.microsoft.com/office/drawing/2014/main" xmlns="" id="{A2E1FE48-FA7B-4262-B922-041542931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xmlns="" id="{F2E644B1-8F72-4AC4-89F1-EB3A02734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Полилиния 6">
              <a:extLst>
                <a:ext uri="{FF2B5EF4-FFF2-40B4-BE49-F238E27FC236}">
                  <a16:creationId xmlns:a16="http://schemas.microsoft.com/office/drawing/2014/main" xmlns="" id="{1781B8E8-8A26-4FFB-BE0C-7C0C644F7C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Полилиния 7">
              <a:extLst>
                <a:ext uri="{FF2B5EF4-FFF2-40B4-BE49-F238E27FC236}">
                  <a16:creationId xmlns:a16="http://schemas.microsoft.com/office/drawing/2014/main" xmlns="" id="{4109D997-E9DF-4429-A643-3E691E2B70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xmlns="" id="{B392695A-F131-4C51-B689-3F4D5B1A2F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Полилиния 9">
              <a:extLst>
                <a:ext uri="{FF2B5EF4-FFF2-40B4-BE49-F238E27FC236}">
                  <a16:creationId xmlns:a16="http://schemas.microsoft.com/office/drawing/2014/main" xmlns="" id="{8218EC3E-07D0-417A-B0A8-057F825EF7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Полилиния 10">
              <a:extLst>
                <a:ext uri="{FF2B5EF4-FFF2-40B4-BE49-F238E27FC236}">
                  <a16:creationId xmlns:a16="http://schemas.microsoft.com/office/drawing/2014/main" xmlns="" id="{B036399E-7675-47B6-A645-242946879E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Полилиния 11">
              <a:extLst>
                <a:ext uri="{FF2B5EF4-FFF2-40B4-BE49-F238E27FC236}">
                  <a16:creationId xmlns:a16="http://schemas.microsoft.com/office/drawing/2014/main" xmlns="" id="{C44A0438-B8A4-43B3-B17C-B919FCD92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Полилиния 12">
              <a:extLst>
                <a:ext uri="{FF2B5EF4-FFF2-40B4-BE49-F238E27FC236}">
                  <a16:creationId xmlns:a16="http://schemas.microsoft.com/office/drawing/2014/main" xmlns="" id="{ABC7257F-6F64-4B81-BDA7-7C232BCBA2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Полилиния 13">
              <a:extLst>
                <a:ext uri="{FF2B5EF4-FFF2-40B4-BE49-F238E27FC236}">
                  <a16:creationId xmlns:a16="http://schemas.microsoft.com/office/drawing/2014/main" xmlns="" id="{72DD7E92-F033-480C-A220-63CE422C3A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Полилиния 14">
              <a:extLst>
                <a:ext uri="{FF2B5EF4-FFF2-40B4-BE49-F238E27FC236}">
                  <a16:creationId xmlns:a16="http://schemas.microsoft.com/office/drawing/2014/main" xmlns="" id="{444A9AC9-463E-45E7-A818-13F664F7C0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Полилиния 15">
              <a:extLst>
                <a:ext uri="{FF2B5EF4-FFF2-40B4-BE49-F238E27FC236}">
                  <a16:creationId xmlns:a16="http://schemas.microsoft.com/office/drawing/2014/main" xmlns="" id="{6CCE9BBE-5DE3-4991-80CA-DFEB928673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Полилиния 16">
              <a:extLst>
                <a:ext uri="{FF2B5EF4-FFF2-40B4-BE49-F238E27FC236}">
                  <a16:creationId xmlns:a16="http://schemas.microsoft.com/office/drawing/2014/main" xmlns="" id="{3180F6DF-A13F-491C-BF97-B206E3E7B9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Полилиния 17">
              <a:extLst>
                <a:ext uri="{FF2B5EF4-FFF2-40B4-BE49-F238E27FC236}">
                  <a16:creationId xmlns:a16="http://schemas.microsoft.com/office/drawing/2014/main" xmlns="" id="{CAD0E44C-73C8-42BB-ADA8-2BA6B3082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Полилиния 18">
              <a:extLst>
                <a:ext uri="{FF2B5EF4-FFF2-40B4-BE49-F238E27FC236}">
                  <a16:creationId xmlns:a16="http://schemas.microsoft.com/office/drawing/2014/main" xmlns="" id="{436EC43E-A70D-4E5C-B275-35CA8E93C1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Полилиния 19">
              <a:extLst>
                <a:ext uri="{FF2B5EF4-FFF2-40B4-BE49-F238E27FC236}">
                  <a16:creationId xmlns:a16="http://schemas.microsoft.com/office/drawing/2014/main" xmlns="" id="{ADE7E5B6-2E2A-4F56-9E90-F8613E6D10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Полилиния 20">
              <a:extLst>
                <a:ext uri="{FF2B5EF4-FFF2-40B4-BE49-F238E27FC236}">
                  <a16:creationId xmlns:a16="http://schemas.microsoft.com/office/drawing/2014/main" xmlns="" id="{86B9E49B-AE8D-47E0-BACC-A6D0AC3AB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Полилиния 21">
              <a:extLst>
                <a:ext uri="{FF2B5EF4-FFF2-40B4-BE49-F238E27FC236}">
                  <a16:creationId xmlns:a16="http://schemas.microsoft.com/office/drawing/2014/main" xmlns="" id="{2EB961AF-CD61-41BA-B0B2-0741A5ED64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Полилиния 22">
              <a:extLst>
                <a:ext uri="{FF2B5EF4-FFF2-40B4-BE49-F238E27FC236}">
                  <a16:creationId xmlns:a16="http://schemas.microsoft.com/office/drawing/2014/main" xmlns="" id="{DC42BDA1-810A-4135-B3B1-B3161D372A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Полилиния 23">
              <a:extLst>
                <a:ext uri="{FF2B5EF4-FFF2-40B4-BE49-F238E27FC236}">
                  <a16:creationId xmlns:a16="http://schemas.microsoft.com/office/drawing/2014/main" xmlns="" id="{FA51FCA8-FCF4-4116-8CB2-5C539E37F4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Полилиния 24">
              <a:extLst>
                <a:ext uri="{FF2B5EF4-FFF2-40B4-BE49-F238E27FC236}">
                  <a16:creationId xmlns:a16="http://schemas.microsoft.com/office/drawing/2014/main" xmlns="" id="{F2850A10-CDBC-462A-8CB7-0258746834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Полилиния 25">
              <a:extLst>
                <a:ext uri="{FF2B5EF4-FFF2-40B4-BE49-F238E27FC236}">
                  <a16:creationId xmlns:a16="http://schemas.microsoft.com/office/drawing/2014/main" xmlns="" id="{738A37B9-77C2-4464-BF1F-2AF25A0D2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Полилиния 26">
              <a:extLst>
                <a:ext uri="{FF2B5EF4-FFF2-40B4-BE49-F238E27FC236}">
                  <a16:creationId xmlns:a16="http://schemas.microsoft.com/office/drawing/2014/main" xmlns="" id="{89026C8B-A162-4523-A51B-9F1200BC60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Полилиния 27">
              <a:extLst>
                <a:ext uri="{FF2B5EF4-FFF2-40B4-BE49-F238E27FC236}">
                  <a16:creationId xmlns:a16="http://schemas.microsoft.com/office/drawing/2014/main" xmlns="" id="{5B76BC40-1FA2-477D-B2C2-4763577DB7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Полилиния 28">
              <a:extLst>
                <a:ext uri="{FF2B5EF4-FFF2-40B4-BE49-F238E27FC236}">
                  <a16:creationId xmlns:a16="http://schemas.microsoft.com/office/drawing/2014/main" xmlns="" id="{6BC68EAA-2809-4AE4-80C1-2555CEF73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Полилиния 29">
              <a:extLst>
                <a:ext uri="{FF2B5EF4-FFF2-40B4-BE49-F238E27FC236}">
                  <a16:creationId xmlns:a16="http://schemas.microsoft.com/office/drawing/2014/main" xmlns="" id="{FE709D1B-0541-4414-9E87-CF7D6918C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Полилиния 30">
              <a:extLst>
                <a:ext uri="{FF2B5EF4-FFF2-40B4-BE49-F238E27FC236}">
                  <a16:creationId xmlns:a16="http://schemas.microsoft.com/office/drawing/2014/main" xmlns="" id="{33BCB888-11B8-4D01-BCDA-59BBA28DC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Полилиния 31">
              <a:extLst>
                <a:ext uri="{FF2B5EF4-FFF2-40B4-BE49-F238E27FC236}">
                  <a16:creationId xmlns:a16="http://schemas.microsoft.com/office/drawing/2014/main" xmlns="" id="{28E5CE3E-C11A-4CF7-82BF-37D1221D4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Полилиния 32">
              <a:extLst>
                <a:ext uri="{FF2B5EF4-FFF2-40B4-BE49-F238E27FC236}">
                  <a16:creationId xmlns:a16="http://schemas.microsoft.com/office/drawing/2014/main" xmlns="" id="{55284FC3-21FB-4FA7-B695-2D6A9CEF7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Прямоугольник 237">
              <a:extLst>
                <a:ext uri="{FF2B5EF4-FFF2-40B4-BE49-F238E27FC236}">
                  <a16:creationId xmlns:a16="http://schemas.microsoft.com/office/drawing/2014/main" xmlns="" id="{13DA6B78-00DE-4E55-9124-EFD72519B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Полилиния 34">
              <a:extLst>
                <a:ext uri="{FF2B5EF4-FFF2-40B4-BE49-F238E27FC236}">
                  <a16:creationId xmlns:a16="http://schemas.microsoft.com/office/drawing/2014/main" xmlns="" id="{D4602B0F-2844-48BE-9B4A-0366AC904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Полилиния 35">
              <a:extLst>
                <a:ext uri="{FF2B5EF4-FFF2-40B4-BE49-F238E27FC236}">
                  <a16:creationId xmlns:a16="http://schemas.microsoft.com/office/drawing/2014/main" xmlns="" id="{E31E05BB-6004-474D-9900-D990378F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Полилиния 36">
              <a:extLst>
                <a:ext uri="{FF2B5EF4-FFF2-40B4-BE49-F238E27FC236}">
                  <a16:creationId xmlns:a16="http://schemas.microsoft.com/office/drawing/2014/main" xmlns="" id="{00BD01ED-F65D-4601-A77D-508E960E0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Полилиния 37">
              <a:extLst>
                <a:ext uri="{FF2B5EF4-FFF2-40B4-BE49-F238E27FC236}">
                  <a16:creationId xmlns:a16="http://schemas.microsoft.com/office/drawing/2014/main" xmlns="" id="{FD307CAE-789C-4E80-B6F1-9858A3ABA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Полилиния 38">
              <a:extLst>
                <a:ext uri="{FF2B5EF4-FFF2-40B4-BE49-F238E27FC236}">
                  <a16:creationId xmlns:a16="http://schemas.microsoft.com/office/drawing/2014/main" xmlns="" id="{94B97B29-709E-4E24-B2FA-EF84AA12D2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Полилиния 39">
              <a:extLst>
                <a:ext uri="{FF2B5EF4-FFF2-40B4-BE49-F238E27FC236}">
                  <a16:creationId xmlns:a16="http://schemas.microsoft.com/office/drawing/2014/main" xmlns="" id="{C05D52B9-1FA2-4E7C-8229-B09811A90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Полилиния 40">
              <a:extLst>
                <a:ext uri="{FF2B5EF4-FFF2-40B4-BE49-F238E27FC236}">
                  <a16:creationId xmlns:a16="http://schemas.microsoft.com/office/drawing/2014/main" xmlns="" id="{CC0A5575-2FB9-440F-B9A8-E0DDE1C37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Полилиния 41">
              <a:extLst>
                <a:ext uri="{FF2B5EF4-FFF2-40B4-BE49-F238E27FC236}">
                  <a16:creationId xmlns:a16="http://schemas.microsoft.com/office/drawing/2014/main" xmlns="" id="{AFFCC88F-01DF-4DE1-8CD5-88631E3091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Полилиния 42">
              <a:extLst>
                <a:ext uri="{FF2B5EF4-FFF2-40B4-BE49-F238E27FC236}">
                  <a16:creationId xmlns:a16="http://schemas.microsoft.com/office/drawing/2014/main" xmlns="" id="{33EEC40B-E2CD-4BAC-94D6-85B707142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Полилиния 43">
              <a:extLst>
                <a:ext uri="{FF2B5EF4-FFF2-40B4-BE49-F238E27FC236}">
                  <a16:creationId xmlns:a16="http://schemas.microsoft.com/office/drawing/2014/main" xmlns="" id="{3E0E9643-5C60-4933-BB1B-9A09057E72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Полилиния 44">
              <a:extLst>
                <a:ext uri="{FF2B5EF4-FFF2-40B4-BE49-F238E27FC236}">
                  <a16:creationId xmlns:a16="http://schemas.microsoft.com/office/drawing/2014/main" xmlns="" id="{94F86E92-9EC7-437C-946B-31E7C1C47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xmlns="" id="{BE9A51BE-C514-46B5-ABA6-7E7C878F8E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Полилиния 46">
              <a:extLst>
                <a:ext uri="{FF2B5EF4-FFF2-40B4-BE49-F238E27FC236}">
                  <a16:creationId xmlns:a16="http://schemas.microsoft.com/office/drawing/2014/main" xmlns="" id="{8B255447-F0E9-4D96-A4B0-F9EDDE58A3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Полилиния 47">
              <a:extLst>
                <a:ext uri="{FF2B5EF4-FFF2-40B4-BE49-F238E27FC236}">
                  <a16:creationId xmlns:a16="http://schemas.microsoft.com/office/drawing/2014/main" xmlns="" id="{AFAC5F3A-3BE7-489E-A848-498B9995F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Полилиния 48">
              <a:extLst>
                <a:ext uri="{FF2B5EF4-FFF2-40B4-BE49-F238E27FC236}">
                  <a16:creationId xmlns:a16="http://schemas.microsoft.com/office/drawing/2014/main" xmlns="" id="{A974E7AA-5EF3-4817-B0AE-4C1A784EE9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Полилиния 49">
              <a:extLst>
                <a:ext uri="{FF2B5EF4-FFF2-40B4-BE49-F238E27FC236}">
                  <a16:creationId xmlns:a16="http://schemas.microsoft.com/office/drawing/2014/main" xmlns="" id="{8AA54AC1-3E87-49C0-A594-87829A2CFF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Полилиния 50">
              <a:extLst>
                <a:ext uri="{FF2B5EF4-FFF2-40B4-BE49-F238E27FC236}">
                  <a16:creationId xmlns:a16="http://schemas.microsoft.com/office/drawing/2014/main" xmlns="" id="{CC237789-73BC-4BD9-BFE8-1325FA4B52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Полилиния 51">
              <a:extLst>
                <a:ext uri="{FF2B5EF4-FFF2-40B4-BE49-F238E27FC236}">
                  <a16:creationId xmlns:a16="http://schemas.microsoft.com/office/drawing/2014/main" xmlns="" id="{DCF4052D-CF62-47DC-991E-49D0BA908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Полилиния 52">
              <a:extLst>
                <a:ext uri="{FF2B5EF4-FFF2-40B4-BE49-F238E27FC236}">
                  <a16:creationId xmlns:a16="http://schemas.microsoft.com/office/drawing/2014/main" xmlns="" id="{2ABD9104-C938-44F2-8622-8407A2593B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Полилиния 53">
              <a:extLst>
                <a:ext uri="{FF2B5EF4-FFF2-40B4-BE49-F238E27FC236}">
                  <a16:creationId xmlns:a16="http://schemas.microsoft.com/office/drawing/2014/main" xmlns="" id="{4AA18F60-3E86-4A5A-B82E-A79183ED3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Полилиния 54">
              <a:extLst>
                <a:ext uri="{FF2B5EF4-FFF2-40B4-BE49-F238E27FC236}">
                  <a16:creationId xmlns:a16="http://schemas.microsoft.com/office/drawing/2014/main" xmlns="" id="{0F34C941-6196-4937-99E5-14AAD23F28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Полилиния 55">
              <a:extLst>
                <a:ext uri="{FF2B5EF4-FFF2-40B4-BE49-F238E27FC236}">
                  <a16:creationId xmlns:a16="http://schemas.microsoft.com/office/drawing/2014/main" xmlns="" id="{60DB8A6C-23D7-4A88-BDCE-8FEC86A123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Полилиния 56">
              <a:extLst>
                <a:ext uri="{FF2B5EF4-FFF2-40B4-BE49-F238E27FC236}">
                  <a16:creationId xmlns:a16="http://schemas.microsoft.com/office/drawing/2014/main" xmlns="" id="{29F5F702-AEE6-4633-BB20-7A15C3A31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Полилиния 57">
              <a:extLst>
                <a:ext uri="{FF2B5EF4-FFF2-40B4-BE49-F238E27FC236}">
                  <a16:creationId xmlns:a16="http://schemas.microsoft.com/office/drawing/2014/main" xmlns="" id="{F30C7A45-6890-4EA5-9F6B-E2AB4D04C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Полилиния 58">
              <a:extLst>
                <a:ext uri="{FF2B5EF4-FFF2-40B4-BE49-F238E27FC236}">
                  <a16:creationId xmlns:a16="http://schemas.microsoft.com/office/drawing/2014/main" xmlns="" id="{F31A7373-F68A-485D-95DC-B53ACC7B5F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Объект 2" descr="Smart Art">
            <a:extLst>
              <a:ext uri="{FF2B5EF4-FFF2-40B4-BE49-F238E27FC236}">
                <a16:creationId xmlns:a16="http://schemas.microsoft.com/office/drawing/2014/main" xmlns="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303419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Равнобедренный треугольник 4"/>
          <p:cNvSpPr/>
          <p:nvPr/>
        </p:nvSpPr>
        <p:spPr>
          <a:xfrm rot="2292251">
            <a:off x="4770661" y="3744912"/>
            <a:ext cx="2382981" cy="259397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770725" y="1077141"/>
            <a:ext cx="5354582" cy="5743992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Согласно данным Минфина Таджикистана, главным кредитором страны является китайский "</a:t>
            </a:r>
            <a:r>
              <a:rPr lang="ru-RU" dirty="0" err="1"/>
              <a:t>Эксимбанк</a:t>
            </a:r>
            <a:r>
              <a:rPr lang="ru-RU" dirty="0"/>
              <a:t>", задолженность перед которым на 1 января 2020-го составляла превысила $1,1 млрд.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5BE62A68-92FB-4DA6-B1D6-FA043544A9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93" name="Рисунок 2">
            <a:extLst>
              <a:ext uri="{FF2B5EF4-FFF2-40B4-BE49-F238E27FC236}">
                <a16:creationId xmlns:a16="http://schemas.microsoft.com/office/drawing/2014/main" xmlns="" id="{10A6DFCC-5864-48A7-8196-CBCF038BB8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a16="http://schemas.microsoft.com/office/drawing/2014/main" xmlns:dgm="http://schemas.openxmlformats.org/drawingml/2006/diagram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Группа 94">
            <a:extLst>
              <a:ext uri="{FF2B5EF4-FFF2-40B4-BE49-F238E27FC236}">
                <a16:creationId xmlns:a16="http://schemas.microsoft.com/office/drawing/2014/main" xmlns="" id="{03CA880E-A155-41A2-B87D-21AC3CE33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Прямоугольник 5">
              <a:extLst>
                <a:ext uri="{FF2B5EF4-FFF2-40B4-BE49-F238E27FC236}">
                  <a16:creationId xmlns:a16="http://schemas.microsoft.com/office/drawing/2014/main" xmlns="" id="{AD179668-A46F-4D4C-8C75-2F3B4B578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Полилиния 6">
              <a:extLst>
                <a:ext uri="{FF2B5EF4-FFF2-40B4-BE49-F238E27FC236}">
                  <a16:creationId xmlns:a16="http://schemas.microsoft.com/office/drawing/2014/main" xmlns="" id="{0DB283C2-E19A-4A75-909F-450DB72DE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Полилиния 7">
              <a:extLst>
                <a:ext uri="{FF2B5EF4-FFF2-40B4-BE49-F238E27FC236}">
                  <a16:creationId xmlns:a16="http://schemas.microsoft.com/office/drawing/2014/main" xmlns="" id="{B674E08A-09B5-42AD-805C-43DAE1D0B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Полилиния 8">
              <a:extLst>
                <a:ext uri="{FF2B5EF4-FFF2-40B4-BE49-F238E27FC236}">
                  <a16:creationId xmlns:a16="http://schemas.microsoft.com/office/drawing/2014/main" xmlns="" id="{248B903F-D11E-41B4-A6F7-5ACF56D76B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Полилиния 9">
              <a:extLst>
                <a:ext uri="{FF2B5EF4-FFF2-40B4-BE49-F238E27FC236}">
                  <a16:creationId xmlns:a16="http://schemas.microsoft.com/office/drawing/2014/main" xmlns="" id="{68B65942-DED3-475B-B28D-839E15541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Полилиния 10">
              <a:extLst>
                <a:ext uri="{FF2B5EF4-FFF2-40B4-BE49-F238E27FC236}">
                  <a16:creationId xmlns:a16="http://schemas.microsoft.com/office/drawing/2014/main" xmlns="" id="{54C02C20-8E50-4D5F-9E89-7266186B10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Полилиния 11">
              <a:extLst>
                <a:ext uri="{FF2B5EF4-FFF2-40B4-BE49-F238E27FC236}">
                  <a16:creationId xmlns:a16="http://schemas.microsoft.com/office/drawing/2014/main" xmlns="" id="{057C79DE-C22B-4732-B921-1EEF64DAD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Полилиния 12">
              <a:extLst>
                <a:ext uri="{FF2B5EF4-FFF2-40B4-BE49-F238E27FC236}">
                  <a16:creationId xmlns:a16="http://schemas.microsoft.com/office/drawing/2014/main" xmlns="" id="{21E55FE5-F856-4E6D-A505-4A5AA92FC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Полилиния 13">
              <a:extLst>
                <a:ext uri="{FF2B5EF4-FFF2-40B4-BE49-F238E27FC236}">
                  <a16:creationId xmlns:a16="http://schemas.microsoft.com/office/drawing/2014/main" xmlns="" id="{564ACC84-D8A2-43FB-AB43-D7A892AC83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Полилиния 14">
              <a:extLst>
                <a:ext uri="{FF2B5EF4-FFF2-40B4-BE49-F238E27FC236}">
                  <a16:creationId xmlns:a16="http://schemas.microsoft.com/office/drawing/2014/main" xmlns="" id="{33DE6074-A243-4841-8A21-41739E524B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Полилиния 15">
              <a:extLst>
                <a:ext uri="{FF2B5EF4-FFF2-40B4-BE49-F238E27FC236}">
                  <a16:creationId xmlns:a16="http://schemas.microsoft.com/office/drawing/2014/main" xmlns="" id="{6AD73007-A6A4-498E-8AF9-C3F7D61DCD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Линия 16">
              <a:extLst>
                <a:ext uri="{FF2B5EF4-FFF2-40B4-BE49-F238E27FC236}">
                  <a16:creationId xmlns:a16="http://schemas.microsoft.com/office/drawing/2014/main" xmlns="" id="{541BFD40-70B0-48BA-9216-9C67411F45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Полилиния 17">
              <a:extLst>
                <a:ext uri="{FF2B5EF4-FFF2-40B4-BE49-F238E27FC236}">
                  <a16:creationId xmlns:a16="http://schemas.microsoft.com/office/drawing/2014/main" xmlns="" id="{7DFC59A5-0E43-4308-8BFB-F505CFB549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Полилиния 18">
              <a:extLst>
                <a:ext uri="{FF2B5EF4-FFF2-40B4-BE49-F238E27FC236}">
                  <a16:creationId xmlns:a16="http://schemas.microsoft.com/office/drawing/2014/main" xmlns="" id="{0852232F-7FE7-4B61-AC34-F29289DAC7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Полилиния 19">
              <a:extLst>
                <a:ext uri="{FF2B5EF4-FFF2-40B4-BE49-F238E27FC236}">
                  <a16:creationId xmlns:a16="http://schemas.microsoft.com/office/drawing/2014/main" xmlns="" id="{F2467A7F-F122-4464-A682-8C4DB1DA1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Полилиния 20">
              <a:extLst>
                <a:ext uri="{FF2B5EF4-FFF2-40B4-BE49-F238E27FC236}">
                  <a16:creationId xmlns:a16="http://schemas.microsoft.com/office/drawing/2014/main" xmlns="" id="{2178D569-0695-49D6-8261-1BF6E2E48F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Прямоугольник 21">
              <a:extLst>
                <a:ext uri="{FF2B5EF4-FFF2-40B4-BE49-F238E27FC236}">
                  <a16:creationId xmlns:a16="http://schemas.microsoft.com/office/drawing/2014/main" xmlns="" id="{E289FFF1-2E96-4F4A-94D2-D1FED6AE8A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Полилиния 22">
              <a:extLst>
                <a:ext uri="{FF2B5EF4-FFF2-40B4-BE49-F238E27FC236}">
                  <a16:creationId xmlns:a16="http://schemas.microsoft.com/office/drawing/2014/main" xmlns="" id="{F0509D92-D47A-49BC-899A-0C2AB53BC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Полилиния 23">
              <a:extLst>
                <a:ext uri="{FF2B5EF4-FFF2-40B4-BE49-F238E27FC236}">
                  <a16:creationId xmlns:a16="http://schemas.microsoft.com/office/drawing/2014/main" xmlns="" id="{606E419B-186B-4DA7-95FA-F921A2D3FC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Полилиния 24">
              <a:extLst>
                <a:ext uri="{FF2B5EF4-FFF2-40B4-BE49-F238E27FC236}">
                  <a16:creationId xmlns:a16="http://schemas.microsoft.com/office/drawing/2014/main" xmlns="" id="{35DBBAC4-A0DC-44A6-A64F-3FF22BC30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Полилиния 25">
              <a:extLst>
                <a:ext uri="{FF2B5EF4-FFF2-40B4-BE49-F238E27FC236}">
                  <a16:creationId xmlns:a16="http://schemas.microsoft.com/office/drawing/2014/main" xmlns="" id="{45359546-A3CF-4560-869D-4C642B0F75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Полилиния 26">
              <a:extLst>
                <a:ext uri="{FF2B5EF4-FFF2-40B4-BE49-F238E27FC236}">
                  <a16:creationId xmlns:a16="http://schemas.microsoft.com/office/drawing/2014/main" xmlns="" id="{A9D2DDA1-3EE0-4B5E-8107-6000BCB2B4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Полилиния 27">
              <a:extLst>
                <a:ext uri="{FF2B5EF4-FFF2-40B4-BE49-F238E27FC236}">
                  <a16:creationId xmlns:a16="http://schemas.microsoft.com/office/drawing/2014/main" xmlns="" id="{6DA22C48-18EA-47BE-B75A-9594E025B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Полилиния 28">
              <a:extLst>
                <a:ext uri="{FF2B5EF4-FFF2-40B4-BE49-F238E27FC236}">
                  <a16:creationId xmlns:a16="http://schemas.microsoft.com/office/drawing/2014/main" xmlns="" id="{411A5F9B-C5BD-4FE0-BEE1-5FA9B82FB3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Полилиния 29">
              <a:extLst>
                <a:ext uri="{FF2B5EF4-FFF2-40B4-BE49-F238E27FC236}">
                  <a16:creationId xmlns:a16="http://schemas.microsoft.com/office/drawing/2014/main" xmlns="" id="{AFFCFD60-FB34-408B-A2EA-311A1093D0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Полилиния 30">
              <a:extLst>
                <a:ext uri="{FF2B5EF4-FFF2-40B4-BE49-F238E27FC236}">
                  <a16:creationId xmlns:a16="http://schemas.microsoft.com/office/drawing/2014/main" xmlns="" id="{72B9EBCA-3EF6-4296-80E0-CD849B27ED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Полилиния 31">
              <a:extLst>
                <a:ext uri="{FF2B5EF4-FFF2-40B4-BE49-F238E27FC236}">
                  <a16:creationId xmlns:a16="http://schemas.microsoft.com/office/drawing/2014/main" xmlns="" id="{CC021197-0DB7-42B6-93BB-32252A937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 rtlCol="0">
            <a:normAutofit/>
          </a:bodyPr>
          <a:lstStyle/>
          <a:p>
            <a:pPr algn="r" rtl="0"/>
            <a:r>
              <a:rPr lang="ru-RU" sz="3300" dirty="0" smtClean="0">
                <a:solidFill>
                  <a:srgbClr val="FFFFFF"/>
                </a:solidFill>
              </a:rPr>
              <a:t>Заводы по выплавке металла</a:t>
            </a:r>
            <a:endParaRPr lang="ru-RU" sz="3300" dirty="0">
              <a:solidFill>
                <a:srgbClr val="FFFFFF"/>
              </a:solidFill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xmlns="" id="{A847D4E2-EA7B-40EF-8062-D1FAF838F6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Полилиния 32">
              <a:extLst>
                <a:ext uri="{FF2B5EF4-FFF2-40B4-BE49-F238E27FC236}">
                  <a16:creationId xmlns:a16="http://schemas.microsoft.com/office/drawing/2014/main" xmlns="" id="{F1549F3B-53A1-4D15-8E8E-4297D91B8D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Полилиния 33">
              <a:extLst>
                <a:ext uri="{FF2B5EF4-FFF2-40B4-BE49-F238E27FC236}">
                  <a16:creationId xmlns:a16="http://schemas.microsoft.com/office/drawing/2014/main" xmlns="" id="{841347B2-F767-433C-946A-1B19B4C40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Полилиния 34">
              <a:extLst>
                <a:ext uri="{FF2B5EF4-FFF2-40B4-BE49-F238E27FC236}">
                  <a16:creationId xmlns:a16="http://schemas.microsoft.com/office/drawing/2014/main" xmlns="" id="{B34A4847-B6CA-4001-8EB1-33B3854A4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Полилиния 35">
              <a:extLst>
                <a:ext uri="{FF2B5EF4-FFF2-40B4-BE49-F238E27FC236}">
                  <a16:creationId xmlns:a16="http://schemas.microsoft.com/office/drawing/2014/main" xmlns="" id="{EF334B32-D0A0-45DE-99CB-37A3E56EC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Полилиния 36">
              <a:extLst>
                <a:ext uri="{FF2B5EF4-FFF2-40B4-BE49-F238E27FC236}">
                  <a16:creationId xmlns:a16="http://schemas.microsoft.com/office/drawing/2014/main" xmlns="" id="{5D1098DF-5812-4A6F-A4B7-AFEBEDA98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Полилиния 37">
              <a:extLst>
                <a:ext uri="{FF2B5EF4-FFF2-40B4-BE49-F238E27FC236}">
                  <a16:creationId xmlns:a16="http://schemas.microsoft.com/office/drawing/2014/main" xmlns="" id="{2A72CC5D-2EA1-4ABD-B694-045401D7F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Полилиния 38">
              <a:extLst>
                <a:ext uri="{FF2B5EF4-FFF2-40B4-BE49-F238E27FC236}">
                  <a16:creationId xmlns:a16="http://schemas.microsoft.com/office/drawing/2014/main" xmlns="" id="{47B8C57D-403F-4D5B-9724-24276E99B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Полилиния 39">
              <a:extLst>
                <a:ext uri="{FF2B5EF4-FFF2-40B4-BE49-F238E27FC236}">
                  <a16:creationId xmlns:a16="http://schemas.microsoft.com/office/drawing/2014/main" xmlns="" id="{4890E5D3-F793-4B6A-AA8F-1F6C03BD1B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Полилиния 40">
              <a:extLst>
                <a:ext uri="{FF2B5EF4-FFF2-40B4-BE49-F238E27FC236}">
                  <a16:creationId xmlns:a16="http://schemas.microsoft.com/office/drawing/2014/main" xmlns="" id="{68A2FE4A-346D-4EA5-B377-EED451516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Прямоугольник 41">
              <a:extLst>
                <a:ext uri="{FF2B5EF4-FFF2-40B4-BE49-F238E27FC236}">
                  <a16:creationId xmlns:a16="http://schemas.microsoft.com/office/drawing/2014/main" xmlns="" id="{2F12D5D5-9BB1-4D89-B5B4-8F8353825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dgm="http://schemas.openxmlformats.org/drawingml/2006/diagram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11" y="1704976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14F439-6F4E-4BCD-9A8D-B3943844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История «Дело китайских заводов»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63" y="2097088"/>
            <a:ext cx="4722282" cy="3541712"/>
          </a:xfrm>
        </p:spPr>
      </p:pic>
      <p:sp>
        <p:nvSpPr>
          <p:cNvPr id="5" name="TextBox 4"/>
          <p:cNvSpPr txBox="1"/>
          <p:nvPr/>
        </p:nvSpPr>
        <p:spPr>
          <a:xfrm>
            <a:off x="864524" y="2050473"/>
            <a:ext cx="5807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27 </a:t>
            </a:r>
            <a:r>
              <a:rPr lang="ru-RU" dirty="0"/>
              <a:t>августа 2008 года в газете «Asia-Plus» </a:t>
            </a:r>
            <a:r>
              <a:rPr lang="ru-RU" dirty="0" smtClean="0"/>
              <a:t>о загрязнении воздуха китайскими заводами по переработке металла</a:t>
            </a:r>
          </a:p>
          <a:p>
            <a:endParaRPr lang="ru-RU" dirty="0"/>
          </a:p>
          <a:p>
            <a:r>
              <a:rPr lang="ru-RU" dirty="0" smtClean="0"/>
              <a:t>* Реакция НПО Таджикистана – обращения в Комитет охраны окружающей среды и прокуратуру</a:t>
            </a:r>
          </a:p>
          <a:p>
            <a:endParaRPr lang="ru-RU" dirty="0" smtClean="0"/>
          </a:p>
          <a:p>
            <a:r>
              <a:rPr lang="ru-RU" dirty="0" smtClean="0"/>
              <a:t>* Рабочая группа по проверки эффективности работы заводов</a:t>
            </a:r>
          </a:p>
          <a:p>
            <a:endParaRPr lang="ru-RU" dirty="0" smtClean="0"/>
          </a:p>
          <a:p>
            <a:r>
              <a:rPr lang="ru-RU" dirty="0" smtClean="0"/>
              <a:t>* Выявлены факты нарушения как со стороны местных органов власти, так и предпринимателями</a:t>
            </a:r>
          </a:p>
          <a:p>
            <a:endParaRPr lang="ru-RU" dirty="0" smtClean="0"/>
          </a:p>
          <a:p>
            <a:r>
              <a:rPr lang="ru-RU" dirty="0" smtClean="0"/>
              <a:t>* Проблемы коррупции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Закон РТ «О лицензировании отдельных видов деятельности» от 29 апреля 2004 года за № 535 вступает в коллизию с нормами закона РТ «Об экологической экспертизы» от 22 апреля 2003 года за №20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Чрезмерные и неконтролируемые выбросы в атмосферу</a:t>
            </a:r>
          </a:p>
          <a:p>
            <a:r>
              <a:rPr lang="ru-RU" dirty="0" smtClean="0"/>
              <a:t>Ухудшение здоровья местного населения</a:t>
            </a:r>
            <a:endParaRPr lang="ru-RU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Цементные заводы Таджикистана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11" y="2602678"/>
            <a:ext cx="3810000" cy="2857500"/>
          </a:xfrm>
        </p:spPr>
      </p:pic>
      <p:sp>
        <p:nvSpPr>
          <p:cNvPr id="5" name="TextBox 4"/>
          <p:cNvSpPr txBox="1"/>
          <p:nvPr/>
        </p:nvSpPr>
        <p:spPr>
          <a:xfrm>
            <a:off x="908858" y="1878676"/>
            <a:ext cx="60849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Сейчас </a:t>
            </a:r>
            <a:r>
              <a:rPr lang="ru-RU" dirty="0"/>
              <a:t>на территории Таджикистана цемент производят 18 заводов. Более 85% производимого в стране цемента приходится на три крупнейших совместных таджикско-китайских предприятия: «</a:t>
            </a:r>
            <a:r>
              <a:rPr lang="ru-RU" dirty="0" err="1"/>
              <a:t>Чунгтсай</a:t>
            </a:r>
            <a:r>
              <a:rPr lang="ru-RU" dirty="0"/>
              <a:t> </a:t>
            </a:r>
            <a:r>
              <a:rPr lang="ru-RU" dirty="0" err="1"/>
              <a:t>Моҳир</a:t>
            </a:r>
            <a:r>
              <a:rPr lang="ru-RU" dirty="0"/>
              <a:t> </a:t>
            </a:r>
            <a:r>
              <a:rPr lang="ru-RU" dirty="0" err="1"/>
              <a:t>семент</a:t>
            </a:r>
            <a:r>
              <a:rPr lang="ru-RU" dirty="0"/>
              <a:t>», «</a:t>
            </a:r>
            <a:r>
              <a:rPr lang="ru-RU" dirty="0" err="1"/>
              <a:t>Хуаксин</a:t>
            </a:r>
            <a:r>
              <a:rPr lang="ru-RU" dirty="0"/>
              <a:t> </a:t>
            </a:r>
            <a:r>
              <a:rPr lang="ru-RU" dirty="0" err="1"/>
              <a:t>Гаюр</a:t>
            </a:r>
            <a:r>
              <a:rPr lang="ru-RU" dirty="0"/>
              <a:t> </a:t>
            </a:r>
            <a:r>
              <a:rPr lang="ru-RU" dirty="0" err="1"/>
              <a:t>семент</a:t>
            </a:r>
            <a:r>
              <a:rPr lang="ru-RU" dirty="0"/>
              <a:t>», «</a:t>
            </a:r>
            <a:r>
              <a:rPr lang="ru-RU" dirty="0" err="1"/>
              <a:t>Хуаксин</a:t>
            </a:r>
            <a:r>
              <a:rPr lang="ru-RU" dirty="0"/>
              <a:t> </a:t>
            </a:r>
            <a:r>
              <a:rPr lang="ru-RU" dirty="0" err="1"/>
              <a:t>Гаюр</a:t>
            </a:r>
            <a:r>
              <a:rPr lang="ru-RU" dirty="0"/>
              <a:t> </a:t>
            </a:r>
            <a:r>
              <a:rPr lang="ru-RU" dirty="0" err="1"/>
              <a:t>Сугд</a:t>
            </a:r>
            <a:r>
              <a:rPr lang="ru-RU" dirty="0"/>
              <a:t> </a:t>
            </a:r>
            <a:r>
              <a:rPr lang="ru-RU" dirty="0" err="1"/>
              <a:t>семент</a:t>
            </a:r>
            <a:r>
              <a:rPr lang="ru-RU" dirty="0" smtClean="0"/>
              <a:t>».</a:t>
            </a:r>
          </a:p>
          <a:p>
            <a:endParaRPr lang="ru-RU" dirty="0" smtClean="0"/>
          </a:p>
          <a:p>
            <a:r>
              <a:rPr lang="ru-RU" dirty="0" smtClean="0"/>
              <a:t>* Общественная инспекция</a:t>
            </a:r>
          </a:p>
          <a:p>
            <a:endParaRPr lang="ru-RU" dirty="0" smtClean="0"/>
          </a:p>
          <a:p>
            <a:r>
              <a:rPr lang="ru-RU" dirty="0" smtClean="0"/>
              <a:t>* Определение выбросов тяжелых металлов вне СЗЗ</a:t>
            </a:r>
          </a:p>
          <a:p>
            <a:endParaRPr lang="ru-RU" dirty="0" smtClean="0"/>
          </a:p>
          <a:p>
            <a:r>
              <a:rPr lang="ru-RU" dirty="0" smtClean="0"/>
              <a:t>* Определение уровня твердых частиц </a:t>
            </a:r>
            <a:r>
              <a:rPr lang="en-US" dirty="0" smtClean="0"/>
              <a:t>PM</a:t>
            </a:r>
            <a:r>
              <a:rPr lang="ru-RU" dirty="0" smtClean="0"/>
              <a:t>2.5 вне СЗЗ на территории жилых домов</a:t>
            </a:r>
          </a:p>
          <a:p>
            <a:endParaRPr lang="ru-RU" dirty="0" smtClean="0"/>
          </a:p>
          <a:p>
            <a:r>
              <a:rPr lang="ru-RU" dirty="0" smtClean="0"/>
              <a:t>* Китайские предприятия отвечают требованиям законодательства Республики Таджикистан, но </a:t>
            </a:r>
            <a:r>
              <a:rPr lang="ru-RU" dirty="0" err="1" smtClean="0"/>
              <a:t>экоконтроль</a:t>
            </a:r>
            <a:r>
              <a:rPr lang="ru-RU" dirty="0" smtClean="0"/>
              <a:t> надо усиливать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Душанбинский </a:t>
            </a:r>
            <a:r>
              <a:rPr lang="ru-RU" dirty="0" err="1" smtClean="0"/>
              <a:t>цеметный</a:t>
            </a:r>
            <a:r>
              <a:rPr lang="ru-RU" dirty="0" smtClean="0"/>
              <a:t> завод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70" y="1681496"/>
            <a:ext cx="8877993" cy="4993872"/>
          </a:xfrm>
        </p:spPr>
      </p:pic>
    </p:spTree>
    <p:extLst>
      <p:ext uri="{BB962C8B-B14F-4D97-AF65-F5344CB8AC3E}">
        <p14:creationId xmlns:p14="http://schemas.microsoft.com/office/powerpoint/2010/main" val="3991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ru-RU"/>
              <a:t>  Контактные данные	</a:t>
            </a:r>
          </a:p>
        </p:txBody>
      </p:sp>
      <p:pic>
        <p:nvPicPr>
          <p:cNvPr id="6" name="Рисунок 5" descr="Цепь">
            <a:extLst>
              <a:ext uri="{FF2B5EF4-FFF2-40B4-BE49-F238E27FC236}">
                <a16:creationId xmlns:a16="http://schemas.microsoft.com/office/drawing/2014/main" xmlns="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1" y="783406"/>
            <a:ext cx="9912354" cy="3299778"/>
          </a:xfrm>
        </p:spPr>
      </p:pic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5124019"/>
            <a:ext cx="9910859" cy="1325941"/>
          </a:xfrm>
        </p:spPr>
        <p:txBody>
          <a:bodyPr rtlCol="0">
            <a:normAutofit fontScale="85000" lnSpcReduction="20000"/>
          </a:bodyPr>
          <a:lstStyle/>
          <a:p>
            <a:pPr algn="ctr" rtl="0"/>
            <a:r>
              <a:rPr lang="ru-RU" sz="2400" dirty="0" smtClean="0">
                <a:hlinkClick r:id="rId4"/>
              </a:rPr>
              <a:t>Улугов Умед Амонович,</a:t>
            </a:r>
          </a:p>
          <a:p>
            <a:pPr algn="ctr" rtl="0"/>
            <a:r>
              <a:rPr lang="ru-RU" sz="2400" dirty="0" smtClean="0">
                <a:hlinkClick r:id="rId4"/>
              </a:rPr>
              <a:t>ОО «</a:t>
            </a:r>
            <a:r>
              <a:rPr lang="ru-RU" sz="2400" dirty="0" err="1" smtClean="0">
                <a:hlinkClick r:id="rId4"/>
              </a:rPr>
              <a:t>Пешсаф</a:t>
            </a:r>
            <a:r>
              <a:rPr lang="ru-RU" sz="2400" dirty="0" smtClean="0">
                <a:hlinkClick r:id="rId4"/>
              </a:rPr>
              <a:t>», +992778888753, </a:t>
            </a:r>
            <a:endParaRPr lang="en-US" sz="2400" smtClean="0">
              <a:hlinkClick r:id="rId4"/>
            </a:endParaRPr>
          </a:p>
          <a:p>
            <a:pPr algn="ctr" rtl="0"/>
            <a:r>
              <a:rPr lang="en-US" sz="2400" smtClean="0">
                <a:hlinkClick r:id="rId4"/>
              </a:rPr>
              <a:t>umed.ulugov@flagman.tj </a:t>
            </a:r>
            <a:endParaRPr lang="ru-RU" sz="24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епь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9F5BB-97DB-4160-B47A-8FCEBC4F46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«Современная схема»</Template>
  <TotalTime>0</TotalTime>
  <Words>263</Words>
  <Application>Microsoft Office PowerPoint</Application>
  <PresentationFormat>Широкоэкранный</PresentationFormat>
  <Paragraphs>42</Paragraphs>
  <Slides>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Tw Cen MT</vt:lpstr>
      <vt:lpstr>Цепь</vt:lpstr>
      <vt:lpstr>Экологические проблемы китайских проектов в Таджикистане</vt:lpstr>
      <vt:lpstr>План презентации</vt:lpstr>
      <vt:lpstr>Заводы по выплавке металла</vt:lpstr>
      <vt:lpstr>История «Дело китайских заводов»</vt:lpstr>
      <vt:lpstr>Проблемы</vt:lpstr>
      <vt:lpstr>Цементные заводы Таджикистана</vt:lpstr>
      <vt:lpstr>Душанбинский цеметный завод</vt:lpstr>
      <vt:lpstr>  Контактные данные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problems in Tajikistan linked with China capital</dc:title>
  <dc:creator/>
  <cp:lastModifiedBy/>
  <cp:revision>1</cp:revision>
  <dcterms:created xsi:type="dcterms:W3CDTF">2020-05-12T08:18:35Z</dcterms:created>
  <dcterms:modified xsi:type="dcterms:W3CDTF">2020-05-18T08:22:26Z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