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73" r:id="rId3"/>
    <p:sldId id="275" r:id="rId4"/>
    <p:sldId id="277" r:id="rId5"/>
    <p:sldId id="262" r:id="rId6"/>
    <p:sldId id="278" r:id="rId7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00" autoAdjust="0"/>
  </p:normalViewPr>
  <p:slideViewPr>
    <p:cSldViewPr>
      <p:cViewPr varScale="1">
        <p:scale>
          <a:sx n="86" d="100"/>
          <a:sy n="86" d="100"/>
        </p:scale>
        <p:origin x="562" y="6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56BBDE-60CC-4BCA-81DF-6DF2A214747D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58DC92-80B5-49B8-8E83-E27AE15B0FBF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10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67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75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88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9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62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4EE068-7402-4898-BC96-861A07B79A84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3D1FB7-85A1-4968-A176-141AB48EC69E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AE8568-F0F7-4B2A-AAF9-CA74F749D416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70A04C-C960-4BF6-9A19-990360E14D20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E5088D-651E-4E2B-B093-A2ADB9078470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3BC13A-1E14-41F7-9663-6A69A49ED367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9A1AD8-E792-4F5E-839F-FD57E5D4B939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75AE7A-E51C-4CC0-9444-C159148CF1E4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83F1E2-09B8-459C-A20A-DD603957A16A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BA31F4-19AA-476D-B02A-EF2027E94612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D08098-38C2-46E8-BE76-843E09DA60C7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C8FBB3-38E1-44B7-BEC6-5DBA43328B23}" type="datetime1">
              <a:rPr lang="ru-RU" smtClean="0"/>
              <a:t>26.05.2020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1268760"/>
            <a:ext cx="9756575" cy="3303240"/>
          </a:xfrm>
        </p:spPr>
        <p:txBody>
          <a:bodyPr rtlCol="0">
            <a:normAutofit fontScale="90000"/>
          </a:bodyPr>
          <a:lstStyle/>
          <a:p>
            <a:r>
              <a:rPr lang="ru-RU" dirty="0"/>
              <a:t>Узбекистан: Обзор основных проектов «Пояс и путь</a:t>
            </a:r>
            <a:r>
              <a:rPr lang="ru-RU" dirty="0" smtClean="0"/>
              <a:t>». </a:t>
            </a:r>
            <a:r>
              <a:rPr lang="ru-RU" dirty="0"/>
              <a:t>Экологические </a:t>
            </a:r>
            <a:r>
              <a:rPr lang="ru-RU" dirty="0" smtClean="0"/>
              <a:t>риски и рекомендации, как их избежать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ru-RU" dirty="0" smtClean="0"/>
          </a:p>
          <a:p>
            <a:r>
              <a:rPr lang="ru-RU" dirty="0" smtClean="0"/>
              <a:t>Наталия </a:t>
            </a:r>
            <a:r>
              <a:rPr lang="ru-RU" dirty="0" err="1"/>
              <a:t>Шулепина</a:t>
            </a:r>
            <a:r>
              <a:rPr lang="ru-RU" dirty="0"/>
              <a:t>, журналист, сайт </a:t>
            </a:r>
            <a:r>
              <a:rPr lang="en-US" dirty="0"/>
              <a:t>SREDA</a:t>
            </a:r>
            <a:r>
              <a:rPr lang="ru-RU" dirty="0"/>
              <a:t>.</a:t>
            </a:r>
            <a:r>
              <a:rPr lang="en-US" dirty="0"/>
              <a:t>UZ</a:t>
            </a:r>
            <a:endParaRPr lang="ru-RU" dirty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lvl="0"/>
            <a:r>
              <a:rPr lang="ru-RU" dirty="0"/>
              <a:t>Узбекистан: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Обзор </a:t>
            </a:r>
            <a:r>
              <a:rPr lang="ru-RU" dirty="0"/>
              <a:t>основных проектов «Пояс и путь».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772816"/>
            <a:ext cx="5184576" cy="4896544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5752256" cy="469235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2016 году 704 компании и предприятия с участием китайского капитала работали в Узбекистане. Товарооборот составил $4,2 млрд. В республику привлечено инвестиционных кредитов и различных прямых китайских инвестиций на сумму $8 млрд.</a:t>
            </a:r>
          </a:p>
          <a:p>
            <a:r>
              <a:rPr lang="ru-RU" dirty="0"/>
              <a:t>В мае 2017 года Президент Узбекистана </a:t>
            </a:r>
            <a:r>
              <a:rPr lang="ru-RU" dirty="0" err="1"/>
              <a:t>Ш.Мирзиёев</a:t>
            </a:r>
            <a:r>
              <a:rPr lang="ru-RU" dirty="0"/>
              <a:t> посетил КНР и принял участие в форуме «Один пояс — один путь». Подписано около ста договоров на общую сумму $20 млрд. Открыты новые кредитные линии для финансирования базовых отраслей экономики. Приоритеты - развитие инфраструктуры, промышленности, активное вовлечение Узбекистана в региональные транспортно-коммуникационные проекты.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Узбекистан</a:t>
            </a:r>
            <a:r>
              <a:rPr lang="ru-RU" dirty="0" smtClean="0"/>
              <a:t>: </a:t>
            </a:r>
            <a:br>
              <a:rPr lang="ru-RU" dirty="0" smtClean="0"/>
            </a:br>
            <a:r>
              <a:rPr lang="ru-RU" dirty="0" smtClean="0"/>
              <a:t>инвестиции в добычу газа и переработку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2348880"/>
            <a:ext cx="4416425" cy="3888432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058348" y="1916832"/>
            <a:ext cx="6436664" cy="475252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Узбекистан планирует расширение </a:t>
            </a:r>
            <a:r>
              <a:rPr lang="ru-RU" dirty="0" err="1"/>
              <a:t>Шуртанского</a:t>
            </a:r>
            <a:r>
              <a:rPr lang="ru-RU" dirty="0"/>
              <a:t> </a:t>
            </a:r>
            <a:r>
              <a:rPr lang="ru-RU" dirty="0" err="1"/>
              <a:t>газохимического</a:t>
            </a:r>
            <a:r>
              <a:rPr lang="ru-RU" dirty="0"/>
              <a:t> комплекса, также идет строительство завода </a:t>
            </a:r>
            <a:r>
              <a:rPr lang="ru-RU" dirty="0" err="1"/>
              <a:t>Oltin</a:t>
            </a:r>
            <a:r>
              <a:rPr lang="ru-RU" dirty="0"/>
              <a:t> </a:t>
            </a:r>
            <a:r>
              <a:rPr lang="ru-RU" dirty="0" err="1"/>
              <a:t>Yo’l</a:t>
            </a:r>
            <a:r>
              <a:rPr lang="ru-RU" dirty="0"/>
              <a:t> GTL по переработке газа (ввод до конца 2020г.) Проект включает инвесторов из Китая, России и Японии.</a:t>
            </a:r>
          </a:p>
          <a:p>
            <a:r>
              <a:rPr lang="ru-RU" b="1" dirty="0"/>
              <a:t>Узбекистан привлечет около $ 600 млн. у Китая и других стран для увеличения добычи углеводородов (</a:t>
            </a:r>
            <a:r>
              <a:rPr lang="ru-RU" dirty="0"/>
              <a:t>Постановление Президента </a:t>
            </a:r>
            <a:r>
              <a:rPr lang="ru-RU" dirty="0" err="1"/>
              <a:t>Ш.Мирзиёева</a:t>
            </a:r>
            <a:r>
              <a:rPr lang="ru-RU" dirty="0"/>
              <a:t> от 6.4.2020).</a:t>
            </a:r>
          </a:p>
          <a:p>
            <a:r>
              <a:rPr lang="ru-RU" dirty="0" smtClean="0"/>
              <a:t>Власти </a:t>
            </a:r>
            <a:r>
              <a:rPr lang="ru-RU" dirty="0"/>
              <a:t>намерены привлечь кредитные средства Фонда шелкового пути (КНР) и иностранных коммерческих банков в размере 250 миллионов долларов, а также 400 миллионов долларов за счет экспортно-кредитных агентств. Они пойдут на дальнейшее финансирование программы по увеличению добычи углеводородного сырья на 2017-2021 годы. Гарантии по этим кредитам, которые планируется привлечь до 1 июня 2020 года, будут выданы Минфином.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6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6" y="332656"/>
            <a:ext cx="9144000" cy="936104"/>
          </a:xfrm>
        </p:spPr>
        <p:txBody>
          <a:bodyPr rtlCol="0">
            <a:normAutofit fontScale="90000"/>
          </a:bodyPr>
          <a:lstStyle/>
          <a:p>
            <a:r>
              <a:rPr lang="ru-RU" b="1" dirty="0" smtClean="0"/>
              <a:t>Узбекистан: «Зеленые </a:t>
            </a:r>
            <a:r>
              <a:rPr lang="ru-RU" b="1" dirty="0"/>
              <a:t>проекты</a:t>
            </a:r>
            <a:r>
              <a:rPr lang="ru-RU" b="1" dirty="0" smtClean="0"/>
              <a:t>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701559"/>
            <a:ext cx="4416425" cy="3312368"/>
          </a:xfrm>
        </p:spPr>
      </p:pic>
      <p:sp>
        <p:nvSpPr>
          <p:cNvPr id="6" name="Прямоугольник 5"/>
          <p:cNvSpPr/>
          <p:nvPr/>
        </p:nvSpPr>
        <p:spPr>
          <a:xfrm>
            <a:off x="189756" y="5157192"/>
            <a:ext cx="5688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IT-</a:t>
            </a:r>
            <a:r>
              <a:rPr lang="ru-RU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гигант </a:t>
            </a:r>
            <a:r>
              <a:rPr lang="ru-RU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Huawei</a:t>
            </a:r>
            <a:r>
              <a:rPr lang="ru-RU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совместно с правительством Узбекистана планирует реализовать ряд стратегически важных проектов для будущего развития республики. Среди них – создание цифрового и безопасного города, а также экологический </a:t>
            </a:r>
            <a:r>
              <a:rPr lang="ru-RU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r>
              <a:rPr lang="en-US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/>
              <a:t>по озеленению </a:t>
            </a:r>
            <a:r>
              <a:rPr lang="ru-RU" dirty="0" smtClean="0"/>
              <a:t>осушенного дна </a:t>
            </a:r>
            <a:r>
              <a:rPr lang="ru-RU" dirty="0"/>
              <a:t>Аральского моря совместно с UNDP </a:t>
            </a:r>
            <a:r>
              <a:rPr lang="en-US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3284984"/>
            <a:ext cx="4416425" cy="3457887"/>
          </a:xfrm>
        </p:spPr>
      </p:pic>
      <p:sp>
        <p:nvSpPr>
          <p:cNvPr id="9" name="Прямоугольник 8"/>
          <p:cNvSpPr/>
          <p:nvPr/>
        </p:nvSpPr>
        <p:spPr>
          <a:xfrm>
            <a:off x="6201916" y="1638826"/>
            <a:ext cx="6092825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ВИЭ в Бухарской области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строить китайская компания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Лиаонинг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Лидер». Для этой цели, как сообщают источники, компании без тендера уже выделено 6 тыс. га земли. Мощность ВЭС - 1500 МВт. Стоимость строительства оценивается в $1,8 млрд.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09" y="116632"/>
            <a:ext cx="9144000" cy="1144556"/>
          </a:xfrm>
        </p:spPr>
        <p:txBody>
          <a:bodyPr rtlCol="0">
            <a:normAutofit/>
          </a:bodyPr>
          <a:lstStyle/>
          <a:p>
            <a:r>
              <a:rPr lang="ru-RU" dirty="0" smtClean="0"/>
              <a:t>Узбекистан: Экологические </a:t>
            </a:r>
            <a:r>
              <a:rPr lang="ru-RU" dirty="0"/>
              <a:t>риски </a:t>
            </a:r>
            <a:r>
              <a:rPr lang="ru-RU" dirty="0" smtClean="0"/>
              <a:t>на               </a:t>
            </a:r>
            <a:br>
              <a:rPr lang="ru-RU" dirty="0" smtClean="0"/>
            </a:br>
            <a:r>
              <a:rPr lang="ru-RU" dirty="0" smtClean="0"/>
              <a:t>   		     примере </a:t>
            </a:r>
            <a:r>
              <a:rPr lang="ru-RU" dirty="0" err="1" smtClean="0"/>
              <a:t>узбекско</a:t>
            </a:r>
            <a:r>
              <a:rPr lang="ru-RU" dirty="0" smtClean="0"/>
              <a:t>-китайского СП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89756" y="1844824"/>
            <a:ext cx="5472608" cy="2160240"/>
          </a:xfrm>
        </p:spPr>
        <p:txBody>
          <a:bodyPr rtlCol="0">
            <a:normAutofit fontScale="70000" lnSpcReduction="20000"/>
          </a:bodyPr>
          <a:lstStyle/>
          <a:p>
            <a:r>
              <a:rPr lang="ru-RU" dirty="0"/>
              <a:t>СП «</a:t>
            </a:r>
            <a:r>
              <a:rPr lang="ru-RU" dirty="0" err="1"/>
              <a:t>Peng</a:t>
            </a:r>
            <a:r>
              <a:rPr lang="ru-RU" dirty="0"/>
              <a:t> </a:t>
            </a:r>
            <a:r>
              <a:rPr lang="ru-RU" dirty="0" err="1"/>
              <a:t>Sheng</a:t>
            </a:r>
            <a:r>
              <a:rPr lang="ru-RU" dirty="0"/>
              <a:t>» было создано в марте 2009 года на основании Указа Президента «О мерах по организации деятельности производственного комплекса по выпуску кожевенно-обувной и строительной продукции в Сырдарьинской области». Комплекс занимает 37 гектаров. Он расположен в 70 км от </a:t>
            </a:r>
            <a:r>
              <a:rPr lang="ru-RU" dirty="0" smtClean="0"/>
              <a:t>Ташкента </a:t>
            </a:r>
            <a:r>
              <a:rPr lang="ru-RU" dirty="0"/>
              <a:t>в Сырдарьинской области. Технологическое оборудование и комплектующие завезены из Китая. Комплекс включает 6 предприятий. Производят кафель, обувь, сантехнику, кожевенное сырье, перерабатывают внутренности домашних животных. </a:t>
            </a:r>
          </a:p>
          <a:p>
            <a:endParaRPr lang="ru-RU" dirty="0"/>
          </a:p>
          <a:p>
            <a:pPr rtl="0"/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0" y="3553124"/>
            <a:ext cx="4416425" cy="329631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1484784"/>
            <a:ext cx="4416425" cy="33123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9316" y="1334279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96000" y="4826675"/>
            <a:ext cx="60928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У </a:t>
            </a:r>
            <a:r>
              <a:rPr lang="ru-RU" dirty="0"/>
              <a:t>населения претензии к очистным сооружениям. Сбросы в канал </a:t>
            </a:r>
            <a:r>
              <a:rPr lang="ru-RU" dirty="0" err="1"/>
              <a:t>Шурузяк</a:t>
            </a:r>
            <a:r>
              <a:rPr lang="ru-RU" dirty="0"/>
              <a:t>, вода которого используется для полива и впадает в Сырдарью, отличаются сильным запахом, </a:t>
            </a:r>
            <a:r>
              <a:rPr lang="ru-RU" dirty="0" smtClean="0"/>
              <a:t>загрязнены</a:t>
            </a:r>
            <a:r>
              <a:rPr lang="ru-RU" dirty="0"/>
              <a:t>. Это подтверждают и в </a:t>
            </a:r>
            <a:r>
              <a:rPr lang="ru-RU" dirty="0" err="1"/>
              <a:t>Госкомэкологии</a:t>
            </a:r>
            <a:r>
              <a:rPr lang="ru-RU" dirty="0"/>
              <a:t> (имеется заключение). Но предприятиям дешевле заплатить штрафы, чем сделать полноценные очистные сооружения. Вопрос не решается </a:t>
            </a:r>
            <a:r>
              <a:rPr lang="ru-RU" dirty="0" smtClean="0"/>
              <a:t>ряд </a:t>
            </a:r>
            <a:r>
              <a:rPr lang="ru-RU" dirty="0"/>
              <a:t>лет.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1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Узбекистан: рекомендации, как влиять на экологические риски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2072601"/>
            <a:ext cx="6156177" cy="38862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1764" y="2072601"/>
            <a:ext cx="3816424" cy="4380736"/>
          </a:xfrm>
        </p:spPr>
        <p:txBody>
          <a:bodyPr rtlCol="0">
            <a:normAutofit fontScale="85000" lnSpcReduction="20000"/>
          </a:bodyPr>
          <a:lstStyle/>
          <a:p>
            <a:pPr lvl="0"/>
            <a:r>
              <a:rPr lang="ru-RU" dirty="0" smtClean="0"/>
              <a:t>Законодательно восстановить </a:t>
            </a:r>
            <a:r>
              <a:rPr lang="ru-RU" dirty="0"/>
              <a:t>систему общественных инспекторов с правом входа на предприятие. </a:t>
            </a:r>
            <a:endParaRPr lang="ru-RU" dirty="0" smtClean="0"/>
          </a:p>
          <a:p>
            <a:pPr lvl="0"/>
            <a:r>
              <a:rPr lang="ru-RU" dirty="0" smtClean="0"/>
              <a:t>Нужны активное </a:t>
            </a:r>
            <a:r>
              <a:rPr lang="ru-RU" dirty="0"/>
              <a:t>сотрудничество с </a:t>
            </a:r>
            <a:r>
              <a:rPr lang="ru-RU" dirty="0" smtClean="0"/>
              <a:t>Масс-медиа, широкая </a:t>
            </a:r>
            <a:r>
              <a:rPr lang="ru-RU" dirty="0"/>
              <a:t>информация в </a:t>
            </a:r>
            <a:r>
              <a:rPr lang="ru-RU" dirty="0" err="1"/>
              <a:t>соцсетях</a:t>
            </a:r>
            <a:r>
              <a:rPr lang="ru-RU" dirty="0"/>
              <a:t>. </a:t>
            </a:r>
            <a:endParaRPr lang="ru-RU" dirty="0" smtClean="0"/>
          </a:p>
          <a:p>
            <a:pPr lvl="0"/>
            <a:r>
              <a:rPr lang="ru-RU" dirty="0" smtClean="0"/>
              <a:t>Госструктурам </a:t>
            </a:r>
            <a:r>
              <a:rPr lang="ru-RU" dirty="0"/>
              <a:t>необходимо вести мониторинг, делать замеры, регулярно анализировать пробы </a:t>
            </a:r>
            <a:r>
              <a:rPr lang="ru-RU" dirty="0" smtClean="0"/>
              <a:t>воды, почвы, воздуха. </a:t>
            </a:r>
          </a:p>
          <a:p>
            <a:pPr lvl="0"/>
            <a:r>
              <a:rPr lang="ru-RU" dirty="0" smtClean="0"/>
              <a:t>Экологам необходимо вести диалог с населением </a:t>
            </a:r>
            <a:r>
              <a:rPr lang="ru-RU" dirty="0"/>
              <a:t>на общественных слушаниях по ситуации на </a:t>
            </a:r>
            <a:r>
              <a:rPr lang="ru-RU" dirty="0" smtClean="0"/>
              <a:t>предприятиях-загрязнителях, информировать </a:t>
            </a:r>
            <a:r>
              <a:rPr lang="ru-RU" dirty="0"/>
              <a:t>СМИ об экологической </a:t>
            </a:r>
            <a:r>
              <a:rPr lang="ru-RU" dirty="0" smtClean="0"/>
              <a:t>ситуации, о ЧП.</a:t>
            </a:r>
          </a:p>
          <a:p>
            <a:pPr lvl="0"/>
            <a:r>
              <a:rPr lang="ru-RU" smtClean="0"/>
              <a:t>Рекомендация СМИ: </a:t>
            </a:r>
            <a:r>
              <a:rPr lang="ru-RU" dirty="0"/>
              <a:t>активно освещать как позитивный опыт, так и </a:t>
            </a:r>
            <a:r>
              <a:rPr lang="ru-RU" dirty="0" smtClean="0"/>
              <a:t>недостатки в действиях по минимизации экологических рисков.</a:t>
            </a:r>
            <a:endParaRPr lang="ru-RU" dirty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она земли 16х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332_TF02801065.potx" id="{FC12A0A6-FF42-4F65-963F-ECB3CF7CDBAB}" vid="{35AA5B1B-E831-4D47-87D4-9E5835EC37D7}"/>
    </a:ext>
  </a:extLst>
</a:theme>
</file>

<file path=ppt/theme/theme2.xml><?xml version="1.0" encoding="utf-8"?>
<a:theme xmlns:a="http://schemas.openxmlformats.org/drawingml/2006/main" name="Тема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тонах земли (широкоэкранный формат)</Template>
  <TotalTime>227</TotalTime>
  <Words>410</Words>
  <Application>Microsoft Office PowerPoint</Application>
  <PresentationFormat>Произвольный</PresentationFormat>
  <Paragraphs>28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Corbel</vt:lpstr>
      <vt:lpstr>Times New Roman</vt:lpstr>
      <vt:lpstr>Тона земли 16х9</vt:lpstr>
      <vt:lpstr>Узбекистан: Обзор основных проектов «Пояс и путь». Экологические риски и рекомендации, как их избежать </vt:lpstr>
      <vt:lpstr>Узбекистан:  Обзор основных проектов «Пояс и путь». </vt:lpstr>
      <vt:lpstr>Узбекистан:  инвестиции в добычу газа и переработку</vt:lpstr>
      <vt:lpstr>Узбекистан: «Зеленые проекты» </vt:lpstr>
      <vt:lpstr>Узбекистан: Экологические риски на                          примере узбекско-китайского СП</vt:lpstr>
      <vt:lpstr>Узбекистан: рекомендации, как влиять на экологические риски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Узбекистан: Обзор основных проектов «Пояс и путь». Экологические риски и рекомендации, как избежать</dc:title>
  <dc:creator>Пользователь</dc:creator>
  <cp:lastModifiedBy>Пользователь</cp:lastModifiedBy>
  <cp:revision>16</cp:revision>
  <dcterms:created xsi:type="dcterms:W3CDTF">2020-05-26T15:44:11Z</dcterms:created>
  <dcterms:modified xsi:type="dcterms:W3CDTF">2020-05-26T19:31:42Z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