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82165-1C90-4BDB-B3B3-CFBBFF093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FC69FD-9667-46E2-A3F4-F11F769C6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CAB9E-8933-4B26-A240-40CCA9FC8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44CDB1-7658-491F-B418-0EF7B6A9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856E02-23AE-4428-9217-F4103192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096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9F7EC-53FA-4164-9E2C-608AC2F1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564D8A-A1D2-4205-A7BA-B5CDAA4E7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67DD9-BE12-4915-8F0A-22CC4ED04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1E6952-3AF9-4E50-AB86-51CEB067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692550-249C-423A-943F-8FEFA52C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3292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70D0C2-A919-4A97-BA19-6551656B8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A09D5B-964F-4E06-8E9C-6177A3B25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01DD3F-10BC-4AD0-A9B0-EFC69D72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B30BB-285F-4C5F-AAD1-8BB71BA7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949428-F5B4-431A-BCED-B1FC343D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51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22AEB-E75B-4C21-ADBB-4CF4B6602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3564E7-ED96-405F-B186-634680F54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C81D8F-BB4E-48DD-811B-2AC1F4F9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E38282-3F64-4FE0-B239-9470257E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3DAAFD-2130-4FAC-99A9-F0145E7A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6049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99093-D8D9-4880-B3A3-81F7DDA7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B331B7-3C65-4831-932B-9704A9A01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F9817A-9951-4F58-8A2A-799394E1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8D939E-5133-4E87-B70D-DBE94322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D06EB-3A25-4060-8F89-37F32204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2890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CE8C6-05FE-42C3-87B1-56F50DDD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4CC57-B6EA-491F-A812-021482236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2C67D3-95C7-4C92-803A-B07F0CDEC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409254-F861-4F03-8877-07BF5594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CA4672-9AC0-4943-965E-69C0FDCB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9C748A-ADB3-4615-9752-43FACDCF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5522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DD0F1-DA4C-4F03-9BB2-4654E129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A54A9A-4C0A-4F96-B970-084D429CB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ECC4D6-849A-4FF7-81C4-531E479EF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131B70-365F-4A85-9FF9-9BBE5201A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DBAB7C-E8D5-43A1-B2FE-B80B4D06F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F6AFFB-B42B-4A74-A191-D2786030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72C067-9C9C-45C1-94A3-65BFC9C4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BCE835-9168-4819-8A0F-5615FC5B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1100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67DC3-52D0-4058-81B6-29BEAAFDC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E7BE817-03AB-4232-A3C5-6182D1FF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0BE1C1-5376-48B4-A69E-13DCED44E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E26D1B-E5E6-4C84-91C5-FBE651D9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884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6CE6A4-466E-4BB2-957D-7B833A2B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18E413-3CF8-42AD-84CF-A8D3029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568CE1-602C-4F88-B232-AD5D74DA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3434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DDB6C-D0CE-46BE-9004-8EA572F5F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6B343E-6564-4A8A-A1E7-7907B9C4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E06F4C-BB87-4E41-ACED-6C3359D17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075DFA-F7D7-4CE3-BD08-75CD5A33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F3913D-B0DC-4363-8E49-AE6248FE8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76A855-711F-4B8B-AA60-954439B1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0511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C7853-ABFE-461A-B7D5-77FFD7FB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1E84A02-16FD-4360-BAAC-7DB04E5A7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36F5AE-BD39-498C-8BA7-B3D7CA0A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ABAB8B-E628-42B5-B2F4-155D86CF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143665-2BB8-4005-A7B9-E7E85000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6BE39A-0473-451F-8FA9-30095203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5981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5D019-6857-4416-860E-03C2FF12B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3256DE-C880-456A-89B6-4B692F5A3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0FA3C5-37B4-4D08-B11B-780885312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F7E1-1869-4214-B8F7-CE35E8DCBDBD}" type="datetimeFigureOut">
              <a:rPr lang="LID4096" smtClean="0"/>
              <a:t>06/02/2020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34924B-A4E4-476B-A2C5-D0F4F9C50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E370B4-4BC4-444F-A331-5965B3951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7790-E3B0-4E5B-9C27-2D626A81DF0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3734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E84F0-740F-4F41-8282-49BA1E9BA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9144000" cy="2747963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Казахстан: экологическая безопасность сельскохозяйственных проектов в ВКО</a:t>
            </a:r>
            <a:endParaRPr lang="LID4096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A950C4-D060-49A4-892B-4D42E0F57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/>
              <a:t>Вадим Ни</a:t>
            </a:r>
          </a:p>
          <a:p>
            <a:r>
              <a:rPr lang="ru-RU" sz="3200" dirty="0"/>
              <a:t>ОФ «Социально-Экологический Фонд»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374897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CAE35-F8C6-4FB2-BE74-EF142F39FA6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АПК в Перечне 55 казахстанско-китайских проектов по Межправительственному соглашению</a:t>
            </a:r>
            <a:endParaRPr lang="LID4096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Таблица 20">
            <a:extLst>
              <a:ext uri="{FF2B5EF4-FFF2-40B4-BE49-F238E27FC236}">
                <a16:creationId xmlns:a16="http://schemas.microsoft.com/office/drawing/2014/main" id="{851567B6-5396-43CC-9986-6FC60B173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20942"/>
              </p:ext>
            </p:extLst>
          </p:nvPr>
        </p:nvGraphicFramePr>
        <p:xfrm>
          <a:off x="838200" y="1825625"/>
          <a:ext cx="10515597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6881633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6206795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661049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48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617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00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70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53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84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962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335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05561"/>
                  </a:ext>
                </a:extLst>
              </a:tr>
            </a:tbl>
          </a:graphicData>
        </a:graphic>
      </p:graphicFrame>
      <p:graphicFrame>
        <p:nvGraphicFramePr>
          <p:cNvPr id="23" name="Таблица 4">
            <a:extLst>
              <a:ext uri="{FF2B5EF4-FFF2-40B4-BE49-F238E27FC236}">
                <a16:creationId xmlns:a16="http://schemas.microsoft.com/office/drawing/2014/main" id="{DA238A81-7C9F-4B03-9870-ABC952FD97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733576"/>
              </p:ext>
            </p:extLst>
          </p:nvPr>
        </p:nvGraphicFramePr>
        <p:xfrm>
          <a:off x="838200" y="1819275"/>
          <a:ext cx="10515597" cy="45237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91150">
                  <a:extLst>
                    <a:ext uri="{9D8B030D-6E8A-4147-A177-3AD203B41FA5}">
                      <a16:colId xmlns:a16="http://schemas.microsoft.com/office/drawing/2014/main" val="2676069760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4079188443"/>
                    </a:ext>
                  </a:extLst>
                </a:gridCol>
                <a:gridCol w="2324097">
                  <a:extLst>
                    <a:ext uri="{9D8B030D-6E8A-4147-A177-3AD203B41FA5}">
                      <a16:colId xmlns:a16="http://schemas.microsoft.com/office/drawing/2014/main" val="616686707"/>
                    </a:ext>
                  </a:extLst>
                </a:gridCol>
              </a:tblGrid>
              <a:tr h="5264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Название проекта</a:t>
                      </a:r>
                      <a:endParaRPr lang="LID4096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Регион</a:t>
                      </a:r>
                      <a:endParaRPr lang="LID4096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Стоимость проекта, </a:t>
                      </a:r>
                      <a:r>
                        <a:rPr lang="en-GB" sz="1800" dirty="0"/>
                        <a:t>$ </a:t>
                      </a:r>
                      <a:r>
                        <a:rPr lang="ru-RU" sz="1800" dirty="0"/>
                        <a:t>млн.</a:t>
                      </a:r>
                      <a:endParaRPr lang="LID4096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279380"/>
                  </a:ext>
                </a:extLst>
              </a:tr>
              <a:tr h="647278">
                <a:tc>
                  <a:txBody>
                    <a:bodyPr/>
                    <a:lstStyle/>
                    <a:p>
                      <a:r>
                        <a:rPr lang="ru-RU" dirty="0"/>
                        <a:t>Производство рапсового масла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Северо-Казахстанская область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19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210677"/>
                  </a:ext>
                </a:extLst>
              </a:tr>
              <a:tr h="647278">
                <a:tc>
                  <a:txBody>
                    <a:bodyPr/>
                    <a:lstStyle/>
                    <a:p>
                      <a:r>
                        <a:rPr lang="ru-RU" dirty="0"/>
                        <a:t>Переработка, производство верблюжьего и кобыльего сухого молока 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Туркестанская область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22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570168"/>
                  </a:ext>
                </a:extLst>
              </a:tr>
              <a:tr h="647278">
                <a:tc>
                  <a:txBody>
                    <a:bodyPr/>
                    <a:lstStyle/>
                    <a:p>
                      <a:r>
                        <a:rPr lang="ru-RU" dirty="0"/>
                        <a:t>Строительство мясокомбината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Алматинская область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26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703901"/>
                  </a:ext>
                </a:extLst>
              </a:tr>
              <a:tr h="647278">
                <a:tc>
                  <a:txBody>
                    <a:bodyPr/>
                    <a:lstStyle/>
                    <a:p>
                      <a:r>
                        <a:rPr lang="ru-RU" dirty="0"/>
                        <a:t>Строительство маслоэкстракционного завода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Акмолинская</a:t>
                      </a:r>
                      <a:r>
                        <a:rPr lang="ru-RU" dirty="0"/>
                        <a:t> область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70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219745"/>
                  </a:ext>
                </a:extLst>
              </a:tr>
              <a:tr h="647278">
                <a:tc>
                  <a:txBody>
                    <a:bodyPr/>
                    <a:lstStyle/>
                    <a:p>
                      <a:r>
                        <a:rPr lang="ru-RU" dirty="0"/>
                        <a:t>Современный комплекс по переработке сельскохозяйственных культур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Костанайская область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250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95883"/>
                  </a:ext>
                </a:extLst>
              </a:tr>
              <a:tr h="647278">
                <a:tc>
                  <a:txBody>
                    <a:bodyPr/>
                    <a:lstStyle/>
                    <a:p>
                      <a:r>
                        <a:rPr lang="ru-RU" dirty="0"/>
                        <a:t>Создание кластера по глубокой переработке зерна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2500</a:t>
                      </a:r>
                    </a:p>
                    <a:p>
                      <a:pPr algn="r"/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039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3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7FC9E-3CB6-4669-9161-56B6D0DE35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Опыт передачи земли аренду китайскому предприятию под сельхозпроизводство</a:t>
            </a:r>
            <a:endParaRPr lang="LID4096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099C21-B1E9-44C1-93FB-97D31361A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19 октября 2015 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ТОО «</a:t>
            </a:r>
            <a:r>
              <a:rPr lang="en-GB" sz="2000" dirty="0"/>
              <a:t>Long Xin</a:t>
            </a:r>
            <a:r>
              <a:rPr lang="ru-RU" sz="2000" dirty="0"/>
              <a:t>»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Территория </a:t>
            </a:r>
            <a:r>
              <a:rPr lang="ru-RU" sz="2000" dirty="0" err="1"/>
              <a:t>Карабаского</a:t>
            </a:r>
            <a:r>
              <a:rPr lang="ru-RU" sz="2000" dirty="0"/>
              <a:t> сельского округа </a:t>
            </a:r>
            <a:r>
              <a:rPr lang="ru-RU" sz="2000" dirty="0" err="1"/>
              <a:t>Бескарагайского</a:t>
            </a:r>
            <a:r>
              <a:rPr lang="ru-RU" sz="2000" dirty="0"/>
              <a:t> района ВКО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14754 га, из них пашни – 8778.7 га, пастбища – 5943 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Срок предоставления земель – 10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 Производство сои, подсолнечника, бахчевых, кабачков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ID4096" sz="2000" dirty="0"/>
          </a:p>
        </p:txBody>
      </p:sp>
      <p:pic>
        <p:nvPicPr>
          <p:cNvPr id="10" name="Рисунок 9" descr="Изображение выглядит как внешний, трава, поле, зебра&#10;&#10;Автоматически созданное описание">
            <a:extLst>
              <a:ext uri="{FF2B5EF4-FFF2-40B4-BE49-F238E27FC236}">
                <a16:creationId xmlns:a16="http://schemas.microsoft.com/office/drawing/2014/main" id="{50504232-48D8-4E8C-85E2-336BE6B7B13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021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849C1-ACAC-4EBC-ACB0-468C1F2986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Нарушения по ТОО «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Xin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выявленные в мае 2016 года </a:t>
            </a:r>
            <a:endParaRPr lang="LID4096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C2BFE2-AF05-4B04-94F0-B71221047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Незаконный ввоз в страну пестицида </a:t>
            </a:r>
            <a:r>
              <a:rPr lang="ru-RU" dirty="0" err="1"/>
              <a:t>трифлуралин</a:t>
            </a:r>
            <a:r>
              <a:rPr lang="ru-RU" dirty="0"/>
              <a:t> в объеме 19400 литров</a:t>
            </a:r>
          </a:p>
          <a:p>
            <a:r>
              <a:rPr lang="ru-RU" dirty="0"/>
              <a:t>Хранение и применение незарегистрированного пестицида </a:t>
            </a:r>
            <a:r>
              <a:rPr lang="ru-RU" dirty="0" err="1"/>
              <a:t>трифлуралин</a:t>
            </a:r>
            <a:endParaRPr lang="ru-RU" dirty="0"/>
          </a:p>
          <a:p>
            <a:r>
              <a:rPr lang="ru-RU" dirty="0"/>
              <a:t>Незаконное использование земель лесного фонда</a:t>
            </a:r>
          </a:p>
          <a:p>
            <a:r>
              <a:rPr lang="ru-RU" dirty="0"/>
              <a:t>Наложение нескольких административных штрафов на уровне нескольких сотен долларов США</a:t>
            </a:r>
          </a:p>
          <a:p>
            <a:r>
              <a:rPr lang="ru-RU" dirty="0"/>
              <a:t>Неприменение уголовных санкций за нарушения, имеющего все признаки уголовного преступления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5178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4631A-EF3C-4817-8219-D1DE5935C3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Экологические риски, связанные с сельхозпроизводством с иностранными инвестициями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FEB6F-78DB-4359-8770-1461380FD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Непринятие мер по охране земель, в том числе ведущие к их истощению, деградации и загрязнению</a:t>
            </a:r>
          </a:p>
          <a:p>
            <a:r>
              <a:rPr lang="ru-RU" dirty="0"/>
              <a:t>Повышенные риски ввоза и применения незарегистрированных пестицидов в случае иностранных сельхозпроизводителей</a:t>
            </a:r>
          </a:p>
          <a:p>
            <a:r>
              <a:rPr lang="ru-RU" dirty="0"/>
              <a:t>Производство и реализации небезопасной сельскохозяйственной продукции</a:t>
            </a:r>
          </a:p>
          <a:p>
            <a:r>
              <a:rPr lang="ru-RU" dirty="0"/>
              <a:t>Нежелание властей раскрывать информацию о нарушениях </a:t>
            </a:r>
            <a:r>
              <a:rPr lang="ru-RU"/>
              <a:t>иностранных сельхозпроизводителей</a:t>
            </a:r>
            <a:endParaRPr lang="ru-RU" dirty="0"/>
          </a:p>
          <a:p>
            <a:r>
              <a:rPr lang="ru-RU" dirty="0"/>
              <a:t>Ограниченные возможности применения серьезных санкций за нарушения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2699523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242</Words>
  <Application>Microsoft Office PowerPoint</Application>
  <PresentationFormat>Широкоэкранный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Казахстан: экологическая безопасность сельскохозяйственных проектов в ВКО</vt:lpstr>
      <vt:lpstr>АПК в Перечне 55 казахстанско-китайских проектов по Межправительственному соглашению</vt:lpstr>
      <vt:lpstr>Опыт передачи земли аренду китайскому предприятию под сельхозпроизводство</vt:lpstr>
      <vt:lpstr>Нарушения по ТОО «Long Xin», выявленные в мае 2016 года </vt:lpstr>
      <vt:lpstr>Экологические риски, связанные с сельхозпроизводством с иностранными инвестициями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Казахстан: экологическая безопасность сельскохозяйственных проектов в ВКО</dc:title>
  <dc:creator>Вадим Ни</dc:creator>
  <cp:lastModifiedBy>Вадим Ни</cp:lastModifiedBy>
  <cp:revision>11</cp:revision>
  <dcterms:created xsi:type="dcterms:W3CDTF">2020-06-01T23:10:12Z</dcterms:created>
  <dcterms:modified xsi:type="dcterms:W3CDTF">2020-06-02T02:16:45Z</dcterms:modified>
</cp:coreProperties>
</file>