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93" r:id="rId2"/>
    <p:sldId id="256" r:id="rId3"/>
    <p:sldId id="272" r:id="rId4"/>
    <p:sldId id="273" r:id="rId5"/>
    <p:sldId id="259" r:id="rId6"/>
    <p:sldId id="260" r:id="rId7"/>
    <p:sldId id="277" r:id="rId8"/>
    <p:sldId id="276" r:id="rId9"/>
    <p:sldId id="278" r:id="rId10"/>
    <p:sldId id="297" r:id="rId11"/>
    <p:sldId id="274" r:id="rId12"/>
    <p:sldId id="264" r:id="rId13"/>
    <p:sldId id="257" r:id="rId14"/>
    <p:sldId id="298" r:id="rId15"/>
    <p:sldId id="270" r:id="rId16"/>
    <p:sldId id="285" r:id="rId17"/>
    <p:sldId id="282" r:id="rId18"/>
    <p:sldId id="269" r:id="rId19"/>
    <p:sldId id="299" r:id="rId20"/>
    <p:sldId id="287" r:id="rId21"/>
    <p:sldId id="300" r:id="rId22"/>
    <p:sldId id="289" r:id="rId23"/>
    <p:sldId id="288" r:id="rId24"/>
    <p:sldId id="290" r:id="rId25"/>
    <p:sldId id="291" r:id="rId26"/>
    <p:sldId id="292" r:id="rId27"/>
    <p:sldId id="302"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1AB"/>
    <a:srgbClr val="FFE8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6128" autoAdjust="0"/>
  </p:normalViewPr>
  <p:slideViewPr>
    <p:cSldViewPr snapToGrid="0" snapToObjects="1">
      <p:cViewPr varScale="1">
        <p:scale>
          <a:sx n="89" d="100"/>
          <a:sy n="89" d="100"/>
        </p:scale>
        <p:origin x="228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D2D31-34D5-0F44-86C7-AF812172F5F8}"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88063F26-A815-6940-B82A-3A450BC5577E}">
      <dgm:prSet phldrT="[Text]"/>
      <dgm:spPr>
        <a:solidFill>
          <a:srgbClr val="A6A6A6"/>
        </a:solidFill>
      </dgm:spPr>
      <dgm:t>
        <a:bodyPr/>
        <a:lstStyle/>
        <a:p>
          <a:r>
            <a:rPr lang="ru-RU" dirty="0">
              <a:solidFill>
                <a:srgbClr val="404040"/>
              </a:solidFill>
            </a:rPr>
            <a:t>Проблема гражданского общества</a:t>
          </a:r>
          <a:endParaRPr lang="en-US" dirty="0">
            <a:solidFill>
              <a:srgbClr val="404040"/>
            </a:solidFill>
          </a:endParaRPr>
        </a:p>
      </dgm:t>
    </dgm:pt>
    <dgm:pt modelId="{5487A351-0B43-8941-BED8-B853DC8FF824}" type="parTrans" cxnId="{56ADEA95-0CEC-E144-85DD-26B4A571346C}">
      <dgm:prSet/>
      <dgm:spPr/>
      <dgm:t>
        <a:bodyPr/>
        <a:lstStyle/>
        <a:p>
          <a:endParaRPr lang="en-US"/>
        </a:p>
      </dgm:t>
    </dgm:pt>
    <dgm:pt modelId="{BE45FD70-2A43-9242-8F39-21F485ACE76A}" type="sibTrans" cxnId="{56ADEA95-0CEC-E144-85DD-26B4A571346C}">
      <dgm:prSet/>
      <dgm:spPr>
        <a:noFill/>
        <a:ln>
          <a:solidFill>
            <a:srgbClr val="404040"/>
          </a:solidFill>
        </a:ln>
      </dgm:spPr>
      <dgm:t>
        <a:bodyPr/>
        <a:lstStyle/>
        <a:p>
          <a:endParaRPr lang="en-US"/>
        </a:p>
      </dgm:t>
    </dgm:pt>
    <dgm:pt modelId="{C058A3B0-F365-AC4A-A0B7-6539D9D97F8A}">
      <dgm:prSet phldrT="[Text]"/>
      <dgm:spPr>
        <a:noFill/>
      </dgm:spPr>
      <dgm:t>
        <a:bodyPr/>
        <a:lstStyle/>
        <a:p>
          <a:r>
            <a:rPr lang="en-US" dirty="0"/>
            <a:t> </a:t>
          </a:r>
          <a:r>
            <a:rPr lang="ru-RU" dirty="0">
              <a:solidFill>
                <a:srgbClr val="404040"/>
              </a:solidFill>
            </a:rPr>
            <a:t>Идея</a:t>
          </a:r>
          <a:endParaRPr lang="en-US" dirty="0">
            <a:solidFill>
              <a:srgbClr val="404040"/>
            </a:solidFill>
          </a:endParaRPr>
        </a:p>
      </dgm:t>
    </dgm:pt>
    <dgm:pt modelId="{E312EC80-EB7B-504F-B439-6C123C38A650}" type="parTrans" cxnId="{97F83400-873F-B149-8195-BB767A070E41}">
      <dgm:prSet/>
      <dgm:spPr/>
      <dgm:t>
        <a:bodyPr/>
        <a:lstStyle/>
        <a:p>
          <a:endParaRPr lang="en-US"/>
        </a:p>
      </dgm:t>
    </dgm:pt>
    <dgm:pt modelId="{B2DC1A46-4516-F843-91A8-708D0C5E461E}" type="sibTrans" cxnId="{97F83400-873F-B149-8195-BB767A070E41}">
      <dgm:prSet/>
      <dgm:spPr>
        <a:noFill/>
        <a:ln>
          <a:solidFill>
            <a:srgbClr val="404040"/>
          </a:solidFill>
        </a:ln>
      </dgm:spPr>
      <dgm:t>
        <a:bodyPr/>
        <a:lstStyle/>
        <a:p>
          <a:endParaRPr lang="en-US"/>
        </a:p>
      </dgm:t>
    </dgm:pt>
    <dgm:pt modelId="{6884CE3C-48F3-284B-9AAC-D2591B46D3BA}">
      <dgm:prSet phldrT="[Text]"/>
      <dgm:spPr>
        <a:solidFill>
          <a:srgbClr val="FFE800"/>
        </a:solidFill>
      </dgm:spPr>
      <dgm:t>
        <a:bodyPr/>
        <a:lstStyle/>
        <a:p>
          <a:r>
            <a:rPr lang="ru-RU" dirty="0">
              <a:solidFill>
                <a:srgbClr val="404040"/>
              </a:solidFill>
            </a:rPr>
            <a:t>Инновация</a:t>
          </a:r>
          <a:endParaRPr lang="en-US" dirty="0">
            <a:solidFill>
              <a:srgbClr val="404040"/>
            </a:solidFill>
          </a:endParaRPr>
        </a:p>
      </dgm:t>
    </dgm:pt>
    <dgm:pt modelId="{2744B6CC-9C0E-974A-B2FC-6699D4FE620F}" type="parTrans" cxnId="{0AB3A2F2-7D12-CC4B-90AA-3D32CB2A981E}">
      <dgm:prSet/>
      <dgm:spPr/>
      <dgm:t>
        <a:bodyPr/>
        <a:lstStyle/>
        <a:p>
          <a:endParaRPr lang="en-US"/>
        </a:p>
      </dgm:t>
    </dgm:pt>
    <dgm:pt modelId="{73DB4B69-3AF5-E240-BB6D-C3FACF3E0F33}" type="sibTrans" cxnId="{0AB3A2F2-7D12-CC4B-90AA-3D32CB2A981E}">
      <dgm:prSet/>
      <dgm:spPr>
        <a:noFill/>
        <a:ln>
          <a:solidFill>
            <a:srgbClr val="404040"/>
          </a:solidFill>
        </a:ln>
      </dgm:spPr>
      <dgm:t>
        <a:bodyPr/>
        <a:lstStyle/>
        <a:p>
          <a:endParaRPr lang="en-US"/>
        </a:p>
      </dgm:t>
    </dgm:pt>
    <dgm:pt modelId="{DAA9D847-2CED-7C45-A1BF-060515B3D570}">
      <dgm:prSet phldrT="[Text]"/>
      <dgm:spPr>
        <a:solidFill>
          <a:schemeClr val="accent5">
            <a:lumMod val="75000"/>
          </a:schemeClr>
        </a:solidFill>
      </dgm:spPr>
      <dgm:t>
        <a:bodyPr/>
        <a:lstStyle/>
        <a:p>
          <a:r>
            <a:rPr lang="ru-RU" dirty="0">
              <a:solidFill>
                <a:srgbClr val="404040"/>
              </a:solidFill>
            </a:rPr>
            <a:t>Результаты</a:t>
          </a:r>
          <a:endParaRPr lang="en-US" dirty="0">
            <a:solidFill>
              <a:srgbClr val="404040"/>
            </a:solidFill>
          </a:endParaRPr>
        </a:p>
      </dgm:t>
    </dgm:pt>
    <dgm:pt modelId="{19A58B67-B84B-EB49-B709-CD4A729BA6E8}" type="parTrans" cxnId="{C2FA0BC5-A16E-8E4B-87E5-BEC074433705}">
      <dgm:prSet/>
      <dgm:spPr/>
      <dgm:t>
        <a:bodyPr/>
        <a:lstStyle/>
        <a:p>
          <a:endParaRPr lang="en-US"/>
        </a:p>
      </dgm:t>
    </dgm:pt>
    <dgm:pt modelId="{BE847428-8004-244B-9994-B39C2A20BAD8}" type="sibTrans" cxnId="{C2FA0BC5-A16E-8E4B-87E5-BEC074433705}">
      <dgm:prSet/>
      <dgm:spPr>
        <a:noFill/>
        <a:ln>
          <a:solidFill>
            <a:srgbClr val="404040"/>
          </a:solidFill>
        </a:ln>
      </dgm:spPr>
      <dgm:t>
        <a:bodyPr/>
        <a:lstStyle/>
        <a:p>
          <a:endParaRPr lang="en-US"/>
        </a:p>
      </dgm:t>
    </dgm:pt>
    <dgm:pt modelId="{B698D6C6-03BB-B645-847E-24952AF06FFB}" type="pres">
      <dgm:prSet presAssocID="{8B7D2D31-34D5-0F44-86C7-AF812172F5F8}" presName="cycle" presStyleCnt="0">
        <dgm:presLayoutVars>
          <dgm:dir/>
          <dgm:resizeHandles val="exact"/>
        </dgm:presLayoutVars>
      </dgm:prSet>
      <dgm:spPr/>
    </dgm:pt>
    <dgm:pt modelId="{A7191A75-16DE-594D-A1EF-08B9297356A0}" type="pres">
      <dgm:prSet presAssocID="{88063F26-A815-6940-B82A-3A450BC5577E}" presName="node" presStyleLbl="node1" presStyleIdx="0" presStyleCnt="4">
        <dgm:presLayoutVars>
          <dgm:bulletEnabled val="1"/>
        </dgm:presLayoutVars>
      </dgm:prSet>
      <dgm:spPr/>
    </dgm:pt>
    <dgm:pt modelId="{F74A969F-0E5A-6041-AAE5-423FFA7CFA48}" type="pres">
      <dgm:prSet presAssocID="{BE45FD70-2A43-9242-8F39-21F485ACE76A}" presName="sibTrans" presStyleLbl="sibTrans2D1" presStyleIdx="0" presStyleCnt="4"/>
      <dgm:spPr/>
    </dgm:pt>
    <dgm:pt modelId="{B20F5AF5-6506-7144-805A-2EDA009C5802}" type="pres">
      <dgm:prSet presAssocID="{BE45FD70-2A43-9242-8F39-21F485ACE76A}" presName="connectorText" presStyleLbl="sibTrans2D1" presStyleIdx="0" presStyleCnt="4"/>
      <dgm:spPr/>
    </dgm:pt>
    <dgm:pt modelId="{185FC7D1-8D2E-2545-B7F2-75FE2F6EBBDB}" type="pres">
      <dgm:prSet presAssocID="{C058A3B0-F365-AC4A-A0B7-6539D9D97F8A}" presName="node" presStyleLbl="node1" presStyleIdx="1" presStyleCnt="4">
        <dgm:presLayoutVars>
          <dgm:bulletEnabled val="1"/>
        </dgm:presLayoutVars>
      </dgm:prSet>
      <dgm:spPr/>
    </dgm:pt>
    <dgm:pt modelId="{71F849E5-A3CF-0840-AC19-382A86BBE102}" type="pres">
      <dgm:prSet presAssocID="{B2DC1A46-4516-F843-91A8-708D0C5E461E}" presName="sibTrans" presStyleLbl="sibTrans2D1" presStyleIdx="1" presStyleCnt="4"/>
      <dgm:spPr/>
    </dgm:pt>
    <dgm:pt modelId="{DC46BBD8-1215-2B4D-B080-2480B91E8F37}" type="pres">
      <dgm:prSet presAssocID="{B2DC1A46-4516-F843-91A8-708D0C5E461E}" presName="connectorText" presStyleLbl="sibTrans2D1" presStyleIdx="1" presStyleCnt="4"/>
      <dgm:spPr/>
    </dgm:pt>
    <dgm:pt modelId="{520CA981-DF63-464A-BC52-04335948C3B8}" type="pres">
      <dgm:prSet presAssocID="{6884CE3C-48F3-284B-9AAC-D2591B46D3BA}" presName="node" presStyleLbl="node1" presStyleIdx="2" presStyleCnt="4">
        <dgm:presLayoutVars>
          <dgm:bulletEnabled val="1"/>
        </dgm:presLayoutVars>
      </dgm:prSet>
      <dgm:spPr/>
    </dgm:pt>
    <dgm:pt modelId="{2BC6F67A-B80D-AB42-B1B5-708B0D62D0AE}" type="pres">
      <dgm:prSet presAssocID="{73DB4B69-3AF5-E240-BB6D-C3FACF3E0F33}" presName="sibTrans" presStyleLbl="sibTrans2D1" presStyleIdx="2" presStyleCnt="4"/>
      <dgm:spPr/>
    </dgm:pt>
    <dgm:pt modelId="{FAEEFDEE-5FD1-A542-9A7E-FBBC17850858}" type="pres">
      <dgm:prSet presAssocID="{73DB4B69-3AF5-E240-BB6D-C3FACF3E0F33}" presName="connectorText" presStyleLbl="sibTrans2D1" presStyleIdx="2" presStyleCnt="4"/>
      <dgm:spPr/>
    </dgm:pt>
    <dgm:pt modelId="{DDBA8E65-B74E-8946-A5B8-820E41BBDE40}" type="pres">
      <dgm:prSet presAssocID="{DAA9D847-2CED-7C45-A1BF-060515B3D570}" presName="node" presStyleLbl="node1" presStyleIdx="3" presStyleCnt="4">
        <dgm:presLayoutVars>
          <dgm:bulletEnabled val="1"/>
        </dgm:presLayoutVars>
      </dgm:prSet>
      <dgm:spPr/>
    </dgm:pt>
    <dgm:pt modelId="{E73851C9-A62E-B948-B274-F2AB6E2D4784}" type="pres">
      <dgm:prSet presAssocID="{BE847428-8004-244B-9994-B39C2A20BAD8}" presName="sibTrans" presStyleLbl="sibTrans2D1" presStyleIdx="3" presStyleCnt="4"/>
      <dgm:spPr/>
    </dgm:pt>
    <dgm:pt modelId="{4F34858E-11A4-3042-A2F4-3AB970D613E9}" type="pres">
      <dgm:prSet presAssocID="{BE847428-8004-244B-9994-B39C2A20BAD8}" presName="connectorText" presStyleLbl="sibTrans2D1" presStyleIdx="3" presStyleCnt="4"/>
      <dgm:spPr/>
    </dgm:pt>
  </dgm:ptLst>
  <dgm:cxnLst>
    <dgm:cxn modelId="{97F83400-873F-B149-8195-BB767A070E41}" srcId="{8B7D2D31-34D5-0F44-86C7-AF812172F5F8}" destId="{C058A3B0-F365-AC4A-A0B7-6539D9D97F8A}" srcOrd="1" destOrd="0" parTransId="{E312EC80-EB7B-504F-B439-6C123C38A650}" sibTransId="{B2DC1A46-4516-F843-91A8-708D0C5E461E}"/>
    <dgm:cxn modelId="{D21B2E32-6A48-9147-9BFE-CCF4B137C3E5}" type="presOf" srcId="{88063F26-A815-6940-B82A-3A450BC5577E}" destId="{A7191A75-16DE-594D-A1EF-08B9297356A0}" srcOrd="0" destOrd="0" presId="urn:microsoft.com/office/officeart/2005/8/layout/cycle2"/>
    <dgm:cxn modelId="{A714AF4C-D244-2148-97FD-75FC4793005D}" type="presOf" srcId="{B2DC1A46-4516-F843-91A8-708D0C5E461E}" destId="{DC46BBD8-1215-2B4D-B080-2480B91E8F37}" srcOrd="1" destOrd="0" presId="urn:microsoft.com/office/officeart/2005/8/layout/cycle2"/>
    <dgm:cxn modelId="{400B7352-F367-2845-B979-2936774D9BC6}" type="presOf" srcId="{C058A3B0-F365-AC4A-A0B7-6539D9D97F8A}" destId="{185FC7D1-8D2E-2545-B7F2-75FE2F6EBBDB}" srcOrd="0" destOrd="0" presId="urn:microsoft.com/office/officeart/2005/8/layout/cycle2"/>
    <dgm:cxn modelId="{815BCA66-59A2-B145-9928-DBE3D537D4AE}" type="presOf" srcId="{73DB4B69-3AF5-E240-BB6D-C3FACF3E0F33}" destId="{2BC6F67A-B80D-AB42-B1B5-708B0D62D0AE}" srcOrd="0" destOrd="0" presId="urn:microsoft.com/office/officeart/2005/8/layout/cycle2"/>
    <dgm:cxn modelId="{3B23396F-EC08-1F46-A612-9F5F52922E2C}" type="presOf" srcId="{8B7D2D31-34D5-0F44-86C7-AF812172F5F8}" destId="{B698D6C6-03BB-B645-847E-24952AF06FFB}" srcOrd="0" destOrd="0" presId="urn:microsoft.com/office/officeart/2005/8/layout/cycle2"/>
    <dgm:cxn modelId="{A31B808A-206B-CE44-9828-F0134CC8B8A6}" type="presOf" srcId="{DAA9D847-2CED-7C45-A1BF-060515B3D570}" destId="{DDBA8E65-B74E-8946-A5B8-820E41BBDE40}" srcOrd="0" destOrd="0" presId="urn:microsoft.com/office/officeart/2005/8/layout/cycle2"/>
    <dgm:cxn modelId="{56ADEA95-0CEC-E144-85DD-26B4A571346C}" srcId="{8B7D2D31-34D5-0F44-86C7-AF812172F5F8}" destId="{88063F26-A815-6940-B82A-3A450BC5577E}" srcOrd="0" destOrd="0" parTransId="{5487A351-0B43-8941-BED8-B853DC8FF824}" sibTransId="{BE45FD70-2A43-9242-8F39-21F485ACE76A}"/>
    <dgm:cxn modelId="{B80E349D-1652-7245-A7CA-8C4C3BD4089F}" type="presOf" srcId="{BE45FD70-2A43-9242-8F39-21F485ACE76A}" destId="{F74A969F-0E5A-6041-AAE5-423FFA7CFA48}" srcOrd="0" destOrd="0" presId="urn:microsoft.com/office/officeart/2005/8/layout/cycle2"/>
    <dgm:cxn modelId="{CA7029C4-9F30-4A4D-9C51-B1307F0394B9}" type="presOf" srcId="{BE45FD70-2A43-9242-8F39-21F485ACE76A}" destId="{B20F5AF5-6506-7144-805A-2EDA009C5802}" srcOrd="1" destOrd="0" presId="urn:microsoft.com/office/officeart/2005/8/layout/cycle2"/>
    <dgm:cxn modelId="{C2FA0BC5-A16E-8E4B-87E5-BEC074433705}" srcId="{8B7D2D31-34D5-0F44-86C7-AF812172F5F8}" destId="{DAA9D847-2CED-7C45-A1BF-060515B3D570}" srcOrd="3" destOrd="0" parTransId="{19A58B67-B84B-EB49-B709-CD4A729BA6E8}" sibTransId="{BE847428-8004-244B-9994-B39C2A20BAD8}"/>
    <dgm:cxn modelId="{0C8F25CE-C04A-3040-9EEE-91CD4D39C94F}" type="presOf" srcId="{B2DC1A46-4516-F843-91A8-708D0C5E461E}" destId="{71F849E5-A3CF-0840-AC19-382A86BBE102}" srcOrd="0" destOrd="0" presId="urn:microsoft.com/office/officeart/2005/8/layout/cycle2"/>
    <dgm:cxn modelId="{B027EDD1-A767-D74B-B358-A4CA417C6840}" type="presOf" srcId="{BE847428-8004-244B-9994-B39C2A20BAD8}" destId="{E73851C9-A62E-B948-B274-F2AB6E2D4784}" srcOrd="0" destOrd="0" presId="urn:microsoft.com/office/officeart/2005/8/layout/cycle2"/>
    <dgm:cxn modelId="{0725A2DC-7A28-4E42-94BC-1B11D4FCA777}" type="presOf" srcId="{BE847428-8004-244B-9994-B39C2A20BAD8}" destId="{4F34858E-11A4-3042-A2F4-3AB970D613E9}" srcOrd="1" destOrd="0" presId="urn:microsoft.com/office/officeart/2005/8/layout/cycle2"/>
    <dgm:cxn modelId="{412EB9E5-100B-3243-805B-7FA3D4E3B8DA}" type="presOf" srcId="{73DB4B69-3AF5-E240-BB6D-C3FACF3E0F33}" destId="{FAEEFDEE-5FD1-A542-9A7E-FBBC17850858}" srcOrd="1" destOrd="0" presId="urn:microsoft.com/office/officeart/2005/8/layout/cycle2"/>
    <dgm:cxn modelId="{D8D6B4EF-DCBF-EE4D-9DB9-EB17DE6B2532}" type="presOf" srcId="{6884CE3C-48F3-284B-9AAC-D2591B46D3BA}" destId="{520CA981-DF63-464A-BC52-04335948C3B8}" srcOrd="0" destOrd="0" presId="urn:microsoft.com/office/officeart/2005/8/layout/cycle2"/>
    <dgm:cxn modelId="{0AB3A2F2-7D12-CC4B-90AA-3D32CB2A981E}" srcId="{8B7D2D31-34D5-0F44-86C7-AF812172F5F8}" destId="{6884CE3C-48F3-284B-9AAC-D2591B46D3BA}" srcOrd="2" destOrd="0" parTransId="{2744B6CC-9C0E-974A-B2FC-6699D4FE620F}" sibTransId="{73DB4B69-3AF5-E240-BB6D-C3FACF3E0F33}"/>
    <dgm:cxn modelId="{B9B69B95-BCA1-E04F-94A0-B702157B6A0F}" type="presParOf" srcId="{B698D6C6-03BB-B645-847E-24952AF06FFB}" destId="{A7191A75-16DE-594D-A1EF-08B9297356A0}" srcOrd="0" destOrd="0" presId="urn:microsoft.com/office/officeart/2005/8/layout/cycle2"/>
    <dgm:cxn modelId="{9C423E2E-F6AD-6D41-9917-5850B52765A0}" type="presParOf" srcId="{B698D6C6-03BB-B645-847E-24952AF06FFB}" destId="{F74A969F-0E5A-6041-AAE5-423FFA7CFA48}" srcOrd="1" destOrd="0" presId="urn:microsoft.com/office/officeart/2005/8/layout/cycle2"/>
    <dgm:cxn modelId="{3CBB5FC7-3394-774B-B21F-2F4B5ACB76A2}" type="presParOf" srcId="{F74A969F-0E5A-6041-AAE5-423FFA7CFA48}" destId="{B20F5AF5-6506-7144-805A-2EDA009C5802}" srcOrd="0" destOrd="0" presId="urn:microsoft.com/office/officeart/2005/8/layout/cycle2"/>
    <dgm:cxn modelId="{82E02E6A-34C5-2645-90AA-61249D742870}" type="presParOf" srcId="{B698D6C6-03BB-B645-847E-24952AF06FFB}" destId="{185FC7D1-8D2E-2545-B7F2-75FE2F6EBBDB}" srcOrd="2" destOrd="0" presId="urn:microsoft.com/office/officeart/2005/8/layout/cycle2"/>
    <dgm:cxn modelId="{C99786DD-4899-0C46-9FCB-83B7ADCA9537}" type="presParOf" srcId="{B698D6C6-03BB-B645-847E-24952AF06FFB}" destId="{71F849E5-A3CF-0840-AC19-382A86BBE102}" srcOrd="3" destOrd="0" presId="urn:microsoft.com/office/officeart/2005/8/layout/cycle2"/>
    <dgm:cxn modelId="{6C42F0E7-A89D-F342-B085-61D4C342780C}" type="presParOf" srcId="{71F849E5-A3CF-0840-AC19-382A86BBE102}" destId="{DC46BBD8-1215-2B4D-B080-2480B91E8F37}" srcOrd="0" destOrd="0" presId="urn:microsoft.com/office/officeart/2005/8/layout/cycle2"/>
    <dgm:cxn modelId="{F1119EB8-889E-954B-8B70-55B104F04ADA}" type="presParOf" srcId="{B698D6C6-03BB-B645-847E-24952AF06FFB}" destId="{520CA981-DF63-464A-BC52-04335948C3B8}" srcOrd="4" destOrd="0" presId="urn:microsoft.com/office/officeart/2005/8/layout/cycle2"/>
    <dgm:cxn modelId="{F789E7C5-98DC-C741-9214-430D280C718F}" type="presParOf" srcId="{B698D6C6-03BB-B645-847E-24952AF06FFB}" destId="{2BC6F67A-B80D-AB42-B1B5-708B0D62D0AE}" srcOrd="5" destOrd="0" presId="urn:microsoft.com/office/officeart/2005/8/layout/cycle2"/>
    <dgm:cxn modelId="{C2B4957E-9DCA-4F4A-A2AB-CB683D1E4930}" type="presParOf" srcId="{2BC6F67A-B80D-AB42-B1B5-708B0D62D0AE}" destId="{FAEEFDEE-5FD1-A542-9A7E-FBBC17850858}" srcOrd="0" destOrd="0" presId="urn:microsoft.com/office/officeart/2005/8/layout/cycle2"/>
    <dgm:cxn modelId="{4C15FBAA-708D-8441-8100-1B948EF4EF23}" type="presParOf" srcId="{B698D6C6-03BB-B645-847E-24952AF06FFB}" destId="{DDBA8E65-B74E-8946-A5B8-820E41BBDE40}" srcOrd="6" destOrd="0" presId="urn:microsoft.com/office/officeart/2005/8/layout/cycle2"/>
    <dgm:cxn modelId="{A8032B41-B3DE-044A-AA5F-8F8EBF7524F1}" type="presParOf" srcId="{B698D6C6-03BB-B645-847E-24952AF06FFB}" destId="{E73851C9-A62E-B948-B274-F2AB6E2D4784}" srcOrd="7" destOrd="0" presId="urn:microsoft.com/office/officeart/2005/8/layout/cycle2"/>
    <dgm:cxn modelId="{B8E78919-DFFA-7745-985B-AE2AA0E8374C}" type="presParOf" srcId="{E73851C9-A62E-B948-B274-F2AB6E2D4784}" destId="{4F34858E-11A4-3042-A2F4-3AB970D613E9}"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7D2D31-34D5-0F44-86C7-AF812172F5F8}"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88063F26-A815-6940-B82A-3A450BC5577E}">
      <dgm:prSet phldrT="[Text]"/>
      <dgm:spPr>
        <a:solidFill>
          <a:srgbClr val="A6A6A6"/>
        </a:solidFill>
      </dgm:spPr>
      <dgm:t>
        <a:bodyPr/>
        <a:lstStyle/>
        <a:p>
          <a:r>
            <a:rPr lang="ru-RU" dirty="0">
              <a:solidFill>
                <a:srgbClr val="404040"/>
              </a:solidFill>
            </a:rPr>
            <a:t>Проблема гражданского общества</a:t>
          </a:r>
          <a:endParaRPr lang="en-US" dirty="0">
            <a:solidFill>
              <a:srgbClr val="404040"/>
            </a:solidFill>
          </a:endParaRPr>
        </a:p>
      </dgm:t>
    </dgm:pt>
    <dgm:pt modelId="{5487A351-0B43-8941-BED8-B853DC8FF824}" type="parTrans" cxnId="{56ADEA95-0CEC-E144-85DD-26B4A571346C}">
      <dgm:prSet/>
      <dgm:spPr/>
      <dgm:t>
        <a:bodyPr/>
        <a:lstStyle/>
        <a:p>
          <a:endParaRPr lang="en-US"/>
        </a:p>
      </dgm:t>
    </dgm:pt>
    <dgm:pt modelId="{BE45FD70-2A43-9242-8F39-21F485ACE76A}" type="sibTrans" cxnId="{56ADEA95-0CEC-E144-85DD-26B4A571346C}">
      <dgm:prSet/>
      <dgm:spPr>
        <a:noFill/>
        <a:ln>
          <a:solidFill>
            <a:srgbClr val="404040"/>
          </a:solidFill>
        </a:ln>
      </dgm:spPr>
      <dgm:t>
        <a:bodyPr/>
        <a:lstStyle/>
        <a:p>
          <a:endParaRPr lang="en-US"/>
        </a:p>
      </dgm:t>
    </dgm:pt>
    <dgm:pt modelId="{C058A3B0-F365-AC4A-A0B7-6539D9D97F8A}">
      <dgm:prSet phldrT="[Text]"/>
      <dgm:spPr>
        <a:noFill/>
      </dgm:spPr>
      <dgm:t>
        <a:bodyPr/>
        <a:lstStyle/>
        <a:p>
          <a:r>
            <a:rPr lang="en-US" dirty="0"/>
            <a:t> </a:t>
          </a:r>
          <a:r>
            <a:rPr lang="ru-RU" dirty="0">
              <a:solidFill>
                <a:srgbClr val="404040"/>
              </a:solidFill>
            </a:rPr>
            <a:t>Идея</a:t>
          </a:r>
          <a:endParaRPr lang="en-US" dirty="0">
            <a:solidFill>
              <a:srgbClr val="404040"/>
            </a:solidFill>
          </a:endParaRPr>
        </a:p>
      </dgm:t>
    </dgm:pt>
    <dgm:pt modelId="{E312EC80-EB7B-504F-B439-6C123C38A650}" type="parTrans" cxnId="{97F83400-873F-B149-8195-BB767A070E41}">
      <dgm:prSet/>
      <dgm:spPr/>
      <dgm:t>
        <a:bodyPr/>
        <a:lstStyle/>
        <a:p>
          <a:endParaRPr lang="en-US"/>
        </a:p>
      </dgm:t>
    </dgm:pt>
    <dgm:pt modelId="{B2DC1A46-4516-F843-91A8-708D0C5E461E}" type="sibTrans" cxnId="{97F83400-873F-B149-8195-BB767A070E41}">
      <dgm:prSet/>
      <dgm:spPr>
        <a:noFill/>
        <a:ln>
          <a:solidFill>
            <a:srgbClr val="404040"/>
          </a:solidFill>
        </a:ln>
      </dgm:spPr>
      <dgm:t>
        <a:bodyPr/>
        <a:lstStyle/>
        <a:p>
          <a:endParaRPr lang="en-US"/>
        </a:p>
      </dgm:t>
    </dgm:pt>
    <dgm:pt modelId="{6884CE3C-48F3-284B-9AAC-D2591B46D3BA}">
      <dgm:prSet phldrT="[Text]"/>
      <dgm:spPr>
        <a:solidFill>
          <a:srgbClr val="FFE800"/>
        </a:solidFill>
      </dgm:spPr>
      <dgm:t>
        <a:bodyPr/>
        <a:lstStyle/>
        <a:p>
          <a:r>
            <a:rPr lang="ru-RU" dirty="0">
              <a:solidFill>
                <a:srgbClr val="404040"/>
              </a:solidFill>
            </a:rPr>
            <a:t>Инновация</a:t>
          </a:r>
          <a:endParaRPr lang="en-US" dirty="0">
            <a:solidFill>
              <a:srgbClr val="404040"/>
            </a:solidFill>
          </a:endParaRPr>
        </a:p>
      </dgm:t>
    </dgm:pt>
    <dgm:pt modelId="{2744B6CC-9C0E-974A-B2FC-6699D4FE620F}" type="parTrans" cxnId="{0AB3A2F2-7D12-CC4B-90AA-3D32CB2A981E}">
      <dgm:prSet/>
      <dgm:spPr/>
      <dgm:t>
        <a:bodyPr/>
        <a:lstStyle/>
        <a:p>
          <a:endParaRPr lang="en-US"/>
        </a:p>
      </dgm:t>
    </dgm:pt>
    <dgm:pt modelId="{73DB4B69-3AF5-E240-BB6D-C3FACF3E0F33}" type="sibTrans" cxnId="{0AB3A2F2-7D12-CC4B-90AA-3D32CB2A981E}">
      <dgm:prSet/>
      <dgm:spPr>
        <a:noFill/>
        <a:ln>
          <a:solidFill>
            <a:srgbClr val="404040"/>
          </a:solidFill>
        </a:ln>
      </dgm:spPr>
      <dgm:t>
        <a:bodyPr/>
        <a:lstStyle/>
        <a:p>
          <a:endParaRPr lang="en-US"/>
        </a:p>
      </dgm:t>
    </dgm:pt>
    <dgm:pt modelId="{DAA9D847-2CED-7C45-A1BF-060515B3D570}">
      <dgm:prSet phldrT="[Text]"/>
      <dgm:spPr>
        <a:solidFill>
          <a:schemeClr val="accent5">
            <a:lumMod val="75000"/>
          </a:schemeClr>
        </a:solidFill>
      </dgm:spPr>
      <dgm:t>
        <a:bodyPr/>
        <a:lstStyle/>
        <a:p>
          <a:r>
            <a:rPr lang="ru-RU" dirty="0">
              <a:solidFill>
                <a:srgbClr val="404040"/>
              </a:solidFill>
            </a:rPr>
            <a:t>Результаты</a:t>
          </a:r>
          <a:endParaRPr lang="en-US" dirty="0">
            <a:solidFill>
              <a:srgbClr val="404040"/>
            </a:solidFill>
          </a:endParaRPr>
        </a:p>
      </dgm:t>
    </dgm:pt>
    <dgm:pt modelId="{19A58B67-B84B-EB49-B709-CD4A729BA6E8}" type="parTrans" cxnId="{C2FA0BC5-A16E-8E4B-87E5-BEC074433705}">
      <dgm:prSet/>
      <dgm:spPr/>
      <dgm:t>
        <a:bodyPr/>
        <a:lstStyle/>
        <a:p>
          <a:endParaRPr lang="en-US"/>
        </a:p>
      </dgm:t>
    </dgm:pt>
    <dgm:pt modelId="{BE847428-8004-244B-9994-B39C2A20BAD8}" type="sibTrans" cxnId="{C2FA0BC5-A16E-8E4B-87E5-BEC074433705}">
      <dgm:prSet/>
      <dgm:spPr>
        <a:noFill/>
        <a:ln>
          <a:solidFill>
            <a:srgbClr val="404040"/>
          </a:solidFill>
        </a:ln>
      </dgm:spPr>
      <dgm:t>
        <a:bodyPr/>
        <a:lstStyle/>
        <a:p>
          <a:endParaRPr lang="en-US"/>
        </a:p>
      </dgm:t>
    </dgm:pt>
    <dgm:pt modelId="{B698D6C6-03BB-B645-847E-24952AF06FFB}" type="pres">
      <dgm:prSet presAssocID="{8B7D2D31-34D5-0F44-86C7-AF812172F5F8}" presName="cycle" presStyleCnt="0">
        <dgm:presLayoutVars>
          <dgm:dir/>
          <dgm:resizeHandles val="exact"/>
        </dgm:presLayoutVars>
      </dgm:prSet>
      <dgm:spPr/>
    </dgm:pt>
    <dgm:pt modelId="{A7191A75-16DE-594D-A1EF-08B9297356A0}" type="pres">
      <dgm:prSet presAssocID="{88063F26-A815-6940-B82A-3A450BC5577E}" presName="node" presStyleLbl="node1" presStyleIdx="0" presStyleCnt="4">
        <dgm:presLayoutVars>
          <dgm:bulletEnabled val="1"/>
        </dgm:presLayoutVars>
      </dgm:prSet>
      <dgm:spPr/>
    </dgm:pt>
    <dgm:pt modelId="{F74A969F-0E5A-6041-AAE5-423FFA7CFA48}" type="pres">
      <dgm:prSet presAssocID="{BE45FD70-2A43-9242-8F39-21F485ACE76A}" presName="sibTrans" presStyleLbl="sibTrans2D1" presStyleIdx="0" presStyleCnt="4"/>
      <dgm:spPr/>
    </dgm:pt>
    <dgm:pt modelId="{B20F5AF5-6506-7144-805A-2EDA009C5802}" type="pres">
      <dgm:prSet presAssocID="{BE45FD70-2A43-9242-8F39-21F485ACE76A}" presName="connectorText" presStyleLbl="sibTrans2D1" presStyleIdx="0" presStyleCnt="4"/>
      <dgm:spPr/>
    </dgm:pt>
    <dgm:pt modelId="{185FC7D1-8D2E-2545-B7F2-75FE2F6EBBDB}" type="pres">
      <dgm:prSet presAssocID="{C058A3B0-F365-AC4A-A0B7-6539D9D97F8A}" presName="node" presStyleLbl="node1" presStyleIdx="1" presStyleCnt="4">
        <dgm:presLayoutVars>
          <dgm:bulletEnabled val="1"/>
        </dgm:presLayoutVars>
      </dgm:prSet>
      <dgm:spPr/>
    </dgm:pt>
    <dgm:pt modelId="{71F849E5-A3CF-0840-AC19-382A86BBE102}" type="pres">
      <dgm:prSet presAssocID="{B2DC1A46-4516-F843-91A8-708D0C5E461E}" presName="sibTrans" presStyleLbl="sibTrans2D1" presStyleIdx="1" presStyleCnt="4"/>
      <dgm:spPr/>
    </dgm:pt>
    <dgm:pt modelId="{DC46BBD8-1215-2B4D-B080-2480B91E8F37}" type="pres">
      <dgm:prSet presAssocID="{B2DC1A46-4516-F843-91A8-708D0C5E461E}" presName="connectorText" presStyleLbl="sibTrans2D1" presStyleIdx="1" presStyleCnt="4"/>
      <dgm:spPr/>
    </dgm:pt>
    <dgm:pt modelId="{520CA981-DF63-464A-BC52-04335948C3B8}" type="pres">
      <dgm:prSet presAssocID="{6884CE3C-48F3-284B-9AAC-D2591B46D3BA}" presName="node" presStyleLbl="node1" presStyleIdx="2" presStyleCnt="4">
        <dgm:presLayoutVars>
          <dgm:bulletEnabled val="1"/>
        </dgm:presLayoutVars>
      </dgm:prSet>
      <dgm:spPr/>
    </dgm:pt>
    <dgm:pt modelId="{2BC6F67A-B80D-AB42-B1B5-708B0D62D0AE}" type="pres">
      <dgm:prSet presAssocID="{73DB4B69-3AF5-E240-BB6D-C3FACF3E0F33}" presName="sibTrans" presStyleLbl="sibTrans2D1" presStyleIdx="2" presStyleCnt="4"/>
      <dgm:spPr/>
    </dgm:pt>
    <dgm:pt modelId="{FAEEFDEE-5FD1-A542-9A7E-FBBC17850858}" type="pres">
      <dgm:prSet presAssocID="{73DB4B69-3AF5-E240-BB6D-C3FACF3E0F33}" presName="connectorText" presStyleLbl="sibTrans2D1" presStyleIdx="2" presStyleCnt="4"/>
      <dgm:spPr/>
    </dgm:pt>
    <dgm:pt modelId="{DDBA8E65-B74E-8946-A5B8-820E41BBDE40}" type="pres">
      <dgm:prSet presAssocID="{DAA9D847-2CED-7C45-A1BF-060515B3D570}" presName="node" presStyleLbl="node1" presStyleIdx="3" presStyleCnt="4">
        <dgm:presLayoutVars>
          <dgm:bulletEnabled val="1"/>
        </dgm:presLayoutVars>
      </dgm:prSet>
      <dgm:spPr/>
    </dgm:pt>
    <dgm:pt modelId="{E73851C9-A62E-B948-B274-F2AB6E2D4784}" type="pres">
      <dgm:prSet presAssocID="{BE847428-8004-244B-9994-B39C2A20BAD8}" presName="sibTrans" presStyleLbl="sibTrans2D1" presStyleIdx="3" presStyleCnt="4"/>
      <dgm:spPr/>
    </dgm:pt>
    <dgm:pt modelId="{4F34858E-11A4-3042-A2F4-3AB970D613E9}" type="pres">
      <dgm:prSet presAssocID="{BE847428-8004-244B-9994-B39C2A20BAD8}" presName="connectorText" presStyleLbl="sibTrans2D1" presStyleIdx="3" presStyleCnt="4"/>
      <dgm:spPr/>
    </dgm:pt>
  </dgm:ptLst>
  <dgm:cxnLst>
    <dgm:cxn modelId="{97F83400-873F-B149-8195-BB767A070E41}" srcId="{8B7D2D31-34D5-0F44-86C7-AF812172F5F8}" destId="{C058A3B0-F365-AC4A-A0B7-6539D9D97F8A}" srcOrd="1" destOrd="0" parTransId="{E312EC80-EB7B-504F-B439-6C123C38A650}" sibTransId="{B2DC1A46-4516-F843-91A8-708D0C5E461E}"/>
    <dgm:cxn modelId="{E385DB0B-1CCC-2341-AB95-0AE273ACC89B}" type="presOf" srcId="{BE45FD70-2A43-9242-8F39-21F485ACE76A}" destId="{B20F5AF5-6506-7144-805A-2EDA009C5802}" srcOrd="1" destOrd="0" presId="urn:microsoft.com/office/officeart/2005/8/layout/cycle2"/>
    <dgm:cxn modelId="{B3FF6D0C-5577-1F4D-8F78-D92ED76E5246}" type="presOf" srcId="{88063F26-A815-6940-B82A-3A450BC5577E}" destId="{A7191A75-16DE-594D-A1EF-08B9297356A0}" srcOrd="0" destOrd="0" presId="urn:microsoft.com/office/officeart/2005/8/layout/cycle2"/>
    <dgm:cxn modelId="{F5BE8B17-AEA5-0348-88FD-62FC39B968EA}" type="presOf" srcId="{8B7D2D31-34D5-0F44-86C7-AF812172F5F8}" destId="{B698D6C6-03BB-B645-847E-24952AF06FFB}" srcOrd="0" destOrd="0" presId="urn:microsoft.com/office/officeart/2005/8/layout/cycle2"/>
    <dgm:cxn modelId="{328D0830-195C-A04B-B897-C9C1D2787BE2}" type="presOf" srcId="{B2DC1A46-4516-F843-91A8-708D0C5E461E}" destId="{71F849E5-A3CF-0840-AC19-382A86BBE102}" srcOrd="0" destOrd="0" presId="urn:microsoft.com/office/officeart/2005/8/layout/cycle2"/>
    <dgm:cxn modelId="{C99A8433-791C-DB48-9FC0-652963971E31}" type="presOf" srcId="{BE847428-8004-244B-9994-B39C2A20BAD8}" destId="{4F34858E-11A4-3042-A2F4-3AB970D613E9}" srcOrd="1" destOrd="0" presId="urn:microsoft.com/office/officeart/2005/8/layout/cycle2"/>
    <dgm:cxn modelId="{4B2A7939-8C8B-FA4B-93AC-65EB165C3EE7}" type="presOf" srcId="{BE45FD70-2A43-9242-8F39-21F485ACE76A}" destId="{F74A969F-0E5A-6041-AAE5-423FFA7CFA48}" srcOrd="0" destOrd="0" presId="urn:microsoft.com/office/officeart/2005/8/layout/cycle2"/>
    <dgm:cxn modelId="{F68EB93F-7718-C345-85BD-B7EF7C8750D4}" type="presOf" srcId="{DAA9D847-2CED-7C45-A1BF-060515B3D570}" destId="{DDBA8E65-B74E-8946-A5B8-820E41BBDE40}" srcOrd="0" destOrd="0" presId="urn:microsoft.com/office/officeart/2005/8/layout/cycle2"/>
    <dgm:cxn modelId="{320D9B50-600B-2042-9ED4-A0BBD8B15340}" type="presOf" srcId="{73DB4B69-3AF5-E240-BB6D-C3FACF3E0F33}" destId="{FAEEFDEE-5FD1-A542-9A7E-FBBC17850858}" srcOrd="1" destOrd="0" presId="urn:microsoft.com/office/officeart/2005/8/layout/cycle2"/>
    <dgm:cxn modelId="{D9E4895C-506E-CC46-B7BD-7097FC98E045}" type="presOf" srcId="{BE847428-8004-244B-9994-B39C2A20BAD8}" destId="{E73851C9-A62E-B948-B274-F2AB6E2D4784}" srcOrd="0" destOrd="0" presId="urn:microsoft.com/office/officeart/2005/8/layout/cycle2"/>
    <dgm:cxn modelId="{85A2E169-C510-4B4C-994F-B0D5780A4FFC}" type="presOf" srcId="{6884CE3C-48F3-284B-9AAC-D2591B46D3BA}" destId="{520CA981-DF63-464A-BC52-04335948C3B8}" srcOrd="0" destOrd="0" presId="urn:microsoft.com/office/officeart/2005/8/layout/cycle2"/>
    <dgm:cxn modelId="{56ADEA95-0CEC-E144-85DD-26B4A571346C}" srcId="{8B7D2D31-34D5-0F44-86C7-AF812172F5F8}" destId="{88063F26-A815-6940-B82A-3A450BC5577E}" srcOrd="0" destOrd="0" parTransId="{5487A351-0B43-8941-BED8-B853DC8FF824}" sibTransId="{BE45FD70-2A43-9242-8F39-21F485ACE76A}"/>
    <dgm:cxn modelId="{34709A98-C56C-1348-95B2-A62DB9300823}" type="presOf" srcId="{B2DC1A46-4516-F843-91A8-708D0C5E461E}" destId="{DC46BBD8-1215-2B4D-B080-2480B91E8F37}" srcOrd="1" destOrd="0" presId="urn:microsoft.com/office/officeart/2005/8/layout/cycle2"/>
    <dgm:cxn modelId="{9F2DA29F-2E81-4B4F-A418-AB81EC88132A}" type="presOf" srcId="{73DB4B69-3AF5-E240-BB6D-C3FACF3E0F33}" destId="{2BC6F67A-B80D-AB42-B1B5-708B0D62D0AE}" srcOrd="0" destOrd="0" presId="urn:microsoft.com/office/officeart/2005/8/layout/cycle2"/>
    <dgm:cxn modelId="{C2FA0BC5-A16E-8E4B-87E5-BEC074433705}" srcId="{8B7D2D31-34D5-0F44-86C7-AF812172F5F8}" destId="{DAA9D847-2CED-7C45-A1BF-060515B3D570}" srcOrd="3" destOrd="0" parTransId="{19A58B67-B84B-EB49-B709-CD4A729BA6E8}" sibTransId="{BE847428-8004-244B-9994-B39C2A20BAD8}"/>
    <dgm:cxn modelId="{4BA308D4-7662-1C49-97F3-6E47D458B26D}" type="presOf" srcId="{C058A3B0-F365-AC4A-A0B7-6539D9D97F8A}" destId="{185FC7D1-8D2E-2545-B7F2-75FE2F6EBBDB}" srcOrd="0" destOrd="0" presId="urn:microsoft.com/office/officeart/2005/8/layout/cycle2"/>
    <dgm:cxn modelId="{0AB3A2F2-7D12-CC4B-90AA-3D32CB2A981E}" srcId="{8B7D2D31-34D5-0F44-86C7-AF812172F5F8}" destId="{6884CE3C-48F3-284B-9AAC-D2591B46D3BA}" srcOrd="2" destOrd="0" parTransId="{2744B6CC-9C0E-974A-B2FC-6699D4FE620F}" sibTransId="{73DB4B69-3AF5-E240-BB6D-C3FACF3E0F33}"/>
    <dgm:cxn modelId="{2E178AE5-EE31-9645-9E71-467A42603A99}" type="presParOf" srcId="{B698D6C6-03BB-B645-847E-24952AF06FFB}" destId="{A7191A75-16DE-594D-A1EF-08B9297356A0}" srcOrd="0" destOrd="0" presId="urn:microsoft.com/office/officeart/2005/8/layout/cycle2"/>
    <dgm:cxn modelId="{0299C935-D622-F743-983C-42F0DC9B5C91}" type="presParOf" srcId="{B698D6C6-03BB-B645-847E-24952AF06FFB}" destId="{F74A969F-0E5A-6041-AAE5-423FFA7CFA48}" srcOrd="1" destOrd="0" presId="urn:microsoft.com/office/officeart/2005/8/layout/cycle2"/>
    <dgm:cxn modelId="{AD49CCE1-3A50-7543-AB19-97E37FF655E9}" type="presParOf" srcId="{F74A969F-0E5A-6041-AAE5-423FFA7CFA48}" destId="{B20F5AF5-6506-7144-805A-2EDA009C5802}" srcOrd="0" destOrd="0" presId="urn:microsoft.com/office/officeart/2005/8/layout/cycle2"/>
    <dgm:cxn modelId="{1DE2E5E2-5C93-EC4B-A6ED-C6BDACCD0234}" type="presParOf" srcId="{B698D6C6-03BB-B645-847E-24952AF06FFB}" destId="{185FC7D1-8D2E-2545-B7F2-75FE2F6EBBDB}" srcOrd="2" destOrd="0" presId="urn:microsoft.com/office/officeart/2005/8/layout/cycle2"/>
    <dgm:cxn modelId="{C2A665C9-52D5-B446-BBBB-7FFA2971C202}" type="presParOf" srcId="{B698D6C6-03BB-B645-847E-24952AF06FFB}" destId="{71F849E5-A3CF-0840-AC19-382A86BBE102}" srcOrd="3" destOrd="0" presId="urn:microsoft.com/office/officeart/2005/8/layout/cycle2"/>
    <dgm:cxn modelId="{FA216D42-9AC0-9749-A8DE-F5E7E0B1BBF3}" type="presParOf" srcId="{71F849E5-A3CF-0840-AC19-382A86BBE102}" destId="{DC46BBD8-1215-2B4D-B080-2480B91E8F37}" srcOrd="0" destOrd="0" presId="urn:microsoft.com/office/officeart/2005/8/layout/cycle2"/>
    <dgm:cxn modelId="{E0DFA83A-B79A-CB4D-B6E0-1F97453CFD43}" type="presParOf" srcId="{B698D6C6-03BB-B645-847E-24952AF06FFB}" destId="{520CA981-DF63-464A-BC52-04335948C3B8}" srcOrd="4" destOrd="0" presId="urn:microsoft.com/office/officeart/2005/8/layout/cycle2"/>
    <dgm:cxn modelId="{119B7F64-AD41-9C44-BF99-414A548A9DD9}" type="presParOf" srcId="{B698D6C6-03BB-B645-847E-24952AF06FFB}" destId="{2BC6F67A-B80D-AB42-B1B5-708B0D62D0AE}" srcOrd="5" destOrd="0" presId="urn:microsoft.com/office/officeart/2005/8/layout/cycle2"/>
    <dgm:cxn modelId="{DDFE9C2B-287E-E243-86F8-4628B8B17A80}" type="presParOf" srcId="{2BC6F67A-B80D-AB42-B1B5-708B0D62D0AE}" destId="{FAEEFDEE-5FD1-A542-9A7E-FBBC17850858}" srcOrd="0" destOrd="0" presId="urn:microsoft.com/office/officeart/2005/8/layout/cycle2"/>
    <dgm:cxn modelId="{1C0A09C7-906D-F14A-8808-E88B2FB3ED3D}" type="presParOf" srcId="{B698D6C6-03BB-B645-847E-24952AF06FFB}" destId="{DDBA8E65-B74E-8946-A5B8-820E41BBDE40}" srcOrd="6" destOrd="0" presId="urn:microsoft.com/office/officeart/2005/8/layout/cycle2"/>
    <dgm:cxn modelId="{4FFF9406-62C9-F849-BB88-DEB80DE758A1}" type="presParOf" srcId="{B698D6C6-03BB-B645-847E-24952AF06FFB}" destId="{E73851C9-A62E-B948-B274-F2AB6E2D4784}" srcOrd="7" destOrd="0" presId="urn:microsoft.com/office/officeart/2005/8/layout/cycle2"/>
    <dgm:cxn modelId="{37A15BF8-A34A-D14C-9865-82FED2AB84D2}" type="presParOf" srcId="{E73851C9-A62E-B948-B274-F2AB6E2D4784}" destId="{4F34858E-11A4-3042-A2F4-3AB970D613E9}"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91A75-16DE-594D-A1EF-08B9297356A0}">
      <dsp:nvSpPr>
        <dsp:cNvPr id="0" name=""/>
        <dsp:cNvSpPr/>
      </dsp:nvSpPr>
      <dsp:spPr>
        <a:xfrm>
          <a:off x="3556323" y="467"/>
          <a:ext cx="2043041" cy="2043041"/>
        </a:xfrm>
        <a:prstGeom prst="ellipse">
          <a:avLst/>
        </a:prstGeom>
        <a:solidFill>
          <a:srgbClr val="A6A6A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rgbClr val="404040"/>
              </a:solidFill>
            </a:rPr>
            <a:t>Проблема гражданского общества</a:t>
          </a:r>
          <a:endParaRPr lang="en-US" sz="1800" kern="1200" dirty="0">
            <a:solidFill>
              <a:srgbClr val="404040"/>
            </a:solidFill>
          </a:endParaRPr>
        </a:p>
      </dsp:txBody>
      <dsp:txXfrm>
        <a:off x="3855519" y="299663"/>
        <a:ext cx="1444649" cy="1444649"/>
      </dsp:txXfrm>
    </dsp:sp>
    <dsp:sp modelId="{F74A969F-0E5A-6041-AAE5-423FFA7CFA48}">
      <dsp:nvSpPr>
        <dsp:cNvPr id="0" name=""/>
        <dsp:cNvSpPr/>
      </dsp:nvSpPr>
      <dsp:spPr>
        <a:xfrm rot="2700000">
          <a:off x="5379900" y="1750350"/>
          <a:ext cx="542138" cy="689526"/>
        </a:xfrm>
        <a:prstGeom prst="rightArrow">
          <a:avLst>
            <a:gd name="adj1" fmla="val 60000"/>
            <a:gd name="adj2" fmla="val 50000"/>
          </a:avLst>
        </a:prstGeom>
        <a:noFill/>
        <a:ln>
          <a:solidFill>
            <a:srgbClr val="40404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403718" y="1830753"/>
        <a:ext cx="379497" cy="413716"/>
      </dsp:txXfrm>
    </dsp:sp>
    <dsp:sp modelId="{185FC7D1-8D2E-2545-B7F2-75FE2F6EBBDB}">
      <dsp:nvSpPr>
        <dsp:cNvPr id="0" name=""/>
        <dsp:cNvSpPr/>
      </dsp:nvSpPr>
      <dsp:spPr>
        <a:xfrm>
          <a:off x="5724274" y="2168418"/>
          <a:ext cx="2043041" cy="2043041"/>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ru-RU" sz="1800" kern="1200" dirty="0">
              <a:solidFill>
                <a:srgbClr val="404040"/>
              </a:solidFill>
            </a:rPr>
            <a:t>Идея</a:t>
          </a:r>
          <a:endParaRPr lang="en-US" sz="1800" kern="1200" dirty="0">
            <a:solidFill>
              <a:srgbClr val="404040"/>
            </a:solidFill>
          </a:endParaRPr>
        </a:p>
      </dsp:txBody>
      <dsp:txXfrm>
        <a:off x="6023470" y="2467614"/>
        <a:ext cx="1444649" cy="1444649"/>
      </dsp:txXfrm>
    </dsp:sp>
    <dsp:sp modelId="{71F849E5-A3CF-0840-AC19-382A86BBE102}">
      <dsp:nvSpPr>
        <dsp:cNvPr id="0" name=""/>
        <dsp:cNvSpPr/>
      </dsp:nvSpPr>
      <dsp:spPr>
        <a:xfrm rot="8100000">
          <a:off x="5401600" y="3918301"/>
          <a:ext cx="542138" cy="689526"/>
        </a:xfrm>
        <a:prstGeom prst="rightArrow">
          <a:avLst>
            <a:gd name="adj1" fmla="val 60000"/>
            <a:gd name="adj2" fmla="val 50000"/>
          </a:avLst>
        </a:prstGeom>
        <a:noFill/>
        <a:ln>
          <a:solidFill>
            <a:srgbClr val="40404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5540423" y="3998704"/>
        <a:ext cx="379497" cy="413716"/>
      </dsp:txXfrm>
    </dsp:sp>
    <dsp:sp modelId="{520CA981-DF63-464A-BC52-04335948C3B8}">
      <dsp:nvSpPr>
        <dsp:cNvPr id="0" name=""/>
        <dsp:cNvSpPr/>
      </dsp:nvSpPr>
      <dsp:spPr>
        <a:xfrm>
          <a:off x="3556323" y="4336368"/>
          <a:ext cx="2043041" cy="2043041"/>
        </a:xfrm>
        <a:prstGeom prst="ellipse">
          <a:avLst/>
        </a:prstGeom>
        <a:solidFill>
          <a:srgbClr val="FFE8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rgbClr val="404040"/>
              </a:solidFill>
            </a:rPr>
            <a:t>Инновация</a:t>
          </a:r>
          <a:endParaRPr lang="en-US" sz="1800" kern="1200" dirty="0">
            <a:solidFill>
              <a:srgbClr val="404040"/>
            </a:solidFill>
          </a:endParaRPr>
        </a:p>
      </dsp:txBody>
      <dsp:txXfrm>
        <a:off x="3855519" y="4635564"/>
        <a:ext cx="1444649" cy="1444649"/>
      </dsp:txXfrm>
    </dsp:sp>
    <dsp:sp modelId="{2BC6F67A-B80D-AB42-B1B5-708B0D62D0AE}">
      <dsp:nvSpPr>
        <dsp:cNvPr id="0" name=""/>
        <dsp:cNvSpPr/>
      </dsp:nvSpPr>
      <dsp:spPr>
        <a:xfrm rot="13500000">
          <a:off x="3233649" y="3940000"/>
          <a:ext cx="542138" cy="689526"/>
        </a:xfrm>
        <a:prstGeom prst="rightArrow">
          <a:avLst>
            <a:gd name="adj1" fmla="val 60000"/>
            <a:gd name="adj2" fmla="val 50000"/>
          </a:avLst>
        </a:prstGeom>
        <a:noFill/>
        <a:ln>
          <a:solidFill>
            <a:srgbClr val="40404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372472" y="4135407"/>
        <a:ext cx="379497" cy="413716"/>
      </dsp:txXfrm>
    </dsp:sp>
    <dsp:sp modelId="{DDBA8E65-B74E-8946-A5B8-820E41BBDE40}">
      <dsp:nvSpPr>
        <dsp:cNvPr id="0" name=""/>
        <dsp:cNvSpPr/>
      </dsp:nvSpPr>
      <dsp:spPr>
        <a:xfrm>
          <a:off x="1388372" y="2168418"/>
          <a:ext cx="2043041" cy="2043041"/>
        </a:xfrm>
        <a:prstGeom prst="ellipse">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rgbClr val="404040"/>
              </a:solidFill>
            </a:rPr>
            <a:t>Результаты</a:t>
          </a:r>
          <a:endParaRPr lang="en-US" sz="1800" kern="1200" dirty="0">
            <a:solidFill>
              <a:srgbClr val="404040"/>
            </a:solidFill>
          </a:endParaRPr>
        </a:p>
      </dsp:txBody>
      <dsp:txXfrm>
        <a:off x="1687568" y="2467614"/>
        <a:ext cx="1444649" cy="1444649"/>
      </dsp:txXfrm>
    </dsp:sp>
    <dsp:sp modelId="{E73851C9-A62E-B948-B274-F2AB6E2D4784}">
      <dsp:nvSpPr>
        <dsp:cNvPr id="0" name=""/>
        <dsp:cNvSpPr/>
      </dsp:nvSpPr>
      <dsp:spPr>
        <a:xfrm rot="18900000">
          <a:off x="3211950" y="1772049"/>
          <a:ext cx="542138" cy="689526"/>
        </a:xfrm>
        <a:prstGeom prst="rightArrow">
          <a:avLst>
            <a:gd name="adj1" fmla="val 60000"/>
            <a:gd name="adj2" fmla="val 50000"/>
          </a:avLst>
        </a:prstGeom>
        <a:noFill/>
        <a:ln>
          <a:solidFill>
            <a:srgbClr val="40404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235768" y="1967456"/>
        <a:ext cx="379497" cy="413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91A75-16DE-594D-A1EF-08B9297356A0}">
      <dsp:nvSpPr>
        <dsp:cNvPr id="0" name=""/>
        <dsp:cNvSpPr/>
      </dsp:nvSpPr>
      <dsp:spPr>
        <a:xfrm>
          <a:off x="3556323" y="467"/>
          <a:ext cx="2043041" cy="2043041"/>
        </a:xfrm>
        <a:prstGeom prst="ellipse">
          <a:avLst/>
        </a:prstGeom>
        <a:solidFill>
          <a:srgbClr val="A6A6A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rgbClr val="404040"/>
              </a:solidFill>
            </a:rPr>
            <a:t>Проблема гражданского общества</a:t>
          </a:r>
          <a:endParaRPr lang="en-US" sz="1800" kern="1200" dirty="0">
            <a:solidFill>
              <a:srgbClr val="404040"/>
            </a:solidFill>
          </a:endParaRPr>
        </a:p>
      </dsp:txBody>
      <dsp:txXfrm>
        <a:off x="3855519" y="299663"/>
        <a:ext cx="1444649" cy="1444649"/>
      </dsp:txXfrm>
    </dsp:sp>
    <dsp:sp modelId="{F74A969F-0E5A-6041-AAE5-423FFA7CFA48}">
      <dsp:nvSpPr>
        <dsp:cNvPr id="0" name=""/>
        <dsp:cNvSpPr/>
      </dsp:nvSpPr>
      <dsp:spPr>
        <a:xfrm rot="2700000">
          <a:off x="5379900" y="1750350"/>
          <a:ext cx="542138" cy="689526"/>
        </a:xfrm>
        <a:prstGeom prst="rightArrow">
          <a:avLst>
            <a:gd name="adj1" fmla="val 60000"/>
            <a:gd name="adj2" fmla="val 50000"/>
          </a:avLst>
        </a:prstGeom>
        <a:noFill/>
        <a:ln>
          <a:solidFill>
            <a:srgbClr val="40404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403718" y="1830753"/>
        <a:ext cx="379497" cy="413716"/>
      </dsp:txXfrm>
    </dsp:sp>
    <dsp:sp modelId="{185FC7D1-8D2E-2545-B7F2-75FE2F6EBBDB}">
      <dsp:nvSpPr>
        <dsp:cNvPr id="0" name=""/>
        <dsp:cNvSpPr/>
      </dsp:nvSpPr>
      <dsp:spPr>
        <a:xfrm>
          <a:off x="5724274" y="2168418"/>
          <a:ext cx="2043041" cy="2043041"/>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ru-RU" sz="1800" kern="1200" dirty="0">
              <a:solidFill>
                <a:srgbClr val="404040"/>
              </a:solidFill>
            </a:rPr>
            <a:t>Идея</a:t>
          </a:r>
          <a:endParaRPr lang="en-US" sz="1800" kern="1200" dirty="0">
            <a:solidFill>
              <a:srgbClr val="404040"/>
            </a:solidFill>
          </a:endParaRPr>
        </a:p>
      </dsp:txBody>
      <dsp:txXfrm>
        <a:off x="6023470" y="2467614"/>
        <a:ext cx="1444649" cy="1444649"/>
      </dsp:txXfrm>
    </dsp:sp>
    <dsp:sp modelId="{71F849E5-A3CF-0840-AC19-382A86BBE102}">
      <dsp:nvSpPr>
        <dsp:cNvPr id="0" name=""/>
        <dsp:cNvSpPr/>
      </dsp:nvSpPr>
      <dsp:spPr>
        <a:xfrm rot="8100000">
          <a:off x="5401600" y="3918301"/>
          <a:ext cx="542138" cy="689526"/>
        </a:xfrm>
        <a:prstGeom prst="rightArrow">
          <a:avLst>
            <a:gd name="adj1" fmla="val 60000"/>
            <a:gd name="adj2" fmla="val 50000"/>
          </a:avLst>
        </a:prstGeom>
        <a:noFill/>
        <a:ln>
          <a:solidFill>
            <a:srgbClr val="40404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5540423" y="3998704"/>
        <a:ext cx="379497" cy="413716"/>
      </dsp:txXfrm>
    </dsp:sp>
    <dsp:sp modelId="{520CA981-DF63-464A-BC52-04335948C3B8}">
      <dsp:nvSpPr>
        <dsp:cNvPr id="0" name=""/>
        <dsp:cNvSpPr/>
      </dsp:nvSpPr>
      <dsp:spPr>
        <a:xfrm>
          <a:off x="3556323" y="4336368"/>
          <a:ext cx="2043041" cy="2043041"/>
        </a:xfrm>
        <a:prstGeom prst="ellipse">
          <a:avLst/>
        </a:prstGeom>
        <a:solidFill>
          <a:srgbClr val="FFE8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rgbClr val="404040"/>
              </a:solidFill>
            </a:rPr>
            <a:t>Инновация</a:t>
          </a:r>
          <a:endParaRPr lang="en-US" sz="1800" kern="1200" dirty="0">
            <a:solidFill>
              <a:srgbClr val="404040"/>
            </a:solidFill>
          </a:endParaRPr>
        </a:p>
      </dsp:txBody>
      <dsp:txXfrm>
        <a:off x="3855519" y="4635564"/>
        <a:ext cx="1444649" cy="1444649"/>
      </dsp:txXfrm>
    </dsp:sp>
    <dsp:sp modelId="{2BC6F67A-B80D-AB42-B1B5-708B0D62D0AE}">
      <dsp:nvSpPr>
        <dsp:cNvPr id="0" name=""/>
        <dsp:cNvSpPr/>
      </dsp:nvSpPr>
      <dsp:spPr>
        <a:xfrm rot="13500000">
          <a:off x="3233649" y="3940000"/>
          <a:ext cx="542138" cy="689526"/>
        </a:xfrm>
        <a:prstGeom prst="rightArrow">
          <a:avLst>
            <a:gd name="adj1" fmla="val 60000"/>
            <a:gd name="adj2" fmla="val 50000"/>
          </a:avLst>
        </a:prstGeom>
        <a:noFill/>
        <a:ln>
          <a:solidFill>
            <a:srgbClr val="40404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372472" y="4135407"/>
        <a:ext cx="379497" cy="413716"/>
      </dsp:txXfrm>
    </dsp:sp>
    <dsp:sp modelId="{DDBA8E65-B74E-8946-A5B8-820E41BBDE40}">
      <dsp:nvSpPr>
        <dsp:cNvPr id="0" name=""/>
        <dsp:cNvSpPr/>
      </dsp:nvSpPr>
      <dsp:spPr>
        <a:xfrm>
          <a:off x="1388372" y="2168418"/>
          <a:ext cx="2043041" cy="2043041"/>
        </a:xfrm>
        <a:prstGeom prst="ellipse">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rgbClr val="404040"/>
              </a:solidFill>
            </a:rPr>
            <a:t>Результаты</a:t>
          </a:r>
          <a:endParaRPr lang="en-US" sz="1800" kern="1200" dirty="0">
            <a:solidFill>
              <a:srgbClr val="404040"/>
            </a:solidFill>
          </a:endParaRPr>
        </a:p>
      </dsp:txBody>
      <dsp:txXfrm>
        <a:off x="1687568" y="2467614"/>
        <a:ext cx="1444649" cy="1444649"/>
      </dsp:txXfrm>
    </dsp:sp>
    <dsp:sp modelId="{E73851C9-A62E-B948-B274-F2AB6E2D4784}">
      <dsp:nvSpPr>
        <dsp:cNvPr id="0" name=""/>
        <dsp:cNvSpPr/>
      </dsp:nvSpPr>
      <dsp:spPr>
        <a:xfrm rot="18900000">
          <a:off x="3211950" y="1772049"/>
          <a:ext cx="542138" cy="689526"/>
        </a:xfrm>
        <a:prstGeom prst="rightArrow">
          <a:avLst>
            <a:gd name="adj1" fmla="val 60000"/>
            <a:gd name="adj2" fmla="val 50000"/>
          </a:avLst>
        </a:prstGeom>
        <a:noFill/>
        <a:ln>
          <a:solidFill>
            <a:srgbClr val="40404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235768" y="1967456"/>
        <a:ext cx="379497" cy="41371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410D8C-F942-7649-917C-C7568B6041B7}" type="datetimeFigureOut">
              <a:rPr lang="en-US" smtClean="0"/>
              <a:t>8/23/19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229E04-31CE-4942-8604-C39EF3686E83}" type="slidenum">
              <a:rPr lang="en-US" smtClean="0"/>
              <a:t>‹#›</a:t>
            </a:fld>
            <a:endParaRPr lang="en-US"/>
          </a:p>
        </p:txBody>
      </p:sp>
    </p:spTree>
    <p:extLst>
      <p:ext uri="{BB962C8B-B14F-4D97-AF65-F5344CB8AC3E}">
        <p14:creationId xmlns:p14="http://schemas.microsoft.com/office/powerpoint/2010/main" val="64757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a:p>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a:t>
            </a:fld>
            <a:endParaRPr lang="en-US"/>
          </a:p>
        </p:txBody>
      </p:sp>
    </p:spTree>
    <p:extLst>
      <p:ext uri="{BB962C8B-B14F-4D97-AF65-F5344CB8AC3E}">
        <p14:creationId xmlns:p14="http://schemas.microsoft.com/office/powerpoint/2010/main" val="256357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Throughout history humans gotten hungry and some fill that need for food at restaurants. For the past decade or so, people have been able to purchase things online, initially starting with things like plane tickets and books. Innovators around the world have been applying these two existing solutions --  </a:t>
            </a:r>
            <a:r>
              <a:rPr lang="en-US" baseline="0" dirty="0" err="1"/>
              <a:t>eCommerce</a:t>
            </a:r>
            <a:r>
              <a:rPr lang="en-US" baseline="0" dirty="0"/>
              <a:t> and restaurants to create new localized services such as Food Panda where you can choose from menus of many different restaurants and order quickly and easily online. It’s not revolutionizing the way we live, but it’s a convenient new service that addresses a new problem – people’s demand for faster and more convenient food delivery.</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10</a:t>
            </a:fld>
            <a:endParaRPr lang="en-US"/>
          </a:p>
        </p:txBody>
      </p:sp>
    </p:spTree>
    <p:extLst>
      <p:ext uri="{BB962C8B-B14F-4D97-AF65-F5344CB8AC3E}">
        <p14:creationId xmlns:p14="http://schemas.microsoft.com/office/powerpoint/2010/main" val="3269934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recap, you have existing</a:t>
            </a:r>
            <a:r>
              <a:rPr lang="en-US" baseline="0" dirty="0"/>
              <a:t> solutions and new solutions. You have existing problems and new problems. Disruptive innovations address new problems with new solutions in ways that totally change the way things are done. Incremental innovations don’t completely disrupt the status quo, but do create value through solving existing problems with new solutions or identifying new problems that can be addressed through existing solutions.</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11</a:t>
            </a:fld>
            <a:endParaRPr lang="en-US"/>
          </a:p>
        </p:txBody>
      </p:sp>
    </p:spTree>
    <p:extLst>
      <p:ext uri="{BB962C8B-B14F-4D97-AF65-F5344CB8AC3E}">
        <p14:creationId xmlns:p14="http://schemas.microsoft.com/office/powerpoint/2010/main" val="2528521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interesting thing about true innovations are that they offer value once they exist, but are often not recognized as problems or solutions before they</a:t>
            </a:r>
            <a:r>
              <a:rPr lang="en-US" baseline="0" dirty="0"/>
              <a:t> exist. In other words, once we have access to them, we can’t imagine what life was like without them, but looking back, we were just going on as normal not realizing what big or small improvements could do. It takes creativity and vision to see and create innovation. Those with the vision are often ridiculed or seen as dreamers, told their ideas are crazy. Naysayers are often proved wrong as soon as the innovation is realized.</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12</a:t>
            </a:fld>
            <a:endParaRPr lang="en-US"/>
          </a:p>
        </p:txBody>
      </p:sp>
    </p:spTree>
    <p:extLst>
      <p:ext uri="{BB962C8B-B14F-4D97-AF65-F5344CB8AC3E}">
        <p14:creationId xmlns:p14="http://schemas.microsoft.com/office/powerpoint/2010/main" val="2562670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that’s all great, but I imagine what you want to know is what does innovation mean for civil society and how can you innovate? Well…</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13</a:t>
            </a:fld>
            <a:endParaRPr lang="en-US"/>
          </a:p>
        </p:txBody>
      </p:sp>
    </p:spTree>
    <p:extLst>
      <p:ext uri="{BB962C8B-B14F-4D97-AF65-F5344CB8AC3E}">
        <p14:creationId xmlns:p14="http://schemas.microsoft.com/office/powerpoint/2010/main" val="2563575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civil society we face various problems. Just like in the previous examples, civil society innovations can address existing problems or identify new ones that no one has been working on. We can come up with totally new solutions or adapt and apply solutions to problems we’re working on. For instance…</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14</a:t>
            </a:fld>
            <a:endParaRPr lang="en-US"/>
          </a:p>
        </p:txBody>
      </p:sp>
    </p:spTree>
    <p:extLst>
      <p:ext uri="{BB962C8B-B14F-4D97-AF65-F5344CB8AC3E}">
        <p14:creationId xmlns:p14="http://schemas.microsoft.com/office/powerpoint/2010/main" val="4119290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have programmatic innovations that help you work towards your mission and bring value to</a:t>
            </a:r>
            <a:r>
              <a:rPr lang="en-US" baseline="0" dirty="0"/>
              <a:t> the people and organizations you work with. A great example of this is…</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15</a:t>
            </a:fld>
            <a:endParaRPr lang="en-US"/>
          </a:p>
        </p:txBody>
      </p:sp>
    </p:spTree>
    <p:extLst>
      <p:ext uri="{BB962C8B-B14F-4D97-AF65-F5344CB8AC3E}">
        <p14:creationId xmlns:p14="http://schemas.microsoft.com/office/powerpoint/2010/main" val="2683370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MEVA App in Uzbekistan. A</a:t>
            </a:r>
            <a:r>
              <a:rPr lang="en-US" baseline="0" dirty="0"/>
              <a:t> USAID project was printing agricultural best practices, they used to spend $90k a year printing full-color agricultural guides, but couldn’t print enough for all the farmers that wanted them. They’d distribute them to farmers cooperatives that would end up photocopying the guides in black and white. This lost a lot of the image quality and details that were useful to diagnosing pests and disease. They noticed that many of the farmers they were working with had smartphones, however, and spent $5k to develop an app that could be shared on USB, over </a:t>
            </a:r>
            <a:r>
              <a:rPr lang="en-US" baseline="0" dirty="0" err="1"/>
              <a:t>bluetooth</a:t>
            </a:r>
            <a:r>
              <a:rPr lang="en-US" baseline="0" dirty="0"/>
              <a:t> or downloaded from the Google play store. The app became wildly popular and has been one of the 5 most downloaded apps in Uzbekistan. They took an existing problem of getting agricultural advice to farmers and used a new solution – an app – to drastically increase the number of people they could reach. They are currently improving the app and adding features based on feedback from the farmers that are using it.</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16</a:t>
            </a:fld>
            <a:endParaRPr lang="en-US"/>
          </a:p>
        </p:txBody>
      </p:sp>
    </p:spTree>
    <p:extLst>
      <p:ext uri="{BB962C8B-B14F-4D97-AF65-F5344CB8AC3E}">
        <p14:creationId xmlns:p14="http://schemas.microsoft.com/office/powerpoint/2010/main" val="2155415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Operational innovations help your organization operate more efficiently</a:t>
            </a:r>
            <a:r>
              <a:rPr lang="en-US" baseline="0" dirty="0"/>
              <a:t> and effectively. It could be something like</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17</a:t>
            </a:fld>
            <a:endParaRPr lang="en-US"/>
          </a:p>
        </p:txBody>
      </p:sp>
    </p:spTree>
    <p:extLst>
      <p:ext uri="{BB962C8B-B14F-4D97-AF65-F5344CB8AC3E}">
        <p14:creationId xmlns:p14="http://schemas.microsoft.com/office/powerpoint/2010/main" val="2683370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using mobiles to collect data digitally. Instead of collecting paper surveys that take days or weeks to input, some organizations have begun collecting survey data on phones or tablets that automatically upload information to a central database.</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18</a:t>
            </a:fld>
            <a:endParaRPr lang="en-US"/>
          </a:p>
        </p:txBody>
      </p:sp>
    </p:spTree>
    <p:extLst>
      <p:ext uri="{BB962C8B-B14F-4D97-AF65-F5344CB8AC3E}">
        <p14:creationId xmlns:p14="http://schemas.microsoft.com/office/powerpoint/2010/main" val="28262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organizations, some here in Kazakhstan, are </a:t>
            </a:r>
            <a:r>
              <a:rPr lang="en-US" baseline="0" dirty="0"/>
              <a:t>using n</a:t>
            </a:r>
            <a:r>
              <a:rPr lang="en-US" dirty="0"/>
              <a:t>ew methods</a:t>
            </a:r>
            <a:r>
              <a:rPr lang="en-US" baseline="0" dirty="0"/>
              <a:t> for getting funding. For example, putting project descriptions on sites like global giving, a </a:t>
            </a:r>
            <a:r>
              <a:rPr lang="en-US" baseline="0" dirty="0" err="1"/>
              <a:t>crowdfunding</a:t>
            </a:r>
            <a:r>
              <a:rPr lang="en-US" baseline="0" dirty="0"/>
              <a:t> platform where organizations can solicit small donations from many people located around the world.</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19</a:t>
            </a:fld>
            <a:endParaRPr lang="en-US"/>
          </a:p>
        </p:txBody>
      </p:sp>
    </p:spTree>
    <p:extLst>
      <p:ext uri="{BB962C8B-B14F-4D97-AF65-F5344CB8AC3E}">
        <p14:creationId xmlns:p14="http://schemas.microsoft.com/office/powerpoint/2010/main" val="28262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a:t>
            </a:r>
            <a:r>
              <a:rPr lang="en-US" baseline="0" dirty="0"/>
              <a:t> of you could </a:t>
            </a:r>
            <a:r>
              <a:rPr lang="en-US" u="sng" baseline="0" dirty="0"/>
              <a:t>confidently</a:t>
            </a:r>
            <a:r>
              <a:rPr lang="en-US" baseline="0" dirty="0"/>
              <a:t> define innovation? </a:t>
            </a:r>
            <a:r>
              <a:rPr lang="en-US" dirty="0"/>
              <a:t>If</a:t>
            </a:r>
            <a:r>
              <a:rPr lang="en-US" baseline="0" dirty="0"/>
              <a:t> you’re not totally sure, you’re not alone. People use this word to mean so many different things. Generally it means getting improved results by doing things differently, but even within this broad definition…</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2</a:t>
            </a:fld>
            <a:endParaRPr lang="en-US"/>
          </a:p>
        </p:txBody>
      </p:sp>
    </p:spTree>
    <p:extLst>
      <p:ext uri="{BB962C8B-B14F-4D97-AF65-F5344CB8AC3E}">
        <p14:creationId xmlns:p14="http://schemas.microsoft.com/office/powerpoint/2010/main" val="1501107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all sounds good, but what’s the secret to successful innovation?</a:t>
            </a:r>
          </a:p>
        </p:txBody>
      </p:sp>
      <p:sp>
        <p:nvSpPr>
          <p:cNvPr id="4" name="Slide Number Placeholder 3"/>
          <p:cNvSpPr>
            <a:spLocks noGrp="1"/>
          </p:cNvSpPr>
          <p:nvPr>
            <p:ph type="sldNum" sz="quarter" idx="10"/>
          </p:nvPr>
        </p:nvSpPr>
        <p:spPr/>
        <p:txBody>
          <a:bodyPr/>
          <a:lstStyle/>
          <a:p>
            <a:fld id="{C5229E04-31CE-4942-8604-C39EF3686E83}" type="slidenum">
              <a:rPr lang="en-US" smtClean="0"/>
              <a:t>20</a:t>
            </a:fld>
            <a:endParaRPr lang="en-US"/>
          </a:p>
        </p:txBody>
      </p:sp>
    </p:spTree>
    <p:extLst>
      <p:ext uri="{BB962C8B-B14F-4D97-AF65-F5344CB8AC3E}">
        <p14:creationId xmlns:p14="http://schemas.microsoft.com/office/powerpoint/2010/main" val="256357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first glance innovation might look like just what you do with a regular civil society funding proposal – identifying a problem, describing an idea of how you will solve it and implementing to get results.  But the secret to innovation is HOW you move from idea to innovation to results. Let me briefly share some of the key principles for innovation from Innovating in Civil Society</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21</a:t>
            </a:fld>
            <a:endParaRPr lang="en-US"/>
          </a:p>
        </p:txBody>
      </p:sp>
    </p:spTree>
    <p:extLst>
      <p:ext uri="{BB962C8B-B14F-4D97-AF65-F5344CB8AC3E}">
        <p14:creationId xmlns:p14="http://schemas.microsoft.com/office/powerpoint/2010/main" val="4119290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a:t>
            </a:r>
            <a:r>
              <a:rPr lang="en-US" dirty="0"/>
              <a:t>TAKE SMALL</a:t>
            </a:r>
            <a:r>
              <a:rPr lang="en-US" baseline="0" dirty="0"/>
              <a:t> BETS. </a:t>
            </a:r>
            <a:r>
              <a:rPr lang="en-US" dirty="0"/>
              <a:t>The</a:t>
            </a:r>
            <a:r>
              <a:rPr lang="en-US" baseline="0" dirty="0"/>
              <a:t> nature of innovation is that we don’t know if it will work – it’s new! Innovators expect some failure and are okay with it. But recognizing that not everything will be a success, innovators don’t risk all of their resources on one BIG untested idea. Take small bets at first. That way you can see which ones work and further invest in them rather than spending all your time and funding on a single idea that may not work in the end.</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22</a:t>
            </a:fld>
            <a:endParaRPr lang="en-US"/>
          </a:p>
        </p:txBody>
      </p:sp>
    </p:spTree>
    <p:extLst>
      <p:ext uri="{BB962C8B-B14F-4D97-AF65-F5344CB8AC3E}">
        <p14:creationId xmlns:p14="http://schemas.microsoft.com/office/powerpoint/2010/main" val="2225114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a:t>
            </a:r>
            <a:r>
              <a:rPr lang="en-US" baseline="0" dirty="0"/>
              <a:t> ON YOUR USERS. </a:t>
            </a:r>
            <a:r>
              <a:rPr lang="en-US" dirty="0"/>
              <a:t>You can learn a lot about what</a:t>
            </a:r>
            <a:r>
              <a:rPr lang="en-US" baseline="0" dirty="0"/>
              <a:t> is working and what is not just </a:t>
            </a:r>
            <a:r>
              <a:rPr lang="en-US" dirty="0"/>
              <a:t>watching your</a:t>
            </a:r>
            <a:r>
              <a:rPr lang="en-US" baseline="0" dirty="0"/>
              <a:t> users. We can quickly identify issues with our design when we take the time to observe.</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23</a:t>
            </a:fld>
            <a:endParaRPr lang="en-US"/>
          </a:p>
        </p:txBody>
      </p:sp>
    </p:spTree>
    <p:extLst>
      <p:ext uri="{BB962C8B-B14F-4D97-AF65-F5344CB8AC3E}">
        <p14:creationId xmlns:p14="http://schemas.microsoft.com/office/powerpoint/2010/main" val="1834551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a:t>
            </a:r>
            <a:r>
              <a:rPr lang="en-US" baseline="0" dirty="0"/>
              <a:t> YOUR PLAN. </a:t>
            </a:r>
            <a:r>
              <a:rPr lang="en-US" dirty="0"/>
              <a:t>In</a:t>
            </a:r>
            <a:r>
              <a:rPr lang="en-US" baseline="0" dirty="0"/>
              <a:t> civil society we often operate as if there is one path from our idea to our outcome. We are encouraged to write proposals like this as if it is that simple, but with the bold new ideas required for innovation, it isn’t that simple. </a:t>
            </a:r>
            <a:r>
              <a:rPr lang="en-US" dirty="0"/>
              <a:t>Since innovative ideas are untested, it’s critical that</a:t>
            </a:r>
            <a:r>
              <a:rPr lang="en-US" baseline="0" dirty="0"/>
              <a:t> when you see something isn’t working, </a:t>
            </a:r>
            <a:r>
              <a:rPr lang="en-US" dirty="0"/>
              <a:t>adjust the plan. This can be tricky with donor proposals that often </a:t>
            </a:r>
            <a:r>
              <a:rPr lang="en-US" baseline="0" dirty="0"/>
              <a:t>include specific outputs, but there are ways to write proposals that will leave room for adjustment while ultimately getting to the desired outcome. </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24</a:t>
            </a:fld>
            <a:endParaRPr lang="en-US"/>
          </a:p>
        </p:txBody>
      </p:sp>
    </p:spTree>
    <p:extLst>
      <p:ext uri="{BB962C8B-B14F-4D97-AF65-F5344CB8AC3E}">
        <p14:creationId xmlns:p14="http://schemas.microsoft.com/office/powerpoint/2010/main" val="2023445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ACCOMMODATE DIVERSE STAKEHOLDERS. Also make sure you test</a:t>
            </a:r>
            <a:r>
              <a:rPr lang="en-US" baseline="0" dirty="0"/>
              <a:t> your innovation with a diverse group of stakeholders. Men, women, young, old, rich, poor, urban, rural…. Whoever can use or support the innovation. If you design something for all citizens, but only test with young urban men, it may not work for the rest.</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25</a:t>
            </a:fld>
            <a:endParaRPr lang="en-US"/>
          </a:p>
        </p:txBody>
      </p:sp>
    </p:spTree>
    <p:extLst>
      <p:ext uri="{BB962C8B-B14F-4D97-AF65-F5344CB8AC3E}">
        <p14:creationId xmlns:p14="http://schemas.microsoft.com/office/powerpoint/2010/main" val="2436817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ONLY SCALE TESTED SOLUTIONS. Take</a:t>
            </a:r>
            <a:r>
              <a:rPr lang="en-US" baseline="0" dirty="0"/>
              <a:t> your small bets. adapt your idea based on what you learn from diverse users. Figure out what works and invest your resources in what works! That’s when innovation will yield the most impact!</a:t>
            </a:r>
          </a:p>
          <a:p>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26</a:t>
            </a:fld>
            <a:endParaRPr lang="en-US"/>
          </a:p>
        </p:txBody>
      </p:sp>
    </p:spTree>
    <p:extLst>
      <p:ext uri="{BB962C8B-B14F-4D97-AF65-F5344CB8AC3E}">
        <p14:creationId xmlns:p14="http://schemas.microsoft.com/office/powerpoint/2010/main" val="3098144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you are ready to innovate. Thank you!</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27</a:t>
            </a:fld>
            <a:endParaRPr lang="en-US"/>
          </a:p>
        </p:txBody>
      </p:sp>
    </p:spTree>
    <p:extLst>
      <p:ext uri="{BB962C8B-B14F-4D97-AF65-F5344CB8AC3E}">
        <p14:creationId xmlns:p14="http://schemas.microsoft.com/office/powerpoint/2010/main" val="1601189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many different types of innovation. I’ll share two of the most common with you…</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3</a:t>
            </a:fld>
            <a:endParaRPr lang="en-US"/>
          </a:p>
        </p:txBody>
      </p:sp>
    </p:spTree>
    <p:extLst>
      <p:ext uri="{BB962C8B-B14F-4D97-AF65-F5344CB8AC3E}">
        <p14:creationId xmlns:p14="http://schemas.microsoft.com/office/powerpoint/2010/main" val="1601189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the most common understanding of innovation is “Disruptive Innovation” – a totally new </a:t>
            </a:r>
            <a:r>
              <a:rPr lang="en-US" sz="1200" dirty="0">
                <a:solidFill>
                  <a:srgbClr val="31859C"/>
                </a:solidFill>
                <a:latin typeface="Helvetica Neue"/>
                <a:cs typeface="Helvetica Neue"/>
              </a:rPr>
              <a:t>solution that addresses a problem that hasn’t been addressed before.</a:t>
            </a:r>
            <a:r>
              <a:rPr lang="en-US" sz="1200" baseline="0" dirty="0">
                <a:solidFill>
                  <a:srgbClr val="31859C"/>
                </a:solidFill>
                <a:latin typeface="Helvetica Neue"/>
                <a:cs typeface="Helvetica Neue"/>
              </a:rPr>
              <a:t> Disruptive innovation fundamentally changes our lives, allowing us to do things that weren’t previously possible. Some examples through history include…</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4</a:t>
            </a:fld>
            <a:endParaRPr lang="en-US"/>
          </a:p>
        </p:txBody>
      </p:sp>
    </p:spTree>
    <p:extLst>
      <p:ext uri="{BB962C8B-B14F-4D97-AF65-F5344CB8AC3E}">
        <p14:creationId xmlns:p14="http://schemas.microsoft.com/office/powerpoint/2010/main" val="52711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invention</a:t>
            </a:r>
            <a:r>
              <a:rPr lang="en-US" baseline="0" dirty="0"/>
              <a:t> of the printing press that allowed people to mass produce printed materials and distribute ideas and knowledge at a scale that was not previously possible. What would today be like if we had to hand write each copy of newspapers, magazines and books?</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5</a:t>
            </a:fld>
            <a:endParaRPr lang="en-US"/>
          </a:p>
        </p:txBody>
      </p:sp>
    </p:spTree>
    <p:extLst>
      <p:ext uri="{BB962C8B-B14F-4D97-AF65-F5344CB8AC3E}">
        <p14:creationId xmlns:p14="http://schemas.microsoft.com/office/powerpoint/2010/main" val="3198663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car was a disruptive innovation that enabled humans to travel greater distances faster, but like other disruptive innovations, before the car was invented, humans couldn’t even imagine such a thing. </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6</a:t>
            </a:fld>
            <a:endParaRPr lang="en-US"/>
          </a:p>
        </p:txBody>
      </p:sp>
    </p:spTree>
    <p:extLst>
      <p:ext uri="{BB962C8B-B14F-4D97-AF65-F5344CB8AC3E}">
        <p14:creationId xmlns:p14="http://schemas.microsoft.com/office/powerpoint/2010/main" val="356485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 modern example of disruptive innovation is the journey</a:t>
            </a:r>
            <a:r>
              <a:rPr lang="en-US" baseline="0" dirty="0"/>
              <a:t> many of us have taken from the landline to the mobile phone to the smartphone. All of this has happened within the past 20 years, but its hard to remember a time without a phone in our pocket and all the conveniences that come with it.</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7</a:t>
            </a:fld>
            <a:endParaRPr lang="en-US"/>
          </a:p>
        </p:txBody>
      </p:sp>
    </p:spTree>
    <p:extLst>
      <p:ext uri="{BB962C8B-B14F-4D97-AF65-F5344CB8AC3E}">
        <p14:creationId xmlns:p14="http://schemas.microsoft.com/office/powerpoint/2010/main" val="3226076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Another</a:t>
            </a:r>
            <a:r>
              <a:rPr lang="en-US" baseline="0" dirty="0"/>
              <a:t> type of innovation, that is often less recognized, is incremental innovation. It’s a modest </a:t>
            </a:r>
            <a:r>
              <a:rPr lang="en-US" sz="1200" dirty="0">
                <a:solidFill>
                  <a:srgbClr val="31859C"/>
                </a:solidFill>
                <a:latin typeface="Helvetica Neue"/>
                <a:cs typeface="Helvetica Neue"/>
              </a:rPr>
              <a:t>improvement</a:t>
            </a:r>
            <a:r>
              <a:rPr lang="en-US" sz="1200" baseline="0" dirty="0">
                <a:solidFill>
                  <a:srgbClr val="31859C"/>
                </a:solidFill>
                <a:latin typeface="Helvetica Neue"/>
                <a:cs typeface="Helvetica Neue"/>
              </a:rPr>
              <a:t> to existing solutions or application of an existing solution to a new problem. So for instance…</a:t>
            </a:r>
            <a:endParaRPr lang="en-US" sz="1200" dirty="0">
              <a:solidFill>
                <a:srgbClr val="31859C"/>
              </a:solidFill>
              <a:latin typeface="Helvetica Neue"/>
              <a:cs typeface="Helvetica Neue"/>
            </a:endParaRPr>
          </a:p>
          <a:p>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8</a:t>
            </a:fld>
            <a:endParaRPr lang="en-US"/>
          </a:p>
        </p:txBody>
      </p:sp>
    </p:spTree>
    <p:extLst>
      <p:ext uri="{BB962C8B-B14F-4D97-AF65-F5344CB8AC3E}">
        <p14:creationId xmlns:p14="http://schemas.microsoft.com/office/powerpoint/2010/main" val="21106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Facebook initially launched,</a:t>
            </a:r>
            <a:r>
              <a:rPr lang="en-US" baseline="0" dirty="0"/>
              <a:t> the platform allowed users to share photos with friends. Two years later, they enabled users to upload video so they could share events and information in a different way. Just this year they enabled Facebook Live that allows people to stream live events on the platform. Each of these incremental innovations added value for Facebook users. The problem stays the same – people’s desire to share and experience events -- with Facebook continuously offering new solutions that expand the way people can do that.</a:t>
            </a:r>
            <a:endParaRPr lang="en-US" dirty="0"/>
          </a:p>
        </p:txBody>
      </p:sp>
      <p:sp>
        <p:nvSpPr>
          <p:cNvPr id="4" name="Slide Number Placeholder 3"/>
          <p:cNvSpPr>
            <a:spLocks noGrp="1"/>
          </p:cNvSpPr>
          <p:nvPr>
            <p:ph type="sldNum" sz="quarter" idx="10"/>
          </p:nvPr>
        </p:nvSpPr>
        <p:spPr/>
        <p:txBody>
          <a:bodyPr/>
          <a:lstStyle/>
          <a:p>
            <a:fld id="{C5229E04-31CE-4942-8604-C39EF3686E83}" type="slidenum">
              <a:rPr lang="en-US" smtClean="0"/>
              <a:t>9</a:t>
            </a:fld>
            <a:endParaRPr lang="en-US"/>
          </a:p>
        </p:txBody>
      </p:sp>
    </p:spTree>
    <p:extLst>
      <p:ext uri="{BB962C8B-B14F-4D97-AF65-F5344CB8AC3E}">
        <p14:creationId xmlns:p14="http://schemas.microsoft.com/office/powerpoint/2010/main" val="3069632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BF35BF-E559-0449-804F-069B941A8A18}" type="datetimeFigureOut">
              <a:rPr lang="en-US" smtClean="0"/>
              <a:t>8/23/19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2765529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F35BF-E559-0449-804F-069B941A8A18}" type="datetimeFigureOut">
              <a:rPr lang="en-US" smtClean="0"/>
              <a:t>8/23/19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1801663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F35BF-E559-0449-804F-069B941A8A18}" type="datetimeFigureOut">
              <a:rPr lang="en-US" smtClean="0"/>
              <a:t>8/23/19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224447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F35BF-E559-0449-804F-069B941A8A18}" type="datetimeFigureOut">
              <a:rPr lang="en-US" smtClean="0"/>
              <a:t>8/23/19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157588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BF35BF-E559-0449-804F-069B941A8A18}" type="datetimeFigureOut">
              <a:rPr lang="en-US" smtClean="0"/>
              <a:t>8/23/19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2656789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BF35BF-E559-0449-804F-069B941A8A18}" type="datetimeFigureOut">
              <a:rPr lang="en-US" smtClean="0"/>
              <a:t>8/23/19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397328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BF35BF-E559-0449-804F-069B941A8A18}" type="datetimeFigureOut">
              <a:rPr lang="en-US" smtClean="0"/>
              <a:t>8/23/19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31798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BF35BF-E559-0449-804F-069B941A8A18}" type="datetimeFigureOut">
              <a:rPr lang="en-US" smtClean="0"/>
              <a:t>8/23/19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3301838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F35BF-E559-0449-804F-069B941A8A18}" type="datetimeFigureOut">
              <a:rPr lang="en-US" smtClean="0"/>
              <a:t>8/23/19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446287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BF35BF-E559-0449-804F-069B941A8A18}" type="datetimeFigureOut">
              <a:rPr lang="en-US" smtClean="0"/>
              <a:t>8/23/19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136841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BF35BF-E559-0449-804F-069B941A8A18}" type="datetimeFigureOut">
              <a:rPr lang="en-US" smtClean="0"/>
              <a:t>8/23/19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73782-7F66-6E49-AFE7-12088819D220}" type="slidenum">
              <a:rPr lang="en-US" smtClean="0"/>
              <a:t>‹#›</a:t>
            </a:fld>
            <a:endParaRPr lang="en-US"/>
          </a:p>
        </p:txBody>
      </p:sp>
    </p:spTree>
    <p:extLst>
      <p:ext uri="{BB962C8B-B14F-4D97-AF65-F5344CB8AC3E}">
        <p14:creationId xmlns:p14="http://schemas.microsoft.com/office/powerpoint/2010/main" val="3755030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F35BF-E559-0449-804F-069B941A8A18}" type="datetimeFigureOut">
              <a:rPr lang="en-US" smtClean="0"/>
              <a:t>8/23/19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73782-7F66-6E49-AFE7-12088819D220}" type="slidenum">
              <a:rPr lang="en-US" smtClean="0"/>
              <a:t>‹#›</a:t>
            </a:fld>
            <a:endParaRPr lang="en-US"/>
          </a:p>
        </p:txBody>
      </p:sp>
    </p:spTree>
    <p:extLst>
      <p:ext uri="{BB962C8B-B14F-4D97-AF65-F5344CB8AC3E}">
        <p14:creationId xmlns:p14="http://schemas.microsoft.com/office/powerpoint/2010/main" val="3846157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jessicaheinzelman/Dropbox/1%20Reach/Projects/CSII/Central%20Asia%20Innovation%20Labs/presentation/Tent%20Video.mp4" TargetMode="External"/><Relationship Id="rId1" Type="http://schemas.microsoft.com/office/2007/relationships/media" Target="file://localhost/Users/jessicaheinzelman/Dropbox/1%20Reach/Projects/CSII/Central%20Asia%20Innovation%20Labs/presentation/Tent%20Video.mp4" TargetMode="External"/><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0" y="5782574"/>
            <a:ext cx="9144000" cy="123233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323171"/>
            <a:ext cx="8229600" cy="3647755"/>
          </a:xfrm>
        </p:spPr>
        <p:txBody>
          <a:bodyPr>
            <a:noAutofit/>
          </a:bodyPr>
          <a:lstStyle/>
          <a:p>
            <a:pPr algn="l"/>
            <a:r>
              <a:rPr lang="ru-RU" sz="6600" dirty="0">
                <a:solidFill>
                  <a:schemeClr val="bg1"/>
                </a:solidFill>
                <a:latin typeface="Helvetica Neue Light"/>
                <a:cs typeface="Helvetica Neue Light"/>
              </a:rPr>
              <a:t>Инновации в Гражданском Обществе</a:t>
            </a:r>
            <a:endParaRPr lang="en-US" sz="6600" dirty="0">
              <a:solidFill>
                <a:schemeClr val="bg1"/>
              </a:solidFill>
              <a:latin typeface="Helvetica Neue Light"/>
              <a:cs typeface="Helvetica Neue Light"/>
            </a:endParaRPr>
          </a:p>
        </p:txBody>
      </p:sp>
      <p:pic>
        <p:nvPicPr>
          <p:cNvPr id="5" name="Picture 4"/>
          <p:cNvPicPr>
            <a:picLocks noChangeAspect="1"/>
          </p:cNvPicPr>
          <p:nvPr/>
        </p:nvPicPr>
        <p:blipFill>
          <a:blip r:embed="rId3"/>
          <a:stretch>
            <a:fillRect/>
          </a:stretch>
        </p:blipFill>
        <p:spPr>
          <a:xfrm>
            <a:off x="0" y="0"/>
            <a:ext cx="9144000" cy="2323171"/>
          </a:xfrm>
          <a:prstGeom prst="rect">
            <a:avLst/>
          </a:prstGeom>
        </p:spPr>
      </p:pic>
      <p:sp>
        <p:nvSpPr>
          <p:cNvPr id="7" name="TextBox 6"/>
          <p:cNvSpPr txBox="1"/>
          <p:nvPr/>
        </p:nvSpPr>
        <p:spPr>
          <a:xfrm>
            <a:off x="457200" y="5954708"/>
            <a:ext cx="8229600" cy="1015663"/>
          </a:xfrm>
          <a:prstGeom prst="rect">
            <a:avLst/>
          </a:prstGeom>
          <a:noFill/>
        </p:spPr>
        <p:txBody>
          <a:bodyPr wrap="square" rtlCol="0">
            <a:spAutoFit/>
          </a:bodyPr>
          <a:lstStyle/>
          <a:p>
            <a:r>
              <a:rPr lang="ru-RU" sz="3600" b="1" dirty="0" err="1">
                <a:solidFill>
                  <a:schemeClr val="accent5">
                    <a:lumMod val="75000"/>
                  </a:schemeClr>
                </a:solidFill>
                <a:latin typeface="Helvetica Neue Light"/>
                <a:cs typeface="Helvetica Neue Light"/>
              </a:rPr>
              <a:t>Кайша</a:t>
            </a:r>
            <a:r>
              <a:rPr lang="ru-RU" sz="3600" b="1" dirty="0">
                <a:solidFill>
                  <a:schemeClr val="accent5">
                    <a:lumMod val="75000"/>
                  </a:schemeClr>
                </a:solidFill>
                <a:latin typeface="Helvetica Neue Light"/>
                <a:cs typeface="Helvetica Neue Light"/>
              </a:rPr>
              <a:t> </a:t>
            </a:r>
            <a:r>
              <a:rPr lang="ru-RU" sz="3600" b="1" dirty="0" err="1">
                <a:solidFill>
                  <a:schemeClr val="accent5">
                    <a:lumMod val="75000"/>
                  </a:schemeClr>
                </a:solidFill>
                <a:latin typeface="Helvetica Neue Light"/>
                <a:cs typeface="Helvetica Neue Light"/>
              </a:rPr>
              <a:t>Атаханова</a:t>
            </a:r>
            <a:r>
              <a:rPr lang="uz-Cyrl-UZ" sz="3600" b="1" dirty="0">
                <a:solidFill>
                  <a:schemeClr val="accent5">
                    <a:lumMod val="75000"/>
                  </a:schemeClr>
                </a:solidFill>
                <a:latin typeface="Helvetica Neue Light"/>
                <a:cs typeface="Helvetica Neue Light"/>
              </a:rPr>
              <a:t>, </a:t>
            </a:r>
            <a:r>
              <a:rPr lang="uz-Cyrl-UZ" sz="2400" b="1" dirty="0">
                <a:solidFill>
                  <a:schemeClr val="accent5">
                    <a:lumMod val="75000"/>
                  </a:schemeClr>
                </a:solidFill>
                <a:latin typeface="Helvetica Neue Light"/>
                <a:cs typeface="Helvetica Neue Light"/>
              </a:rPr>
              <a:t>Программа </a:t>
            </a:r>
            <a:r>
              <a:rPr lang="en-US" sz="2400" b="1" dirty="0">
                <a:solidFill>
                  <a:schemeClr val="accent5">
                    <a:lumMod val="75000"/>
                  </a:schemeClr>
                </a:solidFill>
                <a:latin typeface="Helvetica Neue Light"/>
                <a:cs typeface="Helvetica Neue Light"/>
              </a:rPr>
              <a:t>P4I</a:t>
            </a:r>
            <a:endParaRPr lang="ru-RU" sz="2400" b="1" dirty="0">
              <a:solidFill>
                <a:schemeClr val="accent5">
                  <a:lumMod val="75000"/>
                </a:schemeClr>
              </a:solidFill>
              <a:latin typeface="Helvetica Neue Light"/>
              <a:cs typeface="Helvetica Neue Light"/>
            </a:endParaRPr>
          </a:p>
          <a:p>
            <a:r>
              <a:rPr lang="ru-RU" sz="2400" b="1" dirty="0">
                <a:solidFill>
                  <a:schemeClr val="accent5">
                    <a:lumMod val="75000"/>
                  </a:schemeClr>
                </a:solidFill>
                <a:latin typeface="Garamond" panose="02020404030301010803" pitchFamily="18" charset="0"/>
                <a:cs typeface="Helvetica Neue Light"/>
              </a:rPr>
              <a:t>По материалам Джессики </a:t>
            </a:r>
            <a:r>
              <a:rPr lang="ru-RU" sz="2400" b="1" dirty="0" err="1">
                <a:solidFill>
                  <a:schemeClr val="accent5">
                    <a:lumMod val="75000"/>
                  </a:schemeClr>
                </a:solidFill>
                <a:latin typeface="Garamond" panose="02020404030301010803" pitchFamily="18" charset="0"/>
                <a:cs typeface="Helvetica Neue Light"/>
              </a:rPr>
              <a:t>Хайнзельман</a:t>
            </a:r>
            <a:r>
              <a:rPr lang="en-US" sz="1100" b="1" dirty="0">
                <a:solidFill>
                  <a:schemeClr val="accent5">
                    <a:lumMod val="75000"/>
                  </a:schemeClr>
                </a:solidFill>
                <a:latin typeface="Garamond" panose="02020404030301010803" pitchFamily="18" charset="0"/>
                <a:cs typeface="Helvetica Neue Light"/>
              </a:rPr>
              <a:t>,</a:t>
            </a:r>
            <a:r>
              <a:rPr lang="en-US" sz="1600" b="1" dirty="0">
                <a:solidFill>
                  <a:schemeClr val="accent5">
                    <a:lumMod val="75000"/>
                  </a:schemeClr>
                </a:solidFill>
                <a:latin typeface="Garamond" panose="02020404030301010803" pitchFamily="18" charset="0"/>
                <a:cs typeface="Helvetica Neue Light"/>
              </a:rPr>
              <a:t> CHANGE</a:t>
            </a:r>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2630743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94790"/>
            <a:ext cx="9144000" cy="4863210"/>
          </a:xfrm>
          <a:prstGeom prst="rect">
            <a:avLst/>
          </a:prstGeom>
        </p:spPr>
      </p:pic>
      <p:sp>
        <p:nvSpPr>
          <p:cNvPr id="6" name="TextBox 5"/>
          <p:cNvSpPr txBox="1"/>
          <p:nvPr/>
        </p:nvSpPr>
        <p:spPr>
          <a:xfrm>
            <a:off x="185058" y="620264"/>
            <a:ext cx="3124199" cy="584775"/>
          </a:xfrm>
          <a:prstGeom prst="rect">
            <a:avLst/>
          </a:prstGeom>
          <a:noFill/>
        </p:spPr>
        <p:txBody>
          <a:bodyPr wrap="square" rtlCol="0">
            <a:spAutoFit/>
          </a:bodyPr>
          <a:lstStyle/>
          <a:p>
            <a:pPr algn="ctr"/>
            <a:r>
              <a:rPr lang="ru-RU" sz="3200" dirty="0">
                <a:solidFill>
                  <a:schemeClr val="accent5">
                    <a:lumMod val="75000"/>
                  </a:schemeClr>
                </a:solidFill>
                <a:latin typeface="Arial Black"/>
                <a:cs typeface="Arial Black"/>
              </a:rPr>
              <a:t>РЕСТОРАНЫ</a:t>
            </a:r>
            <a:endParaRPr lang="en-US" sz="3200" dirty="0">
              <a:solidFill>
                <a:schemeClr val="accent5">
                  <a:lumMod val="75000"/>
                </a:schemeClr>
              </a:solidFill>
              <a:latin typeface="Arial Black"/>
              <a:cs typeface="Arial Black"/>
            </a:endParaRPr>
          </a:p>
        </p:txBody>
      </p:sp>
      <p:sp>
        <p:nvSpPr>
          <p:cNvPr id="7" name="TextBox 6"/>
          <p:cNvSpPr txBox="1"/>
          <p:nvPr/>
        </p:nvSpPr>
        <p:spPr>
          <a:xfrm>
            <a:off x="3470915" y="620265"/>
            <a:ext cx="455573" cy="584776"/>
          </a:xfrm>
          <a:prstGeom prst="rect">
            <a:avLst/>
          </a:prstGeom>
          <a:noFill/>
        </p:spPr>
        <p:txBody>
          <a:bodyPr wrap="none" rtlCol="0">
            <a:spAutoFit/>
          </a:bodyPr>
          <a:lstStyle/>
          <a:p>
            <a:r>
              <a:rPr lang="en-US" sz="3200" dirty="0">
                <a:solidFill>
                  <a:schemeClr val="accent5">
                    <a:lumMod val="75000"/>
                  </a:schemeClr>
                </a:solidFill>
                <a:latin typeface="Arial Black"/>
                <a:cs typeface="Arial Black"/>
              </a:rPr>
              <a:t>+</a:t>
            </a:r>
          </a:p>
        </p:txBody>
      </p:sp>
      <p:sp>
        <p:nvSpPr>
          <p:cNvPr id="8" name="TextBox 7"/>
          <p:cNvSpPr txBox="1"/>
          <p:nvPr/>
        </p:nvSpPr>
        <p:spPr>
          <a:xfrm>
            <a:off x="4058745" y="620040"/>
            <a:ext cx="4281941" cy="584775"/>
          </a:xfrm>
          <a:prstGeom prst="rect">
            <a:avLst/>
          </a:prstGeom>
          <a:noFill/>
        </p:spPr>
        <p:txBody>
          <a:bodyPr wrap="none" rtlCol="0">
            <a:spAutoFit/>
          </a:bodyPr>
          <a:lstStyle/>
          <a:p>
            <a:r>
              <a:rPr lang="ru-RU" sz="3200" dirty="0">
                <a:solidFill>
                  <a:schemeClr val="accent5">
                    <a:lumMod val="75000"/>
                  </a:schemeClr>
                </a:solidFill>
                <a:latin typeface="Arial Black"/>
                <a:cs typeface="Arial Black"/>
              </a:rPr>
              <a:t>ЗАКАЗЫ ОНЛАЙН</a:t>
            </a:r>
            <a:endParaRPr lang="en-US" sz="3200" dirty="0">
              <a:solidFill>
                <a:schemeClr val="accent5">
                  <a:lumMod val="75000"/>
                </a:schemeClr>
              </a:solidFill>
              <a:latin typeface="Arial Black"/>
              <a:cs typeface="Arial Black"/>
            </a:endParaRPr>
          </a:p>
        </p:txBody>
      </p:sp>
      <p:sp>
        <p:nvSpPr>
          <p:cNvPr id="9" name="TextBox 8"/>
          <p:cNvSpPr txBox="1"/>
          <p:nvPr/>
        </p:nvSpPr>
        <p:spPr>
          <a:xfrm>
            <a:off x="8550659" y="620265"/>
            <a:ext cx="455573" cy="584776"/>
          </a:xfrm>
          <a:prstGeom prst="rect">
            <a:avLst/>
          </a:prstGeom>
          <a:noFill/>
        </p:spPr>
        <p:txBody>
          <a:bodyPr wrap="none" rtlCol="0">
            <a:spAutoFit/>
          </a:bodyPr>
          <a:lstStyle/>
          <a:p>
            <a:r>
              <a:rPr lang="en-US" sz="3200" dirty="0">
                <a:solidFill>
                  <a:schemeClr val="accent5">
                    <a:lumMod val="75000"/>
                  </a:schemeClr>
                </a:solidFill>
                <a:latin typeface="Arial Black"/>
                <a:cs typeface="Arial Black"/>
              </a:rPr>
              <a:t>=</a:t>
            </a:r>
          </a:p>
        </p:txBody>
      </p:sp>
    </p:spTree>
    <p:extLst>
      <p:ext uri="{BB962C8B-B14F-4D97-AF65-F5344CB8AC3E}">
        <p14:creationId xmlns:p14="http://schemas.microsoft.com/office/powerpoint/2010/main" val="33777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78899296"/>
              </p:ext>
            </p:extLst>
          </p:nvPr>
        </p:nvGraphicFramePr>
        <p:xfrm>
          <a:off x="2779131" y="1245518"/>
          <a:ext cx="3895214" cy="3890030"/>
        </p:xfrm>
        <a:graphic>
          <a:graphicData uri="http://schemas.openxmlformats.org/drawingml/2006/table">
            <a:tbl>
              <a:tblPr firstRow="1" bandRow="1">
                <a:tableStyleId>{2D5ABB26-0587-4C30-8999-92F81FD0307C}</a:tableStyleId>
              </a:tblPr>
              <a:tblGrid>
                <a:gridCol w="1947607">
                  <a:extLst>
                    <a:ext uri="{9D8B030D-6E8A-4147-A177-3AD203B41FA5}">
                      <a16:colId xmlns:a16="http://schemas.microsoft.com/office/drawing/2014/main" val="20000"/>
                    </a:ext>
                  </a:extLst>
                </a:gridCol>
                <a:gridCol w="1947607">
                  <a:extLst>
                    <a:ext uri="{9D8B030D-6E8A-4147-A177-3AD203B41FA5}">
                      <a16:colId xmlns:a16="http://schemas.microsoft.com/office/drawing/2014/main" val="20001"/>
                    </a:ext>
                  </a:extLst>
                </a:gridCol>
              </a:tblGrid>
              <a:tr h="1945015">
                <a:tc>
                  <a:txBody>
                    <a:bodyPr/>
                    <a:lstStyle/>
                    <a:p>
                      <a:pPr algn="ctr"/>
                      <a:endParaRPr lang="en-US" dirty="0"/>
                    </a:p>
                  </a:txBody>
                  <a:tcPr anchor="ctr">
                    <a:solidFill>
                      <a:schemeClr val="accent5">
                        <a:lumMod val="40000"/>
                        <a:lumOff val="60000"/>
                      </a:schemeClr>
                    </a:solidFill>
                  </a:tcPr>
                </a:tc>
                <a:tc>
                  <a:txBody>
                    <a:bodyPr/>
                    <a:lstStyle/>
                    <a:p>
                      <a:pPr algn="ctr"/>
                      <a:endParaRPr lang="en-US" dirty="0"/>
                    </a:p>
                  </a:txBody>
                  <a:tcPr anchor="ctr">
                    <a:solidFill>
                      <a:schemeClr val="accent5">
                        <a:lumMod val="75000"/>
                      </a:schemeClr>
                    </a:solidFill>
                  </a:tcPr>
                </a:tc>
                <a:extLst>
                  <a:ext uri="{0D108BD9-81ED-4DB2-BD59-A6C34878D82A}">
                    <a16:rowId xmlns:a16="http://schemas.microsoft.com/office/drawing/2014/main" val="10000"/>
                  </a:ext>
                </a:extLst>
              </a:tr>
              <a:tr h="1945015">
                <a:tc>
                  <a:txBody>
                    <a:bodyPr/>
                    <a:lstStyle/>
                    <a:p>
                      <a:pPr algn="ctr"/>
                      <a:endParaRPr lang="en-US" dirty="0"/>
                    </a:p>
                  </a:txBody>
                  <a:tcPr anchor="ctr">
                    <a:solidFill>
                      <a:schemeClr val="bg1">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a:p>
                  </a:txBody>
                  <a:tcPr anchor="ctr">
                    <a:solidFill>
                      <a:srgbClr val="B7DEE8"/>
                    </a:solidFill>
                  </a:tcPr>
                </a:tc>
                <a:extLst>
                  <a:ext uri="{0D108BD9-81ED-4DB2-BD59-A6C34878D82A}">
                    <a16:rowId xmlns:a16="http://schemas.microsoft.com/office/drawing/2014/main" val="10001"/>
                  </a:ext>
                </a:extLst>
              </a:tr>
            </a:tbl>
          </a:graphicData>
        </a:graphic>
      </p:graphicFrame>
      <p:sp>
        <p:nvSpPr>
          <p:cNvPr id="7" name="TextBox 6"/>
          <p:cNvSpPr txBox="1"/>
          <p:nvPr/>
        </p:nvSpPr>
        <p:spPr>
          <a:xfrm rot="16200000">
            <a:off x="1253753" y="2983779"/>
            <a:ext cx="1741759" cy="584775"/>
          </a:xfrm>
          <a:prstGeom prst="rect">
            <a:avLst/>
          </a:prstGeom>
          <a:noFill/>
        </p:spPr>
        <p:txBody>
          <a:bodyPr wrap="none" rtlCol="0" anchor="ctr">
            <a:spAutoFit/>
          </a:bodyPr>
          <a:lstStyle/>
          <a:p>
            <a:r>
              <a:rPr lang="ru-RU" sz="3200" dirty="0">
                <a:solidFill>
                  <a:srgbClr val="404040"/>
                </a:solidFill>
              </a:rPr>
              <a:t>Решение</a:t>
            </a:r>
            <a:endParaRPr lang="en-US" sz="3200" dirty="0">
              <a:solidFill>
                <a:srgbClr val="404040"/>
              </a:solidFill>
            </a:endParaRPr>
          </a:p>
        </p:txBody>
      </p:sp>
      <p:sp>
        <p:nvSpPr>
          <p:cNvPr id="8" name="TextBox 7"/>
          <p:cNvSpPr txBox="1"/>
          <p:nvPr/>
        </p:nvSpPr>
        <p:spPr>
          <a:xfrm>
            <a:off x="3931038" y="5328823"/>
            <a:ext cx="2154308" cy="584775"/>
          </a:xfrm>
          <a:prstGeom prst="rect">
            <a:avLst/>
          </a:prstGeom>
          <a:noFill/>
        </p:spPr>
        <p:txBody>
          <a:bodyPr wrap="none" rtlCol="0" anchor="ctr">
            <a:spAutoFit/>
          </a:bodyPr>
          <a:lstStyle/>
          <a:p>
            <a:r>
              <a:rPr lang="ru-RU" sz="3200" dirty="0">
                <a:solidFill>
                  <a:srgbClr val="404040"/>
                </a:solidFill>
              </a:rPr>
              <a:t>  Проблема</a:t>
            </a:r>
            <a:endParaRPr lang="en-US" sz="3200" dirty="0">
              <a:solidFill>
                <a:srgbClr val="404040"/>
              </a:solidFill>
            </a:endParaRPr>
          </a:p>
        </p:txBody>
      </p:sp>
      <p:sp>
        <p:nvSpPr>
          <p:cNvPr id="9" name="TextBox 8"/>
          <p:cNvSpPr txBox="1"/>
          <p:nvPr/>
        </p:nvSpPr>
        <p:spPr>
          <a:xfrm>
            <a:off x="2017886" y="1230750"/>
            <a:ext cx="870751" cy="369332"/>
          </a:xfrm>
          <a:prstGeom prst="rect">
            <a:avLst/>
          </a:prstGeom>
          <a:noFill/>
        </p:spPr>
        <p:txBody>
          <a:bodyPr wrap="none" rtlCol="0">
            <a:spAutoFit/>
          </a:bodyPr>
          <a:lstStyle/>
          <a:p>
            <a:r>
              <a:rPr lang="ru-RU" dirty="0">
                <a:solidFill>
                  <a:srgbClr val="404040"/>
                </a:solidFill>
              </a:rPr>
              <a:t>НОВОЕ</a:t>
            </a:r>
            <a:endParaRPr lang="en-US" dirty="0">
              <a:solidFill>
                <a:srgbClr val="404040"/>
              </a:solidFill>
            </a:endParaRPr>
          </a:p>
        </p:txBody>
      </p:sp>
      <p:sp>
        <p:nvSpPr>
          <p:cNvPr id="11" name="TextBox 10"/>
          <p:cNvSpPr txBox="1"/>
          <p:nvPr/>
        </p:nvSpPr>
        <p:spPr>
          <a:xfrm>
            <a:off x="6022604" y="5171574"/>
            <a:ext cx="865301" cy="369332"/>
          </a:xfrm>
          <a:prstGeom prst="rect">
            <a:avLst/>
          </a:prstGeom>
          <a:noFill/>
        </p:spPr>
        <p:txBody>
          <a:bodyPr wrap="none" rtlCol="0">
            <a:spAutoFit/>
          </a:bodyPr>
          <a:lstStyle/>
          <a:p>
            <a:r>
              <a:rPr lang="ru-RU" dirty="0">
                <a:solidFill>
                  <a:srgbClr val="404040"/>
                </a:solidFill>
              </a:rPr>
              <a:t>НОВАЯ</a:t>
            </a:r>
            <a:endParaRPr lang="en-US" dirty="0">
              <a:solidFill>
                <a:schemeClr val="tx1">
                  <a:lumMod val="75000"/>
                  <a:lumOff val="25000"/>
                </a:schemeClr>
              </a:solidFill>
            </a:endParaRPr>
          </a:p>
        </p:txBody>
      </p:sp>
      <p:sp>
        <p:nvSpPr>
          <p:cNvPr id="12" name="TextBox 11"/>
          <p:cNvSpPr txBox="1"/>
          <p:nvPr/>
        </p:nvSpPr>
        <p:spPr>
          <a:xfrm>
            <a:off x="1090099" y="4789271"/>
            <a:ext cx="1855573" cy="369332"/>
          </a:xfrm>
          <a:prstGeom prst="rect">
            <a:avLst/>
          </a:prstGeom>
          <a:noFill/>
        </p:spPr>
        <p:txBody>
          <a:bodyPr wrap="none" rtlCol="0">
            <a:spAutoFit/>
          </a:bodyPr>
          <a:lstStyle/>
          <a:p>
            <a:r>
              <a:rPr lang="ru-RU" dirty="0">
                <a:solidFill>
                  <a:srgbClr val="404040"/>
                </a:solidFill>
              </a:rPr>
              <a:t>СУЩЕСТВУЮЩЕЕ</a:t>
            </a:r>
            <a:endParaRPr lang="en-US" dirty="0">
              <a:solidFill>
                <a:srgbClr val="404040"/>
              </a:solidFill>
            </a:endParaRPr>
          </a:p>
        </p:txBody>
      </p:sp>
      <p:sp>
        <p:nvSpPr>
          <p:cNvPr id="13" name="TextBox 12"/>
          <p:cNvSpPr txBox="1"/>
          <p:nvPr/>
        </p:nvSpPr>
        <p:spPr>
          <a:xfrm>
            <a:off x="2124633" y="5145208"/>
            <a:ext cx="1892441" cy="369332"/>
          </a:xfrm>
          <a:prstGeom prst="rect">
            <a:avLst/>
          </a:prstGeom>
          <a:noFill/>
        </p:spPr>
        <p:txBody>
          <a:bodyPr wrap="none" rtlCol="0">
            <a:spAutoFit/>
          </a:bodyPr>
          <a:lstStyle/>
          <a:p>
            <a:r>
              <a:rPr lang="ru-RU" dirty="0">
                <a:solidFill>
                  <a:schemeClr val="tx1">
                    <a:lumMod val="75000"/>
                    <a:lumOff val="25000"/>
                  </a:schemeClr>
                </a:solidFill>
              </a:rPr>
              <a:t>СУЩЕСТВУЮЩАЯ</a:t>
            </a:r>
            <a:endParaRPr lang="en-US" dirty="0">
              <a:solidFill>
                <a:schemeClr val="tx1">
                  <a:lumMod val="75000"/>
                  <a:lumOff val="25000"/>
                </a:schemeClr>
              </a:solidFill>
            </a:endParaRPr>
          </a:p>
        </p:txBody>
      </p:sp>
      <p:cxnSp>
        <p:nvCxnSpPr>
          <p:cNvPr id="15" name="Straight Connector 14"/>
          <p:cNvCxnSpPr>
            <a:stCxn id="13" idx="3"/>
          </p:cNvCxnSpPr>
          <p:nvPr/>
        </p:nvCxnSpPr>
        <p:spPr>
          <a:xfrm>
            <a:off x="4017074" y="5329874"/>
            <a:ext cx="2005530" cy="0"/>
          </a:xfrm>
          <a:prstGeom prst="line">
            <a:avLst/>
          </a:prstGeom>
          <a:ln>
            <a:solidFill>
              <a:schemeClr val="tx1">
                <a:lumMod val="75000"/>
                <a:lumOff val="25000"/>
              </a:schemeClr>
            </a:solidFill>
          </a:ln>
        </p:spPr>
        <p:style>
          <a:lnRef idx="1">
            <a:schemeClr val="accent5"/>
          </a:lnRef>
          <a:fillRef idx="0">
            <a:schemeClr val="accent5"/>
          </a:fillRef>
          <a:effectRef idx="0">
            <a:schemeClr val="accent5"/>
          </a:effectRef>
          <a:fontRef idx="minor">
            <a:schemeClr val="tx1"/>
          </a:fontRef>
        </p:style>
      </p:cxnSp>
      <p:cxnSp>
        <p:nvCxnSpPr>
          <p:cNvPr id="16" name="Straight Connector 15"/>
          <p:cNvCxnSpPr>
            <a:endCxn id="9" idx="2"/>
          </p:cNvCxnSpPr>
          <p:nvPr/>
        </p:nvCxnSpPr>
        <p:spPr>
          <a:xfrm flipV="1">
            <a:off x="2453262" y="1600082"/>
            <a:ext cx="0" cy="3180030"/>
          </a:xfrm>
          <a:prstGeom prst="line">
            <a:avLst/>
          </a:prstGeom>
          <a:ln>
            <a:solidFill>
              <a:schemeClr val="tx1">
                <a:lumMod val="75000"/>
                <a:lumOff val="25000"/>
              </a:schemeClr>
            </a:solidFill>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4963950" y="1986391"/>
            <a:ext cx="1452642" cy="369332"/>
          </a:xfrm>
          <a:prstGeom prst="rect">
            <a:avLst/>
          </a:prstGeom>
          <a:noFill/>
        </p:spPr>
        <p:txBody>
          <a:bodyPr wrap="none" rtlCol="0">
            <a:spAutoFit/>
          </a:bodyPr>
          <a:lstStyle/>
          <a:p>
            <a:r>
              <a:rPr lang="ru-RU" dirty="0"/>
              <a:t>ПРОРЫВНЫЕ</a:t>
            </a:r>
            <a:endParaRPr lang="en-US" dirty="0"/>
          </a:p>
        </p:txBody>
      </p:sp>
      <p:sp>
        <p:nvSpPr>
          <p:cNvPr id="25" name="TextBox 24"/>
          <p:cNvSpPr txBox="1"/>
          <p:nvPr/>
        </p:nvSpPr>
        <p:spPr>
          <a:xfrm>
            <a:off x="2988330" y="1986391"/>
            <a:ext cx="1383840" cy="369332"/>
          </a:xfrm>
          <a:prstGeom prst="rect">
            <a:avLst/>
          </a:prstGeom>
          <a:noFill/>
        </p:spPr>
        <p:txBody>
          <a:bodyPr wrap="none" rtlCol="0">
            <a:spAutoFit/>
          </a:bodyPr>
          <a:lstStyle/>
          <a:p>
            <a:r>
              <a:rPr lang="ru-RU" dirty="0"/>
              <a:t>ЧАСТИЧНЫЕ</a:t>
            </a:r>
            <a:endParaRPr lang="en-US" dirty="0"/>
          </a:p>
        </p:txBody>
      </p:sp>
      <p:sp>
        <p:nvSpPr>
          <p:cNvPr id="27" name="TextBox 26"/>
          <p:cNvSpPr txBox="1"/>
          <p:nvPr/>
        </p:nvSpPr>
        <p:spPr>
          <a:xfrm>
            <a:off x="4938796" y="3856754"/>
            <a:ext cx="1383840" cy="369332"/>
          </a:xfrm>
          <a:prstGeom prst="rect">
            <a:avLst/>
          </a:prstGeom>
          <a:noFill/>
        </p:spPr>
        <p:txBody>
          <a:bodyPr wrap="none" rtlCol="0">
            <a:spAutoFit/>
          </a:bodyPr>
          <a:lstStyle/>
          <a:p>
            <a:r>
              <a:rPr lang="ru-RU" dirty="0"/>
              <a:t>ЧАСТИЧНЫЕ</a:t>
            </a:r>
            <a:endParaRPr lang="en-US" dirty="0"/>
          </a:p>
        </p:txBody>
      </p:sp>
    </p:spTree>
    <p:extLst>
      <p:ext uri="{BB962C8B-B14F-4D97-AF65-F5344CB8AC3E}">
        <p14:creationId xmlns:p14="http://schemas.microsoft.com/office/powerpoint/2010/main" val="223693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23" grpId="0"/>
      <p:bldP spid="2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961" t="541"/>
          <a:stretch/>
        </p:blipFill>
        <p:spPr>
          <a:xfrm>
            <a:off x="0" y="1"/>
            <a:ext cx="9144000" cy="6858000"/>
          </a:xfrm>
          <a:prstGeom prst="rect">
            <a:avLst/>
          </a:prstGeom>
        </p:spPr>
      </p:pic>
    </p:spTree>
    <p:extLst>
      <p:ext uri="{BB962C8B-B14F-4D97-AF65-F5344CB8AC3E}">
        <p14:creationId xmlns:p14="http://schemas.microsoft.com/office/powerpoint/2010/main" val="3119609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43514"/>
            <a:ext cx="8229600" cy="3647755"/>
          </a:xfrm>
        </p:spPr>
        <p:txBody>
          <a:bodyPr>
            <a:noAutofit/>
          </a:bodyPr>
          <a:lstStyle/>
          <a:p>
            <a:pPr algn="l"/>
            <a:r>
              <a:rPr lang="ru-RU" sz="6600" dirty="0">
                <a:solidFill>
                  <a:schemeClr val="bg1"/>
                </a:solidFill>
                <a:latin typeface="Helvetica Neue Light"/>
                <a:cs typeface="Helvetica Neue Light"/>
              </a:rPr>
              <a:t>Итак, что означает инновация для гражданского общества</a:t>
            </a:r>
            <a:r>
              <a:rPr lang="en-US" sz="6600" dirty="0">
                <a:solidFill>
                  <a:schemeClr val="bg1"/>
                </a:solidFill>
                <a:latin typeface="Helvetica Neue Light"/>
                <a:cs typeface="Helvetica Neue Light"/>
              </a:rPr>
              <a:t>?</a:t>
            </a:r>
          </a:p>
        </p:txBody>
      </p:sp>
      <p:pic>
        <p:nvPicPr>
          <p:cNvPr id="5" name="Picture 4"/>
          <p:cNvPicPr>
            <a:picLocks noChangeAspect="1"/>
          </p:cNvPicPr>
          <p:nvPr/>
        </p:nvPicPr>
        <p:blipFill>
          <a:blip r:embed="rId3"/>
          <a:stretch>
            <a:fillRect/>
          </a:stretch>
        </p:blipFill>
        <p:spPr>
          <a:xfrm>
            <a:off x="0" y="0"/>
            <a:ext cx="9144000" cy="2323171"/>
          </a:xfrm>
          <a:prstGeom prst="rect">
            <a:avLst/>
          </a:prstGeom>
        </p:spPr>
      </p:pic>
    </p:spTree>
    <p:extLst>
      <p:ext uri="{BB962C8B-B14F-4D97-AF65-F5344CB8AC3E}">
        <p14:creationId xmlns:p14="http://schemas.microsoft.com/office/powerpoint/2010/main" val="318562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9253" t="32131" r="37182" b="13793"/>
          <a:stretch/>
        </p:blipFill>
        <p:spPr>
          <a:xfrm>
            <a:off x="5231623" y="2373561"/>
            <a:ext cx="3263534" cy="3305404"/>
          </a:xfrm>
          <a:prstGeom prst="rect">
            <a:avLst/>
          </a:prstGeom>
        </p:spPr>
      </p:pic>
      <p:graphicFrame>
        <p:nvGraphicFramePr>
          <p:cNvPr id="6" name="Diagram 5"/>
          <p:cNvGraphicFramePr/>
          <p:nvPr>
            <p:extLst>
              <p:ext uri="{D42A27DB-BD31-4B8C-83A1-F6EECF244321}">
                <p14:modId xmlns:p14="http://schemas.microsoft.com/office/powerpoint/2010/main" val="3001607352"/>
              </p:ext>
            </p:extLst>
          </p:nvPr>
        </p:nvGraphicFramePr>
        <p:xfrm>
          <a:off x="-11690" y="177219"/>
          <a:ext cx="9155689" cy="63798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rot="18909559">
            <a:off x="5648164" y="2277654"/>
            <a:ext cx="2244883" cy="2327092"/>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641576" y="177219"/>
            <a:ext cx="3208509" cy="584775"/>
          </a:xfrm>
          <a:prstGeom prst="rect">
            <a:avLst/>
          </a:prstGeom>
          <a:noFill/>
        </p:spPr>
        <p:txBody>
          <a:bodyPr wrap="square" rtlCol="0">
            <a:spAutoFit/>
          </a:bodyPr>
          <a:lstStyle/>
          <a:p>
            <a:r>
              <a:rPr lang="ru-RU" sz="3200" dirty="0">
                <a:solidFill>
                  <a:schemeClr val="accent6">
                    <a:lumMod val="75000"/>
                  </a:schemeClr>
                </a:solidFill>
              </a:rPr>
              <a:t>Новая проблема</a:t>
            </a:r>
            <a:r>
              <a:rPr lang="en-US" sz="3200" dirty="0">
                <a:solidFill>
                  <a:schemeClr val="accent6">
                    <a:lumMod val="75000"/>
                  </a:schemeClr>
                </a:solidFill>
              </a:rPr>
              <a:t> </a:t>
            </a:r>
          </a:p>
        </p:txBody>
      </p:sp>
      <p:sp>
        <p:nvSpPr>
          <p:cNvPr id="8" name="Rectangle 7"/>
          <p:cNvSpPr/>
          <p:nvPr/>
        </p:nvSpPr>
        <p:spPr>
          <a:xfrm rot="18909559">
            <a:off x="3423198" y="52368"/>
            <a:ext cx="2244883" cy="2327092"/>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863389" y="1325430"/>
            <a:ext cx="3020839" cy="1077218"/>
          </a:xfrm>
          <a:prstGeom prst="rect">
            <a:avLst/>
          </a:prstGeom>
          <a:noFill/>
        </p:spPr>
        <p:txBody>
          <a:bodyPr wrap="square" rtlCol="0">
            <a:spAutoFit/>
          </a:bodyPr>
          <a:lstStyle/>
          <a:p>
            <a:r>
              <a:rPr lang="ru-RU" sz="3200" dirty="0">
                <a:solidFill>
                  <a:schemeClr val="accent6">
                    <a:lumMod val="75000"/>
                  </a:schemeClr>
                </a:solidFill>
              </a:rPr>
              <a:t>Новое </a:t>
            </a:r>
          </a:p>
          <a:p>
            <a:r>
              <a:rPr lang="ru-RU" sz="3200" dirty="0">
                <a:solidFill>
                  <a:schemeClr val="accent6">
                    <a:lumMod val="75000"/>
                  </a:schemeClr>
                </a:solidFill>
              </a:rPr>
              <a:t>     решение</a:t>
            </a:r>
            <a:endParaRPr lang="en-US" sz="3200" dirty="0">
              <a:solidFill>
                <a:schemeClr val="accent6">
                  <a:lumMod val="75000"/>
                </a:schemeClr>
              </a:solidFill>
            </a:endParaRPr>
          </a:p>
        </p:txBody>
      </p:sp>
      <p:sp>
        <p:nvSpPr>
          <p:cNvPr id="10" name="TextBox 9"/>
          <p:cNvSpPr txBox="1"/>
          <p:nvPr/>
        </p:nvSpPr>
        <p:spPr>
          <a:xfrm>
            <a:off x="6547372" y="785577"/>
            <a:ext cx="996428" cy="584775"/>
          </a:xfrm>
          <a:prstGeom prst="rect">
            <a:avLst/>
          </a:prstGeom>
          <a:noFill/>
        </p:spPr>
        <p:txBody>
          <a:bodyPr wrap="square" rtlCol="0">
            <a:spAutoFit/>
          </a:bodyPr>
          <a:lstStyle/>
          <a:p>
            <a:r>
              <a:rPr lang="ru-RU" sz="3200" dirty="0">
                <a:solidFill>
                  <a:schemeClr val="accent6">
                    <a:lumMod val="75000"/>
                  </a:schemeClr>
                </a:solidFill>
              </a:rPr>
              <a:t>ИЛИ</a:t>
            </a:r>
            <a:endParaRPr lang="en-US" sz="3200" dirty="0">
              <a:solidFill>
                <a:schemeClr val="accent6">
                  <a:lumMod val="75000"/>
                </a:schemeClr>
              </a:solidFill>
            </a:endParaRPr>
          </a:p>
        </p:txBody>
      </p:sp>
    </p:spTree>
    <p:extLst>
      <p:ext uri="{BB962C8B-B14F-4D97-AF65-F5344CB8AC3E}">
        <p14:creationId xmlns:p14="http://schemas.microsoft.com/office/powerpoint/2010/main" val="429321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8768" y="1323182"/>
            <a:ext cx="6398031" cy="1143000"/>
          </a:xfrm>
        </p:spPr>
        <p:txBody>
          <a:bodyPr>
            <a:normAutofit fontScale="90000"/>
          </a:bodyPr>
          <a:lstStyle/>
          <a:p>
            <a:pPr algn="l"/>
            <a:r>
              <a:rPr lang="ru-RU" sz="5400" dirty="0">
                <a:solidFill>
                  <a:schemeClr val="accent5">
                    <a:lumMod val="75000"/>
                  </a:schemeClr>
                </a:solidFill>
                <a:latin typeface="Arial Black"/>
                <a:cs typeface="Arial Black"/>
              </a:rPr>
              <a:t>ПРОГРАММНАЯ</a:t>
            </a:r>
            <a:r>
              <a:rPr lang="en-US" sz="5400" dirty="0">
                <a:solidFill>
                  <a:schemeClr val="accent5">
                    <a:lumMod val="75000"/>
                  </a:schemeClr>
                </a:solidFill>
                <a:latin typeface="Arial Black"/>
                <a:cs typeface="Arial Black"/>
              </a:rPr>
              <a:t> </a:t>
            </a:r>
            <a:r>
              <a:rPr lang="ru-RU" sz="5400" dirty="0">
                <a:solidFill>
                  <a:schemeClr val="accent5">
                    <a:lumMod val="75000"/>
                  </a:schemeClr>
                </a:solidFill>
                <a:latin typeface="Arial Black"/>
                <a:cs typeface="Arial Black"/>
              </a:rPr>
              <a:t>ИННОВАЦИЯ</a:t>
            </a:r>
            <a:endParaRPr lang="en-US" sz="5400" dirty="0">
              <a:solidFill>
                <a:schemeClr val="accent5">
                  <a:lumMod val="75000"/>
                </a:schemeClr>
              </a:solidFill>
              <a:latin typeface="Arial Black"/>
              <a:cs typeface="Arial Black"/>
            </a:endParaRPr>
          </a:p>
        </p:txBody>
      </p:sp>
      <p:sp>
        <p:nvSpPr>
          <p:cNvPr id="8" name="Rectangle 7"/>
          <p:cNvSpPr/>
          <p:nvPr/>
        </p:nvSpPr>
        <p:spPr>
          <a:xfrm>
            <a:off x="2288767" y="2706979"/>
            <a:ext cx="6398031" cy="2800767"/>
          </a:xfrm>
          <a:prstGeom prst="rect">
            <a:avLst/>
          </a:prstGeom>
        </p:spPr>
        <p:txBody>
          <a:bodyPr wrap="square">
            <a:spAutoFit/>
          </a:bodyPr>
          <a:lstStyle/>
          <a:p>
            <a:r>
              <a:rPr lang="ru-RU" sz="4400" dirty="0">
                <a:solidFill>
                  <a:srgbClr val="31859C"/>
                </a:solidFill>
                <a:latin typeface="Helvetica Neue"/>
                <a:cs typeface="Helvetica Neue"/>
              </a:rPr>
              <a:t>разрешает социальную проблему и приносит ценность </a:t>
            </a:r>
            <a:r>
              <a:rPr lang="ru-RU" sz="4400" dirty="0" err="1">
                <a:solidFill>
                  <a:srgbClr val="31859C"/>
                </a:solidFill>
                <a:latin typeface="Helvetica Neue"/>
                <a:cs typeface="Helvetica Neue"/>
              </a:rPr>
              <a:t>заинтересо</a:t>
            </a:r>
            <a:r>
              <a:rPr lang="ru-RU" sz="4400" dirty="0">
                <a:solidFill>
                  <a:srgbClr val="31859C"/>
                </a:solidFill>
                <a:latin typeface="Helvetica Neue"/>
                <a:cs typeface="Helvetica Neue"/>
              </a:rPr>
              <a:t>-ванным сторонам</a:t>
            </a:r>
            <a:endParaRPr lang="en-US" sz="4400" dirty="0">
              <a:solidFill>
                <a:srgbClr val="31859C"/>
              </a:solidFill>
              <a:latin typeface="Helvetica Neue"/>
              <a:cs typeface="Helvetica Neue"/>
            </a:endParaRPr>
          </a:p>
        </p:txBody>
      </p:sp>
      <p:pic>
        <p:nvPicPr>
          <p:cNvPr id="9" name="Picture 8"/>
          <p:cNvPicPr>
            <a:picLocks noChangeAspect="1"/>
          </p:cNvPicPr>
          <p:nvPr/>
        </p:nvPicPr>
        <p:blipFill rotWithShape="1">
          <a:blip r:embed="rId3"/>
          <a:srcRect l="49253" r="37182" b="13793"/>
          <a:stretch/>
        </p:blipFill>
        <p:spPr>
          <a:xfrm>
            <a:off x="712839" y="14768"/>
            <a:ext cx="2004149" cy="3235986"/>
          </a:xfrm>
          <a:prstGeom prst="rect">
            <a:avLst/>
          </a:prstGeom>
        </p:spPr>
      </p:pic>
    </p:spTree>
    <p:extLst>
      <p:ext uri="{BB962C8B-B14F-4D97-AF65-F5344CB8AC3E}">
        <p14:creationId xmlns:p14="http://schemas.microsoft.com/office/powerpoint/2010/main" val="2059731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56557"/>
          </a:xfrm>
          <a:prstGeom prst="rect">
            <a:avLst/>
          </a:prstGeom>
          <a:solidFill>
            <a:schemeClr val="accent5">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4400" dirty="0">
                <a:latin typeface="Arial Black"/>
                <a:cs typeface="Arial Black"/>
              </a:rPr>
              <a:t>MEVA APP</a:t>
            </a:r>
          </a:p>
        </p:txBody>
      </p:sp>
      <p:pic>
        <p:nvPicPr>
          <p:cNvPr id="5" name="Picture 2" descr="\\tashkent\Public\Aglinks+\ALP presentations\11 04 Apr - SAM - Young Farmer Peruses Grape Manu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55" r="13624" b="20240"/>
          <a:stretch/>
        </p:blipFill>
        <p:spPr bwMode="auto">
          <a:xfrm>
            <a:off x="147661" y="2203339"/>
            <a:ext cx="2678808" cy="289170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086144" y="1125001"/>
            <a:ext cx="3248575" cy="5245100"/>
            <a:chOff x="5895425" y="977319"/>
            <a:chExt cx="3248575" cy="5245100"/>
          </a:xfrm>
        </p:grpSpPr>
        <p:pic>
          <p:nvPicPr>
            <p:cNvPr id="8" name="Picture 7"/>
            <p:cNvPicPr>
              <a:picLocks noChangeAspect="1"/>
            </p:cNvPicPr>
            <p:nvPr/>
          </p:nvPicPr>
          <p:blipFill rotWithShape="1">
            <a:blip r:embed="rId4"/>
            <a:srcRect l="6375" r="52368"/>
            <a:stretch/>
          </p:blipFill>
          <p:spPr>
            <a:xfrm>
              <a:off x="5895425" y="977319"/>
              <a:ext cx="3248575" cy="5245100"/>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8074" y="1643918"/>
              <a:ext cx="2369245" cy="379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6452850" y="2430427"/>
            <a:ext cx="2444953" cy="707886"/>
          </a:xfrm>
          <a:prstGeom prst="rect">
            <a:avLst/>
          </a:prstGeom>
          <a:noFill/>
        </p:spPr>
        <p:txBody>
          <a:bodyPr wrap="square" rtlCol="0">
            <a:spAutoFit/>
          </a:bodyPr>
          <a:lstStyle/>
          <a:p>
            <a:pPr algn="ctr"/>
            <a:r>
              <a:rPr lang="en-US" sz="4000" dirty="0">
                <a:latin typeface="Arial Black"/>
                <a:cs typeface="Arial Black"/>
              </a:rPr>
              <a:t>Top 5</a:t>
            </a:r>
          </a:p>
        </p:txBody>
      </p:sp>
      <p:pic>
        <p:nvPicPr>
          <p:cNvPr id="12" name="Picture 11"/>
          <p:cNvPicPr>
            <a:picLocks noChangeAspect="1"/>
          </p:cNvPicPr>
          <p:nvPr/>
        </p:nvPicPr>
        <p:blipFill rotWithShape="1">
          <a:blip r:embed="rId6"/>
          <a:srcRect t="52429"/>
          <a:stretch/>
        </p:blipFill>
        <p:spPr>
          <a:xfrm>
            <a:off x="6452850" y="3167849"/>
            <a:ext cx="2444953" cy="839757"/>
          </a:xfrm>
          <a:prstGeom prst="rect">
            <a:avLst/>
          </a:prstGeom>
        </p:spPr>
      </p:pic>
      <p:sp>
        <p:nvSpPr>
          <p:cNvPr id="13" name="TextBox 12"/>
          <p:cNvSpPr txBox="1"/>
          <p:nvPr/>
        </p:nvSpPr>
        <p:spPr>
          <a:xfrm>
            <a:off x="6452850" y="4007606"/>
            <a:ext cx="2444953" cy="707886"/>
          </a:xfrm>
          <a:prstGeom prst="rect">
            <a:avLst/>
          </a:prstGeom>
          <a:noFill/>
        </p:spPr>
        <p:txBody>
          <a:bodyPr wrap="square" rtlCol="0">
            <a:spAutoFit/>
          </a:bodyPr>
          <a:lstStyle/>
          <a:p>
            <a:pPr algn="ctr"/>
            <a:r>
              <a:rPr lang="en-US" sz="4000" dirty="0">
                <a:latin typeface="Arial Black"/>
                <a:cs typeface="Arial Black"/>
              </a:rPr>
              <a:t>in UZ</a:t>
            </a:r>
          </a:p>
        </p:txBody>
      </p:sp>
    </p:spTree>
    <p:extLst>
      <p:ext uri="{BB962C8B-B14F-4D97-AF65-F5344CB8AC3E}">
        <p14:creationId xmlns:p14="http://schemas.microsoft.com/office/powerpoint/2010/main" val="319917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8768" y="1323182"/>
            <a:ext cx="6398031" cy="1143000"/>
          </a:xfrm>
        </p:spPr>
        <p:txBody>
          <a:bodyPr>
            <a:normAutofit fontScale="90000"/>
          </a:bodyPr>
          <a:lstStyle/>
          <a:p>
            <a:pPr algn="l"/>
            <a:r>
              <a:rPr lang="ru-RU" sz="5400" dirty="0">
                <a:solidFill>
                  <a:schemeClr val="accent5">
                    <a:lumMod val="75000"/>
                  </a:schemeClr>
                </a:solidFill>
                <a:latin typeface="Arial Black"/>
                <a:cs typeface="Arial Black"/>
              </a:rPr>
              <a:t>ОПЕРАЦИОННАЯИННОВАЦИЯ</a:t>
            </a:r>
            <a:endParaRPr lang="en-US" sz="5400" dirty="0">
              <a:solidFill>
                <a:schemeClr val="accent5">
                  <a:lumMod val="75000"/>
                </a:schemeClr>
              </a:solidFill>
              <a:latin typeface="Arial Black"/>
              <a:cs typeface="Arial Black"/>
            </a:endParaRPr>
          </a:p>
        </p:txBody>
      </p:sp>
      <p:sp>
        <p:nvSpPr>
          <p:cNvPr id="8" name="Rectangle 7"/>
          <p:cNvSpPr/>
          <p:nvPr/>
        </p:nvSpPr>
        <p:spPr>
          <a:xfrm>
            <a:off x="2288767" y="2706979"/>
            <a:ext cx="6659580" cy="3477875"/>
          </a:xfrm>
          <a:prstGeom prst="rect">
            <a:avLst/>
          </a:prstGeom>
        </p:spPr>
        <p:txBody>
          <a:bodyPr wrap="square">
            <a:spAutoFit/>
          </a:bodyPr>
          <a:lstStyle/>
          <a:p>
            <a:r>
              <a:rPr lang="ru-RU" sz="4400" dirty="0">
                <a:solidFill>
                  <a:srgbClr val="31859C"/>
                </a:solidFill>
                <a:latin typeface="Helvetica Neue"/>
                <a:cs typeface="Helvetica Neue"/>
              </a:rPr>
              <a:t>совершенствует управление </a:t>
            </a:r>
            <a:r>
              <a:rPr lang="ru-RU" sz="4400" dirty="0" err="1">
                <a:solidFill>
                  <a:srgbClr val="31859C"/>
                </a:solidFill>
                <a:latin typeface="Helvetica Neue"/>
                <a:cs typeface="Helvetica Neue"/>
              </a:rPr>
              <a:t>организа-циями</a:t>
            </a:r>
            <a:r>
              <a:rPr lang="ru-RU" sz="4400" dirty="0">
                <a:solidFill>
                  <a:srgbClr val="31859C"/>
                </a:solidFill>
                <a:latin typeface="Helvetica Neue"/>
                <a:cs typeface="Helvetica Neue"/>
              </a:rPr>
              <a:t> гражданского общества и реализацию программ</a:t>
            </a:r>
            <a:r>
              <a:rPr lang="en-US" sz="4400" dirty="0">
                <a:solidFill>
                  <a:srgbClr val="31859C"/>
                </a:solidFill>
                <a:latin typeface="Helvetica Neue"/>
                <a:cs typeface="Helvetica Neue"/>
              </a:rPr>
              <a:t> </a:t>
            </a:r>
          </a:p>
        </p:txBody>
      </p:sp>
      <p:pic>
        <p:nvPicPr>
          <p:cNvPr id="5" name="Picture 4"/>
          <p:cNvPicPr>
            <a:picLocks noChangeAspect="1"/>
          </p:cNvPicPr>
          <p:nvPr/>
        </p:nvPicPr>
        <p:blipFill rotWithShape="1">
          <a:blip r:embed="rId3"/>
          <a:srcRect l="49253" r="37182" b="13793"/>
          <a:stretch/>
        </p:blipFill>
        <p:spPr>
          <a:xfrm>
            <a:off x="712839" y="0"/>
            <a:ext cx="2004149" cy="3235986"/>
          </a:xfrm>
          <a:prstGeom prst="rect">
            <a:avLst/>
          </a:prstGeom>
        </p:spPr>
      </p:pic>
    </p:spTree>
    <p:extLst>
      <p:ext uri="{BB962C8B-B14F-4D97-AF65-F5344CB8AC3E}">
        <p14:creationId xmlns:p14="http://schemas.microsoft.com/office/powerpoint/2010/main" val="2174014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7" name="TextBox 6"/>
          <p:cNvSpPr txBox="1"/>
          <p:nvPr/>
        </p:nvSpPr>
        <p:spPr>
          <a:xfrm>
            <a:off x="0" y="87116"/>
            <a:ext cx="7925568" cy="769441"/>
          </a:xfrm>
          <a:prstGeom prst="rect">
            <a:avLst/>
          </a:prstGeom>
          <a:noFill/>
        </p:spPr>
        <p:txBody>
          <a:bodyPr wrap="none" rtlCol="0">
            <a:spAutoFit/>
          </a:bodyPr>
          <a:lstStyle/>
          <a:p>
            <a:r>
              <a:rPr lang="ru-RU" sz="4400" dirty="0">
                <a:solidFill>
                  <a:schemeClr val="bg1"/>
                </a:solidFill>
                <a:latin typeface="Arial Black"/>
                <a:cs typeface="Arial Black"/>
              </a:rPr>
              <a:t>Сбор цифровых данных</a:t>
            </a:r>
            <a:endParaRPr lang="en-US" sz="4400" dirty="0">
              <a:solidFill>
                <a:schemeClr val="bg1"/>
              </a:solidFill>
              <a:latin typeface="Arial Black"/>
              <a:cs typeface="Arial Black"/>
            </a:endParaRPr>
          </a:p>
        </p:txBody>
      </p:sp>
      <p:pic>
        <p:nvPicPr>
          <p:cNvPr id="9" name="Picture 8"/>
          <p:cNvPicPr>
            <a:picLocks noChangeAspect="1"/>
          </p:cNvPicPr>
          <p:nvPr/>
        </p:nvPicPr>
        <p:blipFill rotWithShape="1">
          <a:blip r:embed="rId3"/>
          <a:srcRect t="2442"/>
          <a:stretch/>
        </p:blipFill>
        <p:spPr>
          <a:xfrm>
            <a:off x="3129899" y="3944773"/>
            <a:ext cx="6017878" cy="2943462"/>
          </a:xfrm>
          <a:prstGeom prst="rect">
            <a:avLst/>
          </a:prstGeom>
        </p:spPr>
      </p:pic>
      <p:pic>
        <p:nvPicPr>
          <p:cNvPr id="11" name="Picture 10"/>
          <p:cNvPicPr>
            <a:picLocks noChangeAspect="1"/>
          </p:cNvPicPr>
          <p:nvPr/>
        </p:nvPicPr>
        <p:blipFill rotWithShape="1">
          <a:blip r:embed="rId4"/>
          <a:srcRect l="6103" r="3931"/>
          <a:stretch/>
        </p:blipFill>
        <p:spPr>
          <a:xfrm>
            <a:off x="0" y="940839"/>
            <a:ext cx="6017878" cy="2943462"/>
          </a:xfrm>
          <a:prstGeom prst="rect">
            <a:avLst/>
          </a:prstGeom>
        </p:spPr>
      </p:pic>
      <p:sp>
        <p:nvSpPr>
          <p:cNvPr id="13" name="Circular Arrow 12"/>
          <p:cNvSpPr/>
          <p:nvPr/>
        </p:nvSpPr>
        <p:spPr>
          <a:xfrm>
            <a:off x="4929219" y="1721312"/>
            <a:ext cx="2767013" cy="3689926"/>
          </a:xfrm>
          <a:prstGeom prst="circularArrow">
            <a:avLst>
              <a:gd name="adj1" fmla="val 12500"/>
              <a:gd name="adj2" fmla="val 1142319"/>
              <a:gd name="adj3" fmla="val 20457681"/>
              <a:gd name="adj4" fmla="val 16219002"/>
              <a:gd name="adj5" fmla="val 12500"/>
            </a:avLst>
          </a:prstGeom>
          <a:solidFill>
            <a:srgbClr val="FFE800"/>
          </a:solidFill>
          <a:ln>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0" y="6533017"/>
            <a:ext cx="1775696" cy="276999"/>
          </a:xfrm>
          <a:prstGeom prst="rect">
            <a:avLst/>
          </a:prstGeom>
          <a:noFill/>
        </p:spPr>
        <p:txBody>
          <a:bodyPr wrap="none" rtlCol="0">
            <a:spAutoFit/>
          </a:bodyPr>
          <a:lstStyle/>
          <a:p>
            <a:r>
              <a:rPr lang="en-US" sz="1200" dirty="0">
                <a:solidFill>
                  <a:schemeClr val="bg1">
                    <a:lumMod val="75000"/>
                  </a:schemeClr>
                </a:solidFill>
              </a:rPr>
              <a:t>Images from UNICEF Blog</a:t>
            </a:r>
          </a:p>
        </p:txBody>
      </p:sp>
    </p:spTree>
    <p:extLst>
      <p:ext uri="{BB962C8B-B14F-4D97-AF65-F5344CB8AC3E}">
        <p14:creationId xmlns:p14="http://schemas.microsoft.com/office/powerpoint/2010/main" val="908399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508" b="-13934"/>
          <a:stretch/>
        </p:blipFill>
        <p:spPr>
          <a:xfrm>
            <a:off x="0" y="856557"/>
            <a:ext cx="9144000" cy="6858000"/>
          </a:xfrm>
          <a:prstGeom prst="rect">
            <a:avLst/>
          </a:prstGeom>
        </p:spPr>
      </p:pic>
      <p:sp>
        <p:nvSpPr>
          <p:cNvPr id="7" name="TextBox 6"/>
          <p:cNvSpPr txBox="1"/>
          <p:nvPr/>
        </p:nvSpPr>
        <p:spPr>
          <a:xfrm>
            <a:off x="-56105" y="87116"/>
            <a:ext cx="9248045" cy="769441"/>
          </a:xfrm>
          <a:prstGeom prst="rect">
            <a:avLst/>
          </a:prstGeom>
          <a:noFill/>
        </p:spPr>
        <p:txBody>
          <a:bodyPr wrap="none" rtlCol="0">
            <a:spAutoFit/>
          </a:bodyPr>
          <a:lstStyle/>
          <a:p>
            <a:pPr algn="ctr"/>
            <a:r>
              <a:rPr lang="ru-RU" sz="4400" dirty="0">
                <a:solidFill>
                  <a:schemeClr val="bg1"/>
                </a:solidFill>
                <a:latin typeface="Arial Black"/>
                <a:cs typeface="Arial Black"/>
              </a:rPr>
              <a:t>Глобальные пожертвования</a:t>
            </a:r>
            <a:endParaRPr lang="en-US" sz="4400" dirty="0">
              <a:solidFill>
                <a:schemeClr val="bg1"/>
              </a:solidFill>
              <a:latin typeface="Arial Black"/>
              <a:cs typeface="Arial Black"/>
            </a:endParaRPr>
          </a:p>
        </p:txBody>
      </p:sp>
    </p:spTree>
    <p:extLst>
      <p:ext uri="{BB962C8B-B14F-4D97-AF65-F5344CB8AC3E}">
        <p14:creationId xmlns:p14="http://schemas.microsoft.com/office/powerpoint/2010/main" val="2089156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l="12843"/>
          <a:stretch>
            <a:fillRect/>
          </a:stretch>
        </p:blipFill>
        <p:spPr bwMode="auto">
          <a:xfrm>
            <a:off x="0" y="0"/>
            <a:ext cx="9144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rot="20715384">
            <a:off x="625289" y="1410538"/>
            <a:ext cx="7816850" cy="272009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ru-RU" sz="8000" dirty="0">
                <a:solidFill>
                  <a:schemeClr val="bg1"/>
                </a:solidFill>
                <a:latin typeface="Chalkduster" charset="0"/>
                <a:cs typeface="Chalkduster" charset="0"/>
              </a:rPr>
              <a:t>ЧТО ТАКОЕ</a:t>
            </a:r>
            <a:endParaRPr lang="en-US" sz="8000" dirty="0">
              <a:solidFill>
                <a:schemeClr val="bg1"/>
              </a:solidFill>
              <a:latin typeface="Chalkduster" charset="0"/>
              <a:cs typeface="Chalkduster" charset="0"/>
            </a:endParaRPr>
          </a:p>
          <a:p>
            <a:endParaRPr lang="en-US" sz="2100" dirty="0">
              <a:solidFill>
                <a:schemeClr val="bg1"/>
              </a:solidFill>
              <a:latin typeface="Chalkduster" charset="0"/>
              <a:cs typeface="Chalkduster" charset="0"/>
            </a:endParaRPr>
          </a:p>
          <a:p>
            <a:r>
              <a:rPr lang="ru-RU" sz="8000" dirty="0">
                <a:solidFill>
                  <a:schemeClr val="bg1"/>
                </a:solidFill>
                <a:latin typeface="Chalkduster" charset="0"/>
                <a:cs typeface="Chalkduster" charset="0"/>
              </a:rPr>
              <a:t>ИННОВАЦИЯ?</a:t>
            </a:r>
            <a:endParaRPr lang="en-US" sz="8000" dirty="0">
              <a:solidFill>
                <a:schemeClr val="bg1"/>
              </a:solidFill>
              <a:latin typeface="Chalkduster" charset="0"/>
              <a:cs typeface="Chalkduster" charset="0"/>
            </a:endParaRPr>
          </a:p>
        </p:txBody>
      </p:sp>
    </p:spTree>
    <p:extLst>
      <p:ext uri="{BB962C8B-B14F-4D97-AF65-F5344CB8AC3E}">
        <p14:creationId xmlns:p14="http://schemas.microsoft.com/office/powerpoint/2010/main" val="2251271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43514"/>
            <a:ext cx="8229600" cy="3647755"/>
          </a:xfrm>
        </p:spPr>
        <p:txBody>
          <a:bodyPr>
            <a:noAutofit/>
          </a:bodyPr>
          <a:lstStyle/>
          <a:p>
            <a:pPr algn="l"/>
            <a:r>
              <a:rPr lang="ru-RU" sz="6600" dirty="0">
                <a:solidFill>
                  <a:schemeClr val="bg1"/>
                </a:solidFill>
                <a:latin typeface="Helvetica Neue Light"/>
                <a:cs typeface="Helvetica Neue Light"/>
              </a:rPr>
              <a:t>В чем секрет успешной инновации</a:t>
            </a:r>
            <a:r>
              <a:rPr lang="en-US" sz="6600" dirty="0">
                <a:solidFill>
                  <a:schemeClr val="bg1"/>
                </a:solidFill>
                <a:latin typeface="Helvetica Neue Light"/>
                <a:cs typeface="Helvetica Neue Light"/>
              </a:rPr>
              <a:t>?</a:t>
            </a:r>
          </a:p>
        </p:txBody>
      </p:sp>
      <p:pic>
        <p:nvPicPr>
          <p:cNvPr id="5" name="Picture 4"/>
          <p:cNvPicPr>
            <a:picLocks noChangeAspect="1"/>
          </p:cNvPicPr>
          <p:nvPr/>
        </p:nvPicPr>
        <p:blipFill>
          <a:blip r:embed="rId3"/>
          <a:stretch>
            <a:fillRect/>
          </a:stretch>
        </p:blipFill>
        <p:spPr>
          <a:xfrm>
            <a:off x="0" y="0"/>
            <a:ext cx="9144000" cy="2323171"/>
          </a:xfrm>
          <a:prstGeom prst="rect">
            <a:avLst/>
          </a:prstGeom>
        </p:spPr>
      </p:pic>
    </p:spTree>
    <p:extLst>
      <p:ext uri="{BB962C8B-B14F-4D97-AF65-F5344CB8AC3E}">
        <p14:creationId xmlns:p14="http://schemas.microsoft.com/office/powerpoint/2010/main" val="2221546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9253" t="32131" r="37182" b="13793"/>
          <a:stretch/>
        </p:blipFill>
        <p:spPr>
          <a:xfrm>
            <a:off x="5231623" y="2373561"/>
            <a:ext cx="3263534" cy="3305404"/>
          </a:xfrm>
          <a:prstGeom prst="rect">
            <a:avLst/>
          </a:prstGeom>
        </p:spPr>
      </p:pic>
      <p:graphicFrame>
        <p:nvGraphicFramePr>
          <p:cNvPr id="6" name="Diagram 5"/>
          <p:cNvGraphicFramePr/>
          <p:nvPr>
            <p:extLst>
              <p:ext uri="{D42A27DB-BD31-4B8C-83A1-F6EECF244321}">
                <p14:modId xmlns:p14="http://schemas.microsoft.com/office/powerpoint/2010/main" val="1091224571"/>
              </p:ext>
            </p:extLst>
          </p:nvPr>
        </p:nvGraphicFramePr>
        <p:xfrm>
          <a:off x="-11690" y="177219"/>
          <a:ext cx="9155689" cy="63798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3411231" y="2599177"/>
            <a:ext cx="2268818" cy="1077218"/>
          </a:xfrm>
          <a:prstGeom prst="rect">
            <a:avLst/>
          </a:prstGeom>
          <a:noFill/>
        </p:spPr>
        <p:txBody>
          <a:bodyPr wrap="square" rtlCol="0">
            <a:spAutoFit/>
          </a:bodyPr>
          <a:lstStyle/>
          <a:p>
            <a:pPr algn="ctr"/>
            <a:r>
              <a:rPr lang="ru-RU" sz="1600" dirty="0">
                <a:solidFill>
                  <a:schemeClr val="accent6">
                    <a:lumMod val="75000"/>
                  </a:schemeClr>
                </a:solidFill>
              </a:rPr>
              <a:t>Ключевые Принципы</a:t>
            </a:r>
            <a:r>
              <a:rPr lang="en-US" sz="1600" dirty="0">
                <a:solidFill>
                  <a:schemeClr val="accent6">
                    <a:lumMod val="75000"/>
                  </a:schemeClr>
                </a:solidFill>
              </a:rPr>
              <a:t> </a:t>
            </a:r>
            <a:endParaRPr lang="ru-RU" sz="1600" dirty="0">
              <a:solidFill>
                <a:schemeClr val="accent6">
                  <a:lumMod val="75000"/>
                </a:schemeClr>
              </a:solidFill>
            </a:endParaRPr>
          </a:p>
          <a:p>
            <a:pPr algn="ctr"/>
            <a:r>
              <a:rPr lang="ru-RU" sz="1600" dirty="0">
                <a:solidFill>
                  <a:schemeClr val="accent6">
                    <a:lumMod val="75000"/>
                  </a:schemeClr>
                </a:solidFill>
              </a:rPr>
              <a:t>на основе</a:t>
            </a:r>
            <a:r>
              <a:rPr lang="en-US" sz="1600" dirty="0">
                <a:solidFill>
                  <a:schemeClr val="accent6">
                    <a:lumMod val="75000"/>
                  </a:schemeClr>
                </a:solidFill>
              </a:rPr>
              <a:t> </a:t>
            </a:r>
            <a:r>
              <a:rPr lang="ru-RU" sz="1600" b="1" i="1" dirty="0">
                <a:solidFill>
                  <a:schemeClr val="accent6">
                    <a:lumMod val="75000"/>
                  </a:schemeClr>
                </a:solidFill>
              </a:rPr>
              <a:t>Внедрение инноваций в Граждан-</a:t>
            </a:r>
            <a:r>
              <a:rPr lang="ru-RU" sz="1600" b="1" i="1" dirty="0" err="1">
                <a:solidFill>
                  <a:schemeClr val="accent6">
                    <a:lumMod val="75000"/>
                  </a:schemeClr>
                </a:solidFill>
              </a:rPr>
              <a:t>ском</a:t>
            </a:r>
            <a:r>
              <a:rPr lang="ru-RU" sz="1600" b="1" i="1" dirty="0">
                <a:solidFill>
                  <a:schemeClr val="accent6">
                    <a:lumMod val="75000"/>
                  </a:schemeClr>
                </a:solidFill>
              </a:rPr>
              <a:t> Обществе</a:t>
            </a:r>
            <a:endParaRPr lang="en-US" sz="1600" b="1" i="1" dirty="0">
              <a:solidFill>
                <a:schemeClr val="accent6">
                  <a:lumMod val="75000"/>
                </a:schemeClr>
              </a:solidFill>
            </a:endParaRPr>
          </a:p>
        </p:txBody>
      </p:sp>
      <p:sp>
        <p:nvSpPr>
          <p:cNvPr id="12" name="Rectangle 11"/>
          <p:cNvSpPr/>
          <p:nvPr/>
        </p:nvSpPr>
        <p:spPr>
          <a:xfrm rot="18909559">
            <a:off x="3423199" y="2208530"/>
            <a:ext cx="2244883" cy="2327092"/>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29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ru-RU" dirty="0">
                <a:solidFill>
                  <a:srgbClr val="E46C0A"/>
                </a:solidFill>
                <a:latin typeface="Arial Black"/>
                <a:cs typeface="Arial Black"/>
              </a:rPr>
              <a:t>Делайте небольшие ставки</a:t>
            </a:r>
            <a:endParaRPr lang="en-US" dirty="0">
              <a:solidFill>
                <a:srgbClr val="E46C0A"/>
              </a:solidFill>
              <a:latin typeface="Arial Black"/>
              <a:cs typeface="Arial Black"/>
            </a:endParaRPr>
          </a:p>
        </p:txBody>
      </p:sp>
      <p:sp>
        <p:nvSpPr>
          <p:cNvPr id="6" name="Text Placeholder 5"/>
          <p:cNvSpPr>
            <a:spLocks noGrp="1"/>
          </p:cNvSpPr>
          <p:nvPr>
            <p:ph type="body" idx="1"/>
          </p:nvPr>
        </p:nvSpPr>
        <p:spPr>
          <a:xfrm>
            <a:off x="525644" y="1417638"/>
            <a:ext cx="4040188" cy="1792869"/>
          </a:xfrm>
          <a:solidFill>
            <a:schemeClr val="bg1"/>
          </a:solidFill>
        </p:spPr>
        <p:txBody>
          <a:bodyPr>
            <a:noAutofit/>
          </a:bodyPr>
          <a:lstStyle/>
          <a:p>
            <a:r>
              <a:rPr lang="ru-RU" sz="2800" b="0" dirty="0">
                <a:solidFill>
                  <a:schemeClr val="accent5">
                    <a:lumMod val="75000"/>
                  </a:schemeClr>
                </a:solidFill>
                <a:latin typeface="Helvetica Neue Light"/>
                <a:cs typeface="Helvetica Neue Light"/>
              </a:rPr>
              <a:t>Не вкладывайте все свои ресурсы в одну БОЛЬШУЮ не </a:t>
            </a:r>
            <a:r>
              <a:rPr lang="ru-RU" sz="2800" b="0" dirty="0" err="1">
                <a:solidFill>
                  <a:schemeClr val="accent5">
                    <a:lumMod val="75000"/>
                  </a:schemeClr>
                </a:solidFill>
                <a:latin typeface="Helvetica Neue Light"/>
                <a:cs typeface="Helvetica Neue Light"/>
              </a:rPr>
              <a:t>прове-ренную</a:t>
            </a:r>
            <a:r>
              <a:rPr lang="ru-RU" sz="2800" b="0" dirty="0">
                <a:solidFill>
                  <a:schemeClr val="accent5">
                    <a:lumMod val="75000"/>
                  </a:schemeClr>
                </a:solidFill>
                <a:latin typeface="Helvetica Neue Light"/>
                <a:cs typeface="Helvetica Neue Light"/>
              </a:rPr>
              <a:t> идею</a:t>
            </a:r>
            <a:r>
              <a:rPr lang="en-US" sz="2800" b="0" dirty="0">
                <a:solidFill>
                  <a:schemeClr val="accent5">
                    <a:lumMod val="75000"/>
                  </a:schemeClr>
                </a:solidFill>
                <a:latin typeface="Helvetica Neue Light"/>
                <a:cs typeface="Helvetica Neue Light"/>
              </a:rPr>
              <a:t>!</a:t>
            </a:r>
          </a:p>
        </p:txBody>
      </p:sp>
      <p:pic>
        <p:nvPicPr>
          <p:cNvPr id="5" name="Content Placeholder 4"/>
          <p:cNvPicPr>
            <a:picLocks noGrp="1" noChangeAspect="1"/>
          </p:cNvPicPr>
          <p:nvPr>
            <p:ph sz="half" idx="2"/>
          </p:nvPr>
        </p:nvPicPr>
        <p:blipFill rotWithShape="1">
          <a:blip r:embed="rId3"/>
          <a:srcRect l="15900" t="15972" r="17787" b="8156"/>
          <a:stretch/>
        </p:blipFill>
        <p:spPr>
          <a:xfrm>
            <a:off x="457200" y="3305426"/>
            <a:ext cx="3928376" cy="2997953"/>
          </a:xfrm>
        </p:spPr>
      </p:pic>
      <p:sp>
        <p:nvSpPr>
          <p:cNvPr id="7" name="Text Placeholder 6"/>
          <p:cNvSpPr>
            <a:spLocks noGrp="1"/>
          </p:cNvSpPr>
          <p:nvPr>
            <p:ph type="body" sz="quarter" idx="3"/>
          </p:nvPr>
        </p:nvSpPr>
        <p:spPr>
          <a:xfrm>
            <a:off x="4632214" y="2037650"/>
            <a:ext cx="4041775" cy="1792869"/>
          </a:xfrm>
          <a:solidFill>
            <a:schemeClr val="bg1"/>
          </a:solidFill>
        </p:spPr>
        <p:txBody>
          <a:bodyPr>
            <a:noAutofit/>
          </a:bodyPr>
          <a:lstStyle/>
          <a:p>
            <a:r>
              <a:rPr lang="ru-RU" sz="2800" b="0" dirty="0">
                <a:solidFill>
                  <a:srgbClr val="E46C0A"/>
                </a:solidFill>
                <a:latin typeface="Helvetica Neue Light"/>
                <a:cs typeface="Helvetica Neue Light"/>
              </a:rPr>
              <a:t>Сначала апробируйте несколько небольших идей – посмотрите, что из этого выйдет.</a:t>
            </a:r>
            <a:endParaRPr lang="en-US" sz="2800" b="0" dirty="0">
              <a:solidFill>
                <a:srgbClr val="E46C0A"/>
              </a:solidFill>
              <a:latin typeface="Helvetica Neue Light"/>
              <a:cs typeface="Helvetica Neue Light"/>
            </a:endParaRPr>
          </a:p>
          <a:p>
            <a:endParaRPr lang="en-US" sz="3200" b="0" dirty="0">
              <a:solidFill>
                <a:srgbClr val="E46C0A"/>
              </a:solidFill>
              <a:latin typeface="Helvetica Neue Light"/>
              <a:cs typeface="Helvetica Neue Light"/>
            </a:endParaRPr>
          </a:p>
        </p:txBody>
      </p:sp>
      <p:pic>
        <p:nvPicPr>
          <p:cNvPr id="9" name="Content Placeholder 8"/>
          <p:cNvPicPr>
            <a:picLocks noGrp="1" noChangeAspect="1"/>
          </p:cNvPicPr>
          <p:nvPr>
            <p:ph sz="quarter" idx="4"/>
          </p:nvPr>
        </p:nvPicPr>
        <p:blipFill rotWithShape="1">
          <a:blip r:embed="rId4"/>
          <a:srcRect l="9207" t="24127" r="23875"/>
          <a:stretch/>
        </p:blipFill>
        <p:spPr>
          <a:xfrm>
            <a:off x="4645025" y="3305426"/>
            <a:ext cx="4041775" cy="2997953"/>
          </a:xfrm>
        </p:spPr>
      </p:pic>
      <p:pic>
        <p:nvPicPr>
          <p:cNvPr id="11" name="Picture 10"/>
          <p:cNvPicPr>
            <a:picLocks noChangeAspect="1"/>
          </p:cNvPicPr>
          <p:nvPr/>
        </p:nvPicPr>
        <p:blipFill rotWithShape="1">
          <a:blip r:embed="rId5"/>
          <a:srcRect l="49253" t="32131" r="37182" b="13793"/>
          <a:stretch/>
        </p:blipFill>
        <p:spPr>
          <a:xfrm>
            <a:off x="1539836" y="4913421"/>
            <a:ext cx="2011805" cy="2037616"/>
          </a:xfrm>
          <a:prstGeom prst="rect">
            <a:avLst/>
          </a:prstGeom>
        </p:spPr>
      </p:pic>
      <p:pic>
        <p:nvPicPr>
          <p:cNvPr id="12" name="Picture 11"/>
          <p:cNvPicPr>
            <a:picLocks noChangeAspect="1"/>
          </p:cNvPicPr>
          <p:nvPr/>
        </p:nvPicPr>
        <p:blipFill rotWithShape="1">
          <a:blip r:embed="rId5"/>
          <a:srcRect l="49253" t="32131" r="37182" b="13793"/>
          <a:stretch/>
        </p:blipFill>
        <p:spPr>
          <a:xfrm>
            <a:off x="7600964" y="5452169"/>
            <a:ext cx="1085836" cy="1099767"/>
          </a:xfrm>
          <a:prstGeom prst="rect">
            <a:avLst/>
          </a:prstGeom>
        </p:spPr>
      </p:pic>
      <p:pic>
        <p:nvPicPr>
          <p:cNvPr id="13" name="Picture 12"/>
          <p:cNvPicPr>
            <a:picLocks noChangeAspect="1"/>
          </p:cNvPicPr>
          <p:nvPr/>
        </p:nvPicPr>
        <p:blipFill rotWithShape="1">
          <a:blip r:embed="rId5"/>
          <a:srcRect l="49253" t="32131" r="37182" b="13793"/>
          <a:stretch/>
        </p:blipFill>
        <p:spPr>
          <a:xfrm>
            <a:off x="4571195" y="4116468"/>
            <a:ext cx="1085836" cy="1099767"/>
          </a:xfrm>
          <a:prstGeom prst="rect">
            <a:avLst/>
          </a:prstGeom>
        </p:spPr>
      </p:pic>
      <p:sp>
        <p:nvSpPr>
          <p:cNvPr id="15" name="Oval 14"/>
          <p:cNvSpPr/>
          <p:nvPr/>
        </p:nvSpPr>
        <p:spPr>
          <a:xfrm>
            <a:off x="7117332" y="4116468"/>
            <a:ext cx="819822" cy="683209"/>
          </a:xfrm>
          <a:prstGeom prst="ellipse">
            <a:avLst/>
          </a:prstGeom>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4" name="Picture 13"/>
          <p:cNvPicPr>
            <a:picLocks noChangeAspect="1"/>
          </p:cNvPicPr>
          <p:nvPr/>
        </p:nvPicPr>
        <p:blipFill rotWithShape="1">
          <a:blip r:embed="rId5"/>
          <a:srcRect l="49253" t="32131" r="37182" b="13793"/>
          <a:stretch/>
        </p:blipFill>
        <p:spPr>
          <a:xfrm>
            <a:off x="7013748" y="4116468"/>
            <a:ext cx="1085836" cy="1099767"/>
          </a:xfrm>
          <a:prstGeom prst="rect">
            <a:avLst/>
          </a:prstGeom>
        </p:spPr>
      </p:pic>
    </p:spTree>
    <p:extLst>
      <p:ext uri="{BB962C8B-B14F-4D97-AF65-F5344CB8AC3E}">
        <p14:creationId xmlns:p14="http://schemas.microsoft.com/office/powerpoint/2010/main" val="76657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solidFill>
                  <a:schemeClr val="accent6">
                    <a:lumMod val="75000"/>
                  </a:schemeClr>
                </a:solidFill>
                <a:latin typeface="Arial Black"/>
                <a:cs typeface="Arial Black"/>
              </a:rPr>
              <a:t>Сделайте акцент на своих пользователях</a:t>
            </a:r>
            <a:endParaRPr lang="en-US" dirty="0">
              <a:solidFill>
                <a:schemeClr val="accent6">
                  <a:lumMod val="75000"/>
                </a:schemeClr>
              </a:solidFill>
              <a:latin typeface="Arial Black"/>
              <a:cs typeface="Arial Black"/>
            </a:endParaRPr>
          </a:p>
        </p:txBody>
      </p:sp>
      <p:pic>
        <p:nvPicPr>
          <p:cNvPr id="6" name="Tent Video.mp4">
            <a:hlinkClick r:id="" action="ppaction://ole?verb=0"/>
            <a:hlinkHover r:id="" action="ppaction://ole?verb=0"/>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1379538" y="1600200"/>
            <a:ext cx="6386512" cy="4525963"/>
          </a:xfrm>
        </p:spPr>
      </p:pic>
    </p:spTree>
    <p:extLst>
      <p:ext uri="{BB962C8B-B14F-4D97-AF65-F5344CB8AC3E}">
        <p14:creationId xmlns:p14="http://schemas.microsoft.com/office/powerpoint/2010/main" val="2769252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ru-RU" dirty="0">
                <a:solidFill>
                  <a:srgbClr val="E46C0A"/>
                </a:solidFill>
                <a:latin typeface="Arial Black"/>
                <a:cs typeface="Arial Black"/>
              </a:rPr>
              <a:t>Откорректируйте свой план</a:t>
            </a:r>
            <a:endParaRPr lang="en-US" dirty="0">
              <a:solidFill>
                <a:srgbClr val="E46C0A"/>
              </a:solidFill>
              <a:latin typeface="Arial Black"/>
              <a:cs typeface="Arial Black"/>
            </a:endParaRPr>
          </a:p>
        </p:txBody>
      </p:sp>
      <p:cxnSp>
        <p:nvCxnSpPr>
          <p:cNvPr id="5" name="Curved Connector 4"/>
          <p:cNvCxnSpPr/>
          <p:nvPr/>
        </p:nvCxnSpPr>
        <p:spPr>
          <a:xfrm flipV="1">
            <a:off x="2008210" y="1668818"/>
            <a:ext cx="4385576" cy="3426230"/>
          </a:xfrm>
          <a:prstGeom prst="curvedConnector3">
            <a:avLst>
              <a:gd name="adj1" fmla="val 50000"/>
            </a:avLst>
          </a:prstGeom>
          <a:ln w="76200" cmpd="sng">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166534" y="2141402"/>
            <a:ext cx="5360148" cy="3514840"/>
          </a:xfrm>
          <a:prstGeom prst="straightConnector1">
            <a:avLst/>
          </a:prstGeom>
          <a:ln w="7620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cxnSp>
        <p:nvCxnSpPr>
          <p:cNvPr id="11" name="Curved Connector 10"/>
          <p:cNvCxnSpPr/>
          <p:nvPr/>
        </p:nvCxnSpPr>
        <p:spPr>
          <a:xfrm flipV="1">
            <a:off x="1683352" y="1993719"/>
            <a:ext cx="4843330" cy="3322853"/>
          </a:xfrm>
          <a:prstGeom prst="curvedConnector3">
            <a:avLst>
              <a:gd name="adj1" fmla="val -2744"/>
            </a:avLst>
          </a:prstGeom>
          <a:ln w="76200" cmpd="sng">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Curved Connector 24"/>
          <p:cNvCxnSpPr/>
          <p:nvPr/>
        </p:nvCxnSpPr>
        <p:spPr>
          <a:xfrm flipV="1">
            <a:off x="5050057" y="2156169"/>
            <a:ext cx="1757184" cy="974704"/>
          </a:xfrm>
          <a:prstGeom prst="curvedConnector3">
            <a:avLst>
              <a:gd name="adj1" fmla="val 102101"/>
            </a:avLst>
          </a:prstGeom>
          <a:ln w="7620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420177" y="1571394"/>
            <a:ext cx="2895344" cy="584775"/>
          </a:xfrm>
          <a:prstGeom prst="rect">
            <a:avLst/>
          </a:prstGeom>
          <a:noFill/>
        </p:spPr>
        <p:txBody>
          <a:bodyPr wrap="none" rtlCol="0">
            <a:spAutoFit/>
          </a:bodyPr>
          <a:lstStyle/>
          <a:p>
            <a:r>
              <a:rPr lang="ru-RU" sz="3200" dirty="0">
                <a:solidFill>
                  <a:schemeClr val="accent5">
                    <a:lumMod val="75000"/>
                  </a:schemeClr>
                </a:solidFill>
                <a:latin typeface="Arial Black"/>
                <a:cs typeface="Arial Black"/>
              </a:rPr>
              <a:t>РЕЗУЛЬТАТ</a:t>
            </a:r>
            <a:endParaRPr lang="en-US" sz="3200" dirty="0">
              <a:solidFill>
                <a:schemeClr val="accent5">
                  <a:lumMod val="75000"/>
                </a:schemeClr>
              </a:solidFill>
              <a:latin typeface="Arial Black"/>
              <a:cs typeface="Arial Black"/>
            </a:endParaRPr>
          </a:p>
        </p:txBody>
      </p:sp>
      <p:cxnSp>
        <p:nvCxnSpPr>
          <p:cNvPr id="34" name="Straight Arrow Connector 33"/>
          <p:cNvCxnSpPr/>
          <p:nvPr/>
        </p:nvCxnSpPr>
        <p:spPr>
          <a:xfrm flipV="1">
            <a:off x="4326510" y="2259548"/>
            <a:ext cx="1698119" cy="575960"/>
          </a:xfrm>
          <a:prstGeom prst="straightConnector1">
            <a:avLst/>
          </a:prstGeom>
          <a:ln w="76200" cmpd="sng">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43" name="Picture 42"/>
          <p:cNvPicPr>
            <a:picLocks noChangeAspect="1"/>
          </p:cNvPicPr>
          <p:nvPr/>
        </p:nvPicPr>
        <p:blipFill rotWithShape="1">
          <a:blip r:embed="rId3"/>
          <a:srcRect l="49253" t="32131" r="37182" b="13793"/>
          <a:stretch/>
        </p:blipFill>
        <p:spPr>
          <a:xfrm>
            <a:off x="-131637" y="5316572"/>
            <a:ext cx="1888821" cy="1913054"/>
          </a:xfrm>
          <a:prstGeom prst="rect">
            <a:avLst/>
          </a:prstGeom>
        </p:spPr>
      </p:pic>
    </p:spTree>
    <p:extLst>
      <p:ext uri="{BB962C8B-B14F-4D97-AF65-F5344CB8AC3E}">
        <p14:creationId xmlns:p14="http://schemas.microsoft.com/office/powerpoint/2010/main" val="91065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7907193" y="4149095"/>
            <a:ext cx="1176538" cy="1176538"/>
          </a:xfrm>
          <a:prstGeom prst="rect">
            <a:avLst/>
          </a:prstGeom>
        </p:spPr>
      </p:pic>
      <p:cxnSp>
        <p:nvCxnSpPr>
          <p:cNvPr id="18" name="Straight Connector 17"/>
          <p:cNvCxnSpPr/>
          <p:nvPr/>
        </p:nvCxnSpPr>
        <p:spPr>
          <a:xfrm>
            <a:off x="0" y="5337792"/>
            <a:ext cx="9144000" cy="0"/>
          </a:xfrm>
          <a:prstGeom prst="line">
            <a:avLst/>
          </a:prstGeom>
          <a:ln w="76200" cmpd="sng">
            <a:solidFill>
              <a:schemeClr val="accent5">
                <a:lumMod val="75000"/>
              </a:schemeClr>
            </a:solidFill>
          </a:ln>
        </p:spPr>
        <p:style>
          <a:lnRef idx="1">
            <a:schemeClr val="accent5"/>
          </a:lnRef>
          <a:fillRef idx="0">
            <a:schemeClr val="accent5"/>
          </a:fillRef>
          <a:effectRef idx="0">
            <a:schemeClr val="accent5"/>
          </a:effectRef>
          <a:fontRef idx="minor">
            <a:schemeClr val="tx1"/>
          </a:fontRef>
        </p:style>
      </p:cxnSp>
      <p:sp>
        <p:nvSpPr>
          <p:cNvPr id="13" name="Oval 12"/>
          <p:cNvSpPr/>
          <p:nvPr/>
        </p:nvSpPr>
        <p:spPr>
          <a:xfrm>
            <a:off x="4819934" y="3927574"/>
            <a:ext cx="1319150" cy="1323439"/>
          </a:xfrm>
          <a:prstGeom prst="ellipse">
            <a:avLst/>
          </a:prstGeom>
          <a:ln w="571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Title 1"/>
          <p:cNvSpPr>
            <a:spLocks noGrp="1"/>
          </p:cNvSpPr>
          <p:nvPr>
            <p:ph type="title"/>
          </p:nvPr>
        </p:nvSpPr>
        <p:spPr>
          <a:xfrm>
            <a:off x="457200" y="666524"/>
            <a:ext cx="8229600" cy="1143000"/>
          </a:xfrm>
        </p:spPr>
        <p:txBody>
          <a:bodyPr>
            <a:normAutofit fontScale="90000"/>
          </a:bodyPr>
          <a:lstStyle/>
          <a:p>
            <a:r>
              <a:rPr lang="ru-RU" dirty="0">
                <a:solidFill>
                  <a:schemeClr val="accent6">
                    <a:lumMod val="75000"/>
                  </a:schemeClr>
                </a:solidFill>
                <a:latin typeface="Arial Black"/>
                <a:cs typeface="Arial Black"/>
              </a:rPr>
              <a:t>Внедряйте с учетом интересов различных заинтересованных сторон</a:t>
            </a:r>
            <a:endParaRPr lang="en-US" dirty="0">
              <a:solidFill>
                <a:schemeClr val="accent6">
                  <a:lumMod val="75000"/>
                </a:schemeClr>
              </a:solidFill>
              <a:latin typeface="Arial Black"/>
              <a:cs typeface="Arial Black"/>
            </a:endParaRPr>
          </a:p>
        </p:txBody>
      </p:sp>
      <p:pic>
        <p:nvPicPr>
          <p:cNvPr id="2" name="Picture 1"/>
          <p:cNvPicPr>
            <a:picLocks noChangeAspect="1"/>
          </p:cNvPicPr>
          <p:nvPr/>
        </p:nvPicPr>
        <p:blipFill>
          <a:blip r:embed="rId4"/>
          <a:stretch>
            <a:fillRect/>
          </a:stretch>
        </p:blipFill>
        <p:spPr>
          <a:xfrm>
            <a:off x="0" y="3308085"/>
            <a:ext cx="3799106" cy="2193984"/>
          </a:xfrm>
          <a:prstGeom prst="rect">
            <a:avLst/>
          </a:prstGeom>
        </p:spPr>
      </p:pic>
      <p:sp>
        <p:nvSpPr>
          <p:cNvPr id="11" name="TextBox 10"/>
          <p:cNvSpPr txBox="1"/>
          <p:nvPr/>
        </p:nvSpPr>
        <p:spPr>
          <a:xfrm>
            <a:off x="3959610" y="3898817"/>
            <a:ext cx="868948" cy="1323439"/>
          </a:xfrm>
          <a:prstGeom prst="rect">
            <a:avLst/>
          </a:prstGeom>
          <a:noFill/>
        </p:spPr>
        <p:txBody>
          <a:bodyPr wrap="none" rtlCol="0">
            <a:spAutoFit/>
          </a:bodyPr>
          <a:lstStyle/>
          <a:p>
            <a:r>
              <a:rPr lang="en-US" sz="8000" b="1" dirty="0">
                <a:latin typeface="Arial Black"/>
                <a:cs typeface="Arial Black"/>
              </a:rPr>
              <a:t>$</a:t>
            </a:r>
          </a:p>
        </p:txBody>
      </p:sp>
      <p:sp>
        <p:nvSpPr>
          <p:cNvPr id="12" name="TextBox 11"/>
          <p:cNvSpPr txBox="1"/>
          <p:nvPr/>
        </p:nvSpPr>
        <p:spPr>
          <a:xfrm>
            <a:off x="5063408" y="3898038"/>
            <a:ext cx="868948" cy="1323439"/>
          </a:xfrm>
          <a:prstGeom prst="rect">
            <a:avLst/>
          </a:prstGeom>
          <a:noFill/>
        </p:spPr>
        <p:txBody>
          <a:bodyPr wrap="none" rtlCol="0">
            <a:spAutoFit/>
          </a:bodyPr>
          <a:lstStyle/>
          <a:p>
            <a:r>
              <a:rPr lang="en-US" sz="8000" b="1" dirty="0">
                <a:latin typeface="Arial Black"/>
                <a:cs typeface="Arial Black"/>
              </a:rPr>
              <a:t>$</a:t>
            </a:r>
          </a:p>
        </p:txBody>
      </p:sp>
      <p:cxnSp>
        <p:nvCxnSpPr>
          <p:cNvPr id="15" name="Straight Connector 14"/>
          <p:cNvCxnSpPr>
            <a:stCxn id="13" idx="3"/>
            <a:endCxn id="13" idx="7"/>
          </p:cNvCxnSpPr>
          <p:nvPr/>
        </p:nvCxnSpPr>
        <p:spPr>
          <a:xfrm flipV="1">
            <a:off x="5013119" y="4121387"/>
            <a:ext cx="932780" cy="935813"/>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5"/>
          <a:stretch>
            <a:fillRect/>
          </a:stretch>
        </p:blipFill>
        <p:spPr>
          <a:xfrm>
            <a:off x="6587124" y="3485307"/>
            <a:ext cx="1219788" cy="1810789"/>
          </a:xfrm>
          <a:prstGeom prst="rect">
            <a:avLst/>
          </a:prstGeom>
        </p:spPr>
      </p:pic>
    </p:spTree>
    <p:extLst>
      <p:ext uri="{BB962C8B-B14F-4D97-AF65-F5344CB8AC3E}">
        <p14:creationId xmlns:p14="http://schemas.microsoft.com/office/powerpoint/2010/main" val="429161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ru-RU" dirty="0">
                <a:solidFill>
                  <a:srgbClr val="E46C0A"/>
                </a:solidFill>
                <a:latin typeface="Arial Black"/>
                <a:cs typeface="Arial Black"/>
              </a:rPr>
              <a:t>Планируйте только проверенные решения</a:t>
            </a:r>
            <a:endParaRPr lang="en-US" dirty="0">
              <a:solidFill>
                <a:srgbClr val="E46C0A"/>
              </a:solidFill>
              <a:latin typeface="Arial Black"/>
              <a:cs typeface="Arial Black"/>
            </a:endParaRPr>
          </a:p>
        </p:txBody>
      </p:sp>
      <p:sp>
        <p:nvSpPr>
          <p:cNvPr id="18" name="Rectangle 17"/>
          <p:cNvSpPr/>
          <p:nvPr/>
        </p:nvSpPr>
        <p:spPr>
          <a:xfrm>
            <a:off x="3792303" y="5169377"/>
            <a:ext cx="571891" cy="707886"/>
          </a:xfrm>
          <a:prstGeom prst="rect">
            <a:avLst/>
          </a:prstGeom>
        </p:spPr>
        <p:txBody>
          <a:bodyPr wrap="none">
            <a:spAutoFit/>
          </a:bodyPr>
          <a:lstStyle/>
          <a:p>
            <a:r>
              <a:rPr lang="en-US" sz="4000" b="0" i="0" dirty="0">
                <a:solidFill>
                  <a:schemeClr val="accent3"/>
                </a:solidFill>
                <a:latin typeface="Zapf Dingbats"/>
                <a:ea typeface="Zapf Dingbats"/>
                <a:cs typeface="Zapf Dingbats"/>
              </a:rPr>
              <a:t>✓</a:t>
            </a:r>
            <a:endParaRPr lang="en-US" sz="4000" dirty="0">
              <a:solidFill>
                <a:schemeClr val="accent3"/>
              </a:solidFill>
            </a:endParaRPr>
          </a:p>
        </p:txBody>
      </p:sp>
      <p:sp>
        <p:nvSpPr>
          <p:cNvPr id="19" name="Rectangle 18"/>
          <p:cNvSpPr/>
          <p:nvPr/>
        </p:nvSpPr>
        <p:spPr>
          <a:xfrm>
            <a:off x="2551543" y="3965233"/>
            <a:ext cx="479618" cy="707886"/>
          </a:xfrm>
          <a:prstGeom prst="rect">
            <a:avLst/>
          </a:prstGeom>
        </p:spPr>
        <p:txBody>
          <a:bodyPr wrap="none">
            <a:spAutoFit/>
          </a:bodyPr>
          <a:lstStyle/>
          <a:p>
            <a:r>
              <a:rPr lang="en-US" sz="4000" b="0" i="0" dirty="0">
                <a:solidFill>
                  <a:schemeClr val="accent2"/>
                </a:solidFill>
                <a:latin typeface="Zapf Dingbats"/>
                <a:ea typeface="Zapf Dingbats"/>
                <a:cs typeface="Zapf Dingbats"/>
              </a:rPr>
              <a:t>✗</a:t>
            </a:r>
            <a:endParaRPr lang="en-US" sz="4000" dirty="0">
              <a:solidFill>
                <a:schemeClr val="accent2"/>
              </a:solidFill>
            </a:endParaRPr>
          </a:p>
        </p:txBody>
      </p:sp>
      <p:sp>
        <p:nvSpPr>
          <p:cNvPr id="20" name="Rectangle 19"/>
          <p:cNvSpPr/>
          <p:nvPr/>
        </p:nvSpPr>
        <p:spPr>
          <a:xfrm>
            <a:off x="1035376" y="3064369"/>
            <a:ext cx="479618" cy="707886"/>
          </a:xfrm>
          <a:prstGeom prst="rect">
            <a:avLst/>
          </a:prstGeom>
        </p:spPr>
        <p:txBody>
          <a:bodyPr wrap="none">
            <a:spAutoFit/>
          </a:bodyPr>
          <a:lstStyle/>
          <a:p>
            <a:r>
              <a:rPr lang="en-US" sz="4000" b="0" i="0" dirty="0">
                <a:solidFill>
                  <a:schemeClr val="accent2"/>
                </a:solidFill>
                <a:latin typeface="Zapf Dingbats"/>
                <a:ea typeface="Zapf Dingbats"/>
                <a:cs typeface="Zapf Dingbats"/>
              </a:rPr>
              <a:t>✗</a:t>
            </a:r>
            <a:endParaRPr lang="en-US" sz="4000" dirty="0">
              <a:solidFill>
                <a:schemeClr val="accent2"/>
              </a:solidFill>
            </a:endParaRPr>
          </a:p>
        </p:txBody>
      </p:sp>
      <p:cxnSp>
        <p:nvCxnSpPr>
          <p:cNvPr id="22" name="Straight Arrow Connector 21"/>
          <p:cNvCxnSpPr>
            <a:stCxn id="18" idx="3"/>
          </p:cNvCxnSpPr>
          <p:nvPr/>
        </p:nvCxnSpPr>
        <p:spPr>
          <a:xfrm flipV="1">
            <a:off x="4364194" y="4149875"/>
            <a:ext cx="4495556" cy="1373445"/>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622809" y="4621473"/>
            <a:ext cx="1861913" cy="1787942"/>
          </a:xfrm>
          <a:prstGeom prst="straightConnector1">
            <a:avLst/>
          </a:prstGeom>
          <a:ln w="38100" cmpd="sng">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57200" y="3839747"/>
            <a:ext cx="706654" cy="2318608"/>
          </a:xfrm>
          <a:prstGeom prst="straightConnector1">
            <a:avLst/>
          </a:prstGeom>
          <a:ln w="38100" cmpd="sng">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856442" y="5700049"/>
            <a:ext cx="2724341" cy="839405"/>
          </a:xfrm>
          <a:prstGeom prst="straightConnector1">
            <a:avLst/>
          </a:prstGeom>
          <a:ln w="38100" cmpd="sng">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3"/>
          <a:srcRect l="49253" t="32131" r="37182" b="13793"/>
          <a:stretch/>
        </p:blipFill>
        <p:spPr>
          <a:xfrm>
            <a:off x="-141033" y="4732191"/>
            <a:ext cx="1784370" cy="1807263"/>
          </a:xfrm>
          <a:prstGeom prst="rect">
            <a:avLst/>
          </a:prstGeom>
        </p:spPr>
      </p:pic>
      <p:pic>
        <p:nvPicPr>
          <p:cNvPr id="16" name="Picture 15"/>
          <p:cNvPicPr>
            <a:picLocks noChangeAspect="1"/>
          </p:cNvPicPr>
          <p:nvPr/>
        </p:nvPicPr>
        <p:blipFill rotWithShape="1">
          <a:blip r:embed="rId3"/>
          <a:srcRect l="49253" t="32131" r="37182" b="13793"/>
          <a:stretch/>
        </p:blipFill>
        <p:spPr>
          <a:xfrm>
            <a:off x="622809" y="5095535"/>
            <a:ext cx="1784370" cy="1807263"/>
          </a:xfrm>
          <a:prstGeom prst="rect">
            <a:avLst/>
          </a:prstGeom>
        </p:spPr>
      </p:pic>
      <p:pic>
        <p:nvPicPr>
          <p:cNvPr id="17" name="Picture 16"/>
          <p:cNvPicPr>
            <a:picLocks noChangeAspect="1"/>
          </p:cNvPicPr>
          <p:nvPr/>
        </p:nvPicPr>
        <p:blipFill rotWithShape="1">
          <a:blip r:embed="rId3"/>
          <a:srcRect l="49253" t="32131" r="37182" b="13793"/>
          <a:stretch/>
        </p:blipFill>
        <p:spPr>
          <a:xfrm>
            <a:off x="1269903" y="5635822"/>
            <a:ext cx="1784370" cy="1807263"/>
          </a:xfrm>
          <a:prstGeom prst="rect">
            <a:avLst/>
          </a:prstGeom>
        </p:spPr>
      </p:pic>
    </p:spTree>
    <p:extLst>
      <p:ext uri="{BB962C8B-B14F-4D97-AF65-F5344CB8AC3E}">
        <p14:creationId xmlns:p14="http://schemas.microsoft.com/office/powerpoint/2010/main" val="349758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13462"/>
            <a:ext cx="8229600" cy="2968530"/>
          </a:xfrm>
        </p:spPr>
        <p:txBody>
          <a:bodyPr>
            <a:noAutofit/>
          </a:bodyPr>
          <a:lstStyle/>
          <a:p>
            <a:r>
              <a:rPr lang="ru-RU" sz="6600" dirty="0">
                <a:solidFill>
                  <a:schemeClr val="bg1"/>
                </a:solidFill>
                <a:latin typeface="Helvetica Neue Light"/>
                <a:cs typeface="Helvetica Neue Light"/>
              </a:rPr>
              <a:t>Теперь </a:t>
            </a:r>
            <a:r>
              <a:rPr lang="ru-RU" sz="6600" i="1" u="sng" dirty="0">
                <a:solidFill>
                  <a:schemeClr val="bg1"/>
                </a:solidFill>
                <a:latin typeface="Helvetica Neue Light"/>
                <a:cs typeface="Helvetica Neue Light"/>
              </a:rPr>
              <a:t>Вы</a:t>
            </a:r>
            <a:r>
              <a:rPr lang="en-US" sz="6600" dirty="0">
                <a:solidFill>
                  <a:schemeClr val="bg1"/>
                </a:solidFill>
                <a:latin typeface="Helvetica Neue Light"/>
                <a:cs typeface="Helvetica Neue Light"/>
              </a:rPr>
              <a:t> </a:t>
            </a:r>
            <a:r>
              <a:rPr lang="ru-RU" sz="6600" dirty="0">
                <a:solidFill>
                  <a:schemeClr val="bg1"/>
                </a:solidFill>
                <a:latin typeface="Helvetica Neue Light"/>
                <a:cs typeface="Helvetica Neue Light"/>
              </a:rPr>
              <a:t>готовы</a:t>
            </a:r>
            <a:r>
              <a:rPr lang="ru-RU" sz="6600" i="1" dirty="0">
                <a:solidFill>
                  <a:schemeClr val="bg1"/>
                </a:solidFill>
                <a:latin typeface="Helvetica Neue Light"/>
                <a:cs typeface="Helvetica Neue Light"/>
              </a:rPr>
              <a:t> </a:t>
            </a:r>
            <a:br>
              <a:rPr lang="ru-RU" sz="6600" i="1" dirty="0">
                <a:solidFill>
                  <a:schemeClr val="bg1"/>
                </a:solidFill>
                <a:latin typeface="Helvetica Neue Light"/>
                <a:cs typeface="Helvetica Neue Light"/>
              </a:rPr>
            </a:br>
            <a:r>
              <a:rPr lang="ru-RU" sz="6600" dirty="0">
                <a:solidFill>
                  <a:schemeClr val="bg1"/>
                </a:solidFill>
                <a:latin typeface="Helvetica Neue Light"/>
                <a:cs typeface="Helvetica Neue Light"/>
              </a:rPr>
              <a:t>к внедрению инноваций</a:t>
            </a:r>
            <a:r>
              <a:rPr lang="en-US" sz="6600" dirty="0">
                <a:solidFill>
                  <a:schemeClr val="bg1"/>
                </a:solidFill>
                <a:latin typeface="Helvetica Neue Light"/>
                <a:cs typeface="Helvetica Neue Light"/>
              </a:rPr>
              <a:t>!</a:t>
            </a:r>
            <a:br>
              <a:rPr lang="en-US" sz="1200" dirty="0">
                <a:solidFill>
                  <a:schemeClr val="bg1"/>
                </a:solidFill>
                <a:latin typeface="Helvetica Neue Light"/>
                <a:cs typeface="Helvetica Neue Light"/>
              </a:rPr>
            </a:br>
            <a:br>
              <a:rPr lang="en-US" sz="1200" dirty="0">
                <a:solidFill>
                  <a:schemeClr val="bg1"/>
                </a:solidFill>
                <a:latin typeface="Helvetica Neue Light"/>
                <a:cs typeface="Helvetica Neue Light"/>
              </a:rPr>
            </a:br>
            <a:br>
              <a:rPr lang="en-US" sz="1200" dirty="0">
                <a:solidFill>
                  <a:schemeClr val="bg1"/>
                </a:solidFill>
                <a:latin typeface="Helvetica Neue Light"/>
                <a:cs typeface="Helvetica Neue Light"/>
              </a:rPr>
            </a:br>
            <a:br>
              <a:rPr lang="en-US" sz="1200" dirty="0">
                <a:solidFill>
                  <a:schemeClr val="bg1"/>
                </a:solidFill>
                <a:latin typeface="Helvetica Neue Light"/>
                <a:cs typeface="Helvetica Neue Light"/>
              </a:rPr>
            </a:br>
            <a:br>
              <a:rPr lang="en-US" sz="1200" dirty="0">
                <a:solidFill>
                  <a:schemeClr val="bg1"/>
                </a:solidFill>
                <a:latin typeface="Helvetica Neue Light"/>
                <a:cs typeface="Helvetica Neue Light"/>
              </a:rPr>
            </a:br>
            <a:endParaRPr lang="en-US" sz="2400" dirty="0">
              <a:solidFill>
                <a:schemeClr val="bg1"/>
              </a:solidFill>
              <a:latin typeface="Helvetica Neue Light"/>
              <a:cs typeface="Helvetica Neue Light"/>
            </a:endParaRPr>
          </a:p>
        </p:txBody>
      </p:sp>
      <p:pic>
        <p:nvPicPr>
          <p:cNvPr id="6" name="Picture 5"/>
          <p:cNvPicPr>
            <a:picLocks noChangeAspect="1"/>
          </p:cNvPicPr>
          <p:nvPr/>
        </p:nvPicPr>
        <p:blipFill>
          <a:blip r:embed="rId3"/>
          <a:stretch>
            <a:fillRect/>
          </a:stretch>
        </p:blipFill>
        <p:spPr>
          <a:xfrm>
            <a:off x="0" y="20501"/>
            <a:ext cx="9144000" cy="2323171"/>
          </a:xfrm>
          <a:prstGeom prst="rect">
            <a:avLst/>
          </a:prstGeom>
        </p:spPr>
      </p:pic>
    </p:spTree>
    <p:extLst>
      <p:ext uri="{BB962C8B-B14F-4D97-AF65-F5344CB8AC3E}">
        <p14:creationId xmlns:p14="http://schemas.microsoft.com/office/powerpoint/2010/main" val="124832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54792"/>
            <a:ext cx="8229600" cy="2968530"/>
          </a:xfrm>
        </p:spPr>
        <p:txBody>
          <a:bodyPr>
            <a:noAutofit/>
          </a:bodyPr>
          <a:lstStyle/>
          <a:p>
            <a:pPr algn="l"/>
            <a:r>
              <a:rPr lang="ru-RU" sz="6600" dirty="0">
                <a:solidFill>
                  <a:schemeClr val="bg1"/>
                </a:solidFill>
                <a:latin typeface="Helvetica Neue Light"/>
                <a:cs typeface="Helvetica Neue Light"/>
              </a:rPr>
              <a:t>Существуют различные виды инноваций</a:t>
            </a:r>
            <a:r>
              <a:rPr lang="en-US" sz="6600" dirty="0">
                <a:solidFill>
                  <a:schemeClr val="bg1"/>
                </a:solidFill>
                <a:latin typeface="Helvetica Neue Light"/>
                <a:cs typeface="Helvetica Neue Light"/>
              </a:rPr>
              <a:t>…</a:t>
            </a:r>
          </a:p>
        </p:txBody>
      </p:sp>
      <p:pic>
        <p:nvPicPr>
          <p:cNvPr id="6" name="Picture 5"/>
          <p:cNvPicPr>
            <a:picLocks noChangeAspect="1"/>
          </p:cNvPicPr>
          <p:nvPr/>
        </p:nvPicPr>
        <p:blipFill>
          <a:blip r:embed="rId3"/>
          <a:stretch>
            <a:fillRect/>
          </a:stretch>
        </p:blipFill>
        <p:spPr>
          <a:xfrm>
            <a:off x="0" y="20501"/>
            <a:ext cx="9144000" cy="2323171"/>
          </a:xfrm>
          <a:prstGeom prst="rect">
            <a:avLst/>
          </a:prstGeom>
        </p:spPr>
      </p:pic>
    </p:spTree>
    <p:extLst>
      <p:ext uri="{BB962C8B-B14F-4D97-AF65-F5344CB8AC3E}">
        <p14:creationId xmlns:p14="http://schemas.microsoft.com/office/powerpoint/2010/main" val="3512237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768" y="1323182"/>
            <a:ext cx="6398031" cy="1143000"/>
          </a:xfrm>
        </p:spPr>
        <p:txBody>
          <a:bodyPr>
            <a:normAutofit/>
          </a:bodyPr>
          <a:lstStyle/>
          <a:p>
            <a:pPr algn="l"/>
            <a:r>
              <a:rPr lang="ru-RU" sz="5400" dirty="0">
                <a:solidFill>
                  <a:schemeClr val="accent5">
                    <a:lumMod val="75000"/>
                  </a:schemeClr>
                </a:solidFill>
                <a:latin typeface="Arial Black"/>
                <a:cs typeface="Arial Black"/>
              </a:rPr>
              <a:t>ПРОРЫВНАЯ</a:t>
            </a:r>
            <a:r>
              <a:rPr lang="en-US" sz="5400" dirty="0">
                <a:solidFill>
                  <a:schemeClr val="accent5">
                    <a:lumMod val="75000"/>
                  </a:schemeClr>
                </a:solidFill>
                <a:latin typeface="Arial Black"/>
                <a:cs typeface="Arial Black"/>
              </a:rPr>
              <a:t>:</a:t>
            </a:r>
          </a:p>
        </p:txBody>
      </p:sp>
      <p:pic>
        <p:nvPicPr>
          <p:cNvPr id="4" name="Picture 3"/>
          <p:cNvPicPr>
            <a:picLocks noChangeAspect="1"/>
          </p:cNvPicPr>
          <p:nvPr/>
        </p:nvPicPr>
        <p:blipFill rotWithShape="1">
          <a:blip r:embed="rId3"/>
          <a:srcRect l="49253" r="37182" b="13793"/>
          <a:stretch/>
        </p:blipFill>
        <p:spPr>
          <a:xfrm>
            <a:off x="712839" y="0"/>
            <a:ext cx="2004149" cy="3235986"/>
          </a:xfrm>
          <a:prstGeom prst="rect">
            <a:avLst/>
          </a:prstGeom>
        </p:spPr>
      </p:pic>
      <p:sp>
        <p:nvSpPr>
          <p:cNvPr id="5" name="Rectangle 4"/>
          <p:cNvSpPr/>
          <p:nvPr/>
        </p:nvSpPr>
        <p:spPr>
          <a:xfrm>
            <a:off x="2288766" y="2451806"/>
            <a:ext cx="6615748" cy="3477875"/>
          </a:xfrm>
          <a:prstGeom prst="rect">
            <a:avLst/>
          </a:prstGeom>
        </p:spPr>
        <p:txBody>
          <a:bodyPr wrap="square">
            <a:spAutoFit/>
          </a:bodyPr>
          <a:lstStyle/>
          <a:p>
            <a:r>
              <a:rPr lang="ru-RU" sz="4400" dirty="0">
                <a:solidFill>
                  <a:srgbClr val="31859C"/>
                </a:solidFill>
                <a:latin typeface="Helvetica Neue"/>
                <a:cs typeface="Helvetica Neue"/>
              </a:rPr>
              <a:t>принципиально новое решение, направленное на рассмотрение проблемы, которая не поднималась до этого</a:t>
            </a:r>
            <a:endParaRPr lang="en-US" sz="4400" dirty="0">
              <a:solidFill>
                <a:srgbClr val="31859C"/>
              </a:solidFill>
              <a:latin typeface="Helvetica Neue"/>
              <a:cs typeface="Helvetica Neue"/>
            </a:endParaRPr>
          </a:p>
        </p:txBody>
      </p:sp>
    </p:spTree>
    <p:extLst>
      <p:ext uri="{BB962C8B-B14F-4D97-AF65-F5344CB8AC3E}">
        <p14:creationId xmlns:p14="http://schemas.microsoft.com/office/powerpoint/2010/main" val="3714752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13455" y="785564"/>
            <a:ext cx="3706329" cy="5446632"/>
          </a:xfrm>
          <a:prstGeom prst="rect">
            <a:avLst/>
          </a:prstGeom>
        </p:spPr>
      </p:pic>
      <p:pic>
        <p:nvPicPr>
          <p:cNvPr id="7" name="Picture 6"/>
          <p:cNvPicPr>
            <a:picLocks noChangeAspect="1"/>
          </p:cNvPicPr>
          <p:nvPr/>
        </p:nvPicPr>
        <p:blipFill rotWithShape="1">
          <a:blip r:embed="rId4"/>
          <a:srcRect l="3775"/>
          <a:stretch/>
        </p:blipFill>
        <p:spPr>
          <a:xfrm>
            <a:off x="4119784" y="915631"/>
            <a:ext cx="5009449" cy="5720846"/>
          </a:xfrm>
          <a:prstGeom prst="rect">
            <a:avLst/>
          </a:prstGeom>
        </p:spPr>
      </p:pic>
    </p:spTree>
    <p:extLst>
      <p:ext uri="{BB962C8B-B14F-4D97-AF65-F5344CB8AC3E}">
        <p14:creationId xmlns:p14="http://schemas.microsoft.com/office/powerpoint/2010/main" val="63033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flipH="1">
            <a:off x="210026" y="2038005"/>
            <a:ext cx="3103231" cy="2654760"/>
          </a:xfrm>
          <a:prstGeom prst="rect">
            <a:avLst/>
          </a:prstGeom>
        </p:spPr>
      </p:pic>
      <p:pic>
        <p:nvPicPr>
          <p:cNvPr id="7" name="Picture 6"/>
          <p:cNvPicPr>
            <a:picLocks noChangeAspect="1"/>
          </p:cNvPicPr>
          <p:nvPr/>
        </p:nvPicPr>
        <p:blipFill>
          <a:blip r:embed="rId4"/>
          <a:stretch>
            <a:fillRect/>
          </a:stretch>
        </p:blipFill>
        <p:spPr>
          <a:xfrm>
            <a:off x="3543618" y="2377674"/>
            <a:ext cx="5532166" cy="2315091"/>
          </a:xfrm>
          <a:prstGeom prst="rect">
            <a:avLst/>
          </a:prstGeom>
        </p:spPr>
      </p:pic>
    </p:spTree>
    <p:extLst>
      <p:ext uri="{BB962C8B-B14F-4D97-AF65-F5344CB8AC3E}">
        <p14:creationId xmlns:p14="http://schemas.microsoft.com/office/powerpoint/2010/main" val="2316149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116106">
            <a:off x="2701082" y="2265926"/>
            <a:ext cx="3404759" cy="2532289"/>
          </a:xfrm>
          <a:prstGeom prst="rect">
            <a:avLst/>
          </a:prstGeom>
        </p:spPr>
      </p:pic>
      <p:pic>
        <p:nvPicPr>
          <p:cNvPr id="6" name="Picture 5"/>
          <p:cNvPicPr>
            <a:picLocks noChangeAspect="1"/>
          </p:cNvPicPr>
          <p:nvPr/>
        </p:nvPicPr>
        <p:blipFill>
          <a:blip r:embed="rId4"/>
          <a:stretch>
            <a:fillRect/>
          </a:stretch>
        </p:blipFill>
        <p:spPr>
          <a:xfrm>
            <a:off x="73830" y="4387003"/>
            <a:ext cx="3588088" cy="2470997"/>
          </a:xfrm>
          <a:prstGeom prst="rect">
            <a:avLst/>
          </a:prstGeom>
        </p:spPr>
      </p:pic>
      <p:pic>
        <p:nvPicPr>
          <p:cNvPr id="7" name="Picture 6"/>
          <p:cNvPicPr>
            <a:picLocks noChangeAspect="1"/>
          </p:cNvPicPr>
          <p:nvPr/>
        </p:nvPicPr>
        <p:blipFill>
          <a:blip r:embed="rId5"/>
          <a:stretch>
            <a:fillRect/>
          </a:stretch>
        </p:blipFill>
        <p:spPr>
          <a:xfrm>
            <a:off x="5578858" y="310132"/>
            <a:ext cx="3514841" cy="3514841"/>
          </a:xfrm>
          <a:prstGeom prst="rect">
            <a:avLst/>
          </a:prstGeom>
        </p:spPr>
      </p:pic>
    </p:spTree>
    <p:extLst>
      <p:ext uri="{BB962C8B-B14F-4D97-AF65-F5344CB8AC3E}">
        <p14:creationId xmlns:p14="http://schemas.microsoft.com/office/powerpoint/2010/main" val="21490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768" y="1323182"/>
            <a:ext cx="6398031" cy="1143000"/>
          </a:xfrm>
        </p:spPr>
        <p:txBody>
          <a:bodyPr>
            <a:normAutofit/>
          </a:bodyPr>
          <a:lstStyle/>
          <a:p>
            <a:pPr algn="l"/>
            <a:r>
              <a:rPr lang="ru-RU" sz="5400" dirty="0">
                <a:solidFill>
                  <a:schemeClr val="accent5">
                    <a:lumMod val="75000"/>
                  </a:schemeClr>
                </a:solidFill>
                <a:latin typeface="Arial Black"/>
                <a:cs typeface="Arial Black"/>
              </a:rPr>
              <a:t>ЧАСТИЧНАЯ</a:t>
            </a:r>
            <a:r>
              <a:rPr lang="en-US" sz="5400" dirty="0">
                <a:solidFill>
                  <a:schemeClr val="accent5">
                    <a:lumMod val="75000"/>
                  </a:schemeClr>
                </a:solidFill>
                <a:latin typeface="Arial Black"/>
                <a:cs typeface="Arial Black"/>
              </a:rPr>
              <a:t>:</a:t>
            </a:r>
          </a:p>
        </p:txBody>
      </p:sp>
      <p:sp>
        <p:nvSpPr>
          <p:cNvPr id="5" name="Rectangle 4"/>
          <p:cNvSpPr/>
          <p:nvPr/>
        </p:nvSpPr>
        <p:spPr>
          <a:xfrm>
            <a:off x="1970314" y="2500224"/>
            <a:ext cx="6977744" cy="4154984"/>
          </a:xfrm>
          <a:prstGeom prst="rect">
            <a:avLst/>
          </a:prstGeom>
        </p:spPr>
        <p:txBody>
          <a:bodyPr wrap="square">
            <a:spAutoFit/>
          </a:bodyPr>
          <a:lstStyle/>
          <a:p>
            <a:r>
              <a:rPr lang="ru-RU" sz="4400" dirty="0">
                <a:solidFill>
                  <a:srgbClr val="31859C"/>
                </a:solidFill>
                <a:latin typeface="Helvetica Neue"/>
                <a:cs typeface="Helvetica Neue"/>
              </a:rPr>
              <a:t>незначительное </a:t>
            </a:r>
            <a:r>
              <a:rPr lang="ru-RU" sz="4400" dirty="0" err="1">
                <a:solidFill>
                  <a:srgbClr val="31859C"/>
                </a:solidFill>
                <a:latin typeface="Helvetica Neue"/>
                <a:cs typeface="Helvetica Neue"/>
              </a:rPr>
              <a:t>улучше-ние</a:t>
            </a:r>
            <a:r>
              <a:rPr lang="ru-RU" sz="4400" dirty="0">
                <a:solidFill>
                  <a:srgbClr val="31859C"/>
                </a:solidFill>
                <a:latin typeface="Helvetica Neue"/>
                <a:cs typeface="Helvetica Neue"/>
              </a:rPr>
              <a:t>  существующих решений или применение существующих решений к разрешению новых проблем</a:t>
            </a:r>
            <a:r>
              <a:rPr lang="en-US" sz="4400" dirty="0">
                <a:solidFill>
                  <a:srgbClr val="31859C"/>
                </a:solidFill>
                <a:latin typeface="Helvetica Neue"/>
                <a:cs typeface="Helvetica Neue"/>
              </a:rPr>
              <a:t> </a:t>
            </a:r>
          </a:p>
        </p:txBody>
      </p:sp>
      <p:pic>
        <p:nvPicPr>
          <p:cNvPr id="6" name="Picture 5"/>
          <p:cNvPicPr>
            <a:picLocks noChangeAspect="1"/>
          </p:cNvPicPr>
          <p:nvPr/>
        </p:nvPicPr>
        <p:blipFill rotWithShape="1">
          <a:blip r:embed="rId3"/>
          <a:srcRect l="49253" r="37182" b="13793"/>
          <a:stretch/>
        </p:blipFill>
        <p:spPr>
          <a:xfrm>
            <a:off x="712839" y="0"/>
            <a:ext cx="2004149" cy="3235986"/>
          </a:xfrm>
          <a:prstGeom prst="rect">
            <a:avLst/>
          </a:prstGeom>
        </p:spPr>
      </p:pic>
    </p:spTree>
    <p:extLst>
      <p:ext uri="{BB962C8B-B14F-4D97-AF65-F5344CB8AC3E}">
        <p14:creationId xmlns:p14="http://schemas.microsoft.com/office/powerpoint/2010/main" val="1363763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01198" y="2687819"/>
            <a:ext cx="2707520" cy="3254550"/>
          </a:xfrm>
          <a:prstGeom prst="rect">
            <a:avLst/>
          </a:prstGeom>
        </p:spPr>
      </p:pic>
      <p:pic>
        <p:nvPicPr>
          <p:cNvPr id="4" name="Picture 3"/>
          <p:cNvPicPr>
            <a:picLocks noChangeAspect="1"/>
          </p:cNvPicPr>
          <p:nvPr/>
        </p:nvPicPr>
        <p:blipFill>
          <a:blip r:embed="rId4"/>
          <a:stretch>
            <a:fillRect/>
          </a:stretch>
        </p:blipFill>
        <p:spPr>
          <a:xfrm>
            <a:off x="2833915" y="3328788"/>
            <a:ext cx="3567283" cy="2613581"/>
          </a:xfrm>
          <a:prstGeom prst="rect">
            <a:avLst/>
          </a:prstGeom>
        </p:spPr>
      </p:pic>
      <p:pic>
        <p:nvPicPr>
          <p:cNvPr id="5" name="Picture 4"/>
          <p:cNvPicPr>
            <a:picLocks noChangeAspect="1"/>
          </p:cNvPicPr>
          <p:nvPr/>
        </p:nvPicPr>
        <p:blipFill>
          <a:blip r:embed="rId5"/>
          <a:stretch>
            <a:fillRect/>
          </a:stretch>
        </p:blipFill>
        <p:spPr>
          <a:xfrm>
            <a:off x="105722" y="2938879"/>
            <a:ext cx="2639595" cy="3003490"/>
          </a:xfrm>
          <a:prstGeom prst="rect">
            <a:avLst/>
          </a:prstGeom>
        </p:spPr>
      </p:pic>
      <p:sp>
        <p:nvSpPr>
          <p:cNvPr id="9" name="TextBox 8"/>
          <p:cNvSpPr txBox="1"/>
          <p:nvPr/>
        </p:nvSpPr>
        <p:spPr>
          <a:xfrm>
            <a:off x="1" y="1004239"/>
            <a:ext cx="2536370" cy="523220"/>
          </a:xfrm>
          <a:prstGeom prst="rect">
            <a:avLst/>
          </a:prstGeom>
          <a:no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ru-RU" sz="2800" dirty="0">
                <a:solidFill>
                  <a:srgbClr val="31859C"/>
                </a:solidFill>
                <a:latin typeface="Helvetica Neue Light"/>
                <a:cs typeface="Helvetica Neue Light"/>
              </a:rPr>
              <a:t>Фотографии</a:t>
            </a:r>
            <a:endParaRPr lang="en-US" sz="2800" dirty="0">
              <a:solidFill>
                <a:srgbClr val="31859C"/>
              </a:solidFill>
              <a:latin typeface="Helvetica Neue Light"/>
              <a:cs typeface="Helvetica Neue Light"/>
            </a:endParaRPr>
          </a:p>
        </p:txBody>
      </p:sp>
      <p:sp>
        <p:nvSpPr>
          <p:cNvPr id="10" name="TextBox 9"/>
          <p:cNvSpPr txBox="1"/>
          <p:nvPr/>
        </p:nvSpPr>
        <p:spPr>
          <a:xfrm>
            <a:off x="2536371" y="1004239"/>
            <a:ext cx="2209800" cy="523220"/>
          </a:xfrm>
          <a:prstGeom prst="rect">
            <a:avLst/>
          </a:prstGeom>
          <a:no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ru-RU" sz="2800" dirty="0">
                <a:solidFill>
                  <a:srgbClr val="31859C"/>
                </a:solidFill>
                <a:latin typeface="Helvetica Neue Light"/>
                <a:cs typeface="Helvetica Neue Light"/>
              </a:rPr>
              <a:t>Видеоролик</a:t>
            </a:r>
            <a:endParaRPr lang="en-US" sz="2800" dirty="0">
              <a:solidFill>
                <a:srgbClr val="31859C"/>
              </a:solidFill>
              <a:latin typeface="Helvetica Neue Light"/>
              <a:cs typeface="Helvetica Neue Light"/>
            </a:endParaRPr>
          </a:p>
        </p:txBody>
      </p:sp>
      <p:sp>
        <p:nvSpPr>
          <p:cNvPr id="11" name="TextBox 10"/>
          <p:cNvSpPr txBox="1"/>
          <p:nvPr/>
        </p:nvSpPr>
        <p:spPr>
          <a:xfrm>
            <a:off x="4746171" y="1004239"/>
            <a:ext cx="4397830" cy="523220"/>
          </a:xfrm>
          <a:prstGeom prst="rect">
            <a:avLst/>
          </a:prstGeom>
          <a:no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ru-RU" sz="2800" dirty="0">
                <a:solidFill>
                  <a:srgbClr val="31859C"/>
                </a:solidFill>
                <a:latin typeface="Helvetica Neue Light"/>
                <a:cs typeface="Helvetica Neue Light"/>
              </a:rPr>
              <a:t>Прямой эфир в </a:t>
            </a:r>
            <a:r>
              <a:rPr lang="ru-RU" sz="2800" dirty="0" err="1">
                <a:solidFill>
                  <a:srgbClr val="31859C"/>
                </a:solidFill>
                <a:latin typeface="Helvetica Neue Light"/>
                <a:cs typeface="Helvetica Neue Light"/>
              </a:rPr>
              <a:t>Фейсбуке</a:t>
            </a:r>
            <a:endParaRPr lang="en-US" sz="2800" dirty="0">
              <a:solidFill>
                <a:srgbClr val="31859C"/>
              </a:solidFill>
              <a:latin typeface="Helvetica Neue Light"/>
              <a:cs typeface="Helvetica Neue Light"/>
            </a:endParaRPr>
          </a:p>
        </p:txBody>
      </p:sp>
      <p:sp>
        <p:nvSpPr>
          <p:cNvPr id="12" name="TextBox 11"/>
          <p:cNvSpPr txBox="1"/>
          <p:nvPr/>
        </p:nvSpPr>
        <p:spPr>
          <a:xfrm>
            <a:off x="0" y="1589014"/>
            <a:ext cx="2869196"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2000" dirty="0">
                <a:solidFill>
                  <a:srgbClr val="31859C"/>
                </a:solidFill>
                <a:latin typeface="Arial Black"/>
                <a:cs typeface="Arial Black"/>
              </a:rPr>
              <a:t>2005</a:t>
            </a:r>
          </a:p>
        </p:txBody>
      </p:sp>
      <p:sp>
        <p:nvSpPr>
          <p:cNvPr id="13" name="TextBox 12"/>
          <p:cNvSpPr txBox="1"/>
          <p:nvPr/>
        </p:nvSpPr>
        <p:spPr>
          <a:xfrm>
            <a:off x="2656115" y="1562975"/>
            <a:ext cx="2087940"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2000" dirty="0">
                <a:solidFill>
                  <a:srgbClr val="31859C"/>
                </a:solidFill>
                <a:latin typeface="Arial Black"/>
                <a:cs typeface="Arial Black"/>
              </a:rPr>
              <a:t>2007</a:t>
            </a:r>
          </a:p>
        </p:txBody>
      </p:sp>
      <p:sp>
        <p:nvSpPr>
          <p:cNvPr id="14" name="TextBox 13"/>
          <p:cNvSpPr txBox="1"/>
          <p:nvPr/>
        </p:nvSpPr>
        <p:spPr>
          <a:xfrm>
            <a:off x="5559065" y="1573560"/>
            <a:ext cx="2707519"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2000" dirty="0">
                <a:solidFill>
                  <a:srgbClr val="31859C"/>
                </a:solidFill>
                <a:latin typeface="Arial Black"/>
                <a:cs typeface="Arial Black"/>
              </a:rPr>
              <a:t>2016</a:t>
            </a:r>
          </a:p>
        </p:txBody>
      </p:sp>
      <p:pic>
        <p:nvPicPr>
          <p:cNvPr id="15" name="Picture 14"/>
          <p:cNvPicPr>
            <a:picLocks noChangeAspect="1"/>
          </p:cNvPicPr>
          <p:nvPr/>
        </p:nvPicPr>
        <p:blipFill>
          <a:blip r:embed="rId6"/>
          <a:stretch>
            <a:fillRect/>
          </a:stretch>
        </p:blipFill>
        <p:spPr>
          <a:xfrm>
            <a:off x="-59064" y="-59072"/>
            <a:ext cx="1122235" cy="1122235"/>
          </a:xfrm>
          <a:prstGeom prst="rect">
            <a:avLst/>
          </a:prstGeom>
        </p:spPr>
      </p:pic>
    </p:spTree>
    <p:extLst>
      <p:ext uri="{BB962C8B-B14F-4D97-AF65-F5344CB8AC3E}">
        <p14:creationId xmlns:p14="http://schemas.microsoft.com/office/powerpoint/2010/main" val="19658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19012</TotalTime>
  <Words>1775</Words>
  <Application>Microsoft Macintosh PowerPoint</Application>
  <PresentationFormat>Экран (4:3)</PresentationFormat>
  <Paragraphs>123</Paragraphs>
  <Slides>27</Slides>
  <Notes>27</Notes>
  <HiddenSlides>0</HiddenSlides>
  <MMClips>1</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27</vt:i4>
      </vt:variant>
    </vt:vector>
  </HeadingPairs>
  <TitlesOfParts>
    <vt:vector size="36" baseType="lpstr">
      <vt:lpstr>Arial</vt:lpstr>
      <vt:lpstr>Arial Black</vt:lpstr>
      <vt:lpstr>Calibri</vt:lpstr>
      <vt:lpstr>Chalkduster</vt:lpstr>
      <vt:lpstr>Garamond</vt:lpstr>
      <vt:lpstr>Helvetica Neue</vt:lpstr>
      <vt:lpstr>Helvetica Neue Light</vt:lpstr>
      <vt:lpstr>Zapf Dingbats</vt:lpstr>
      <vt:lpstr>Office Theme</vt:lpstr>
      <vt:lpstr>Инновации в Гражданском Обществе</vt:lpstr>
      <vt:lpstr>Презентация PowerPoint</vt:lpstr>
      <vt:lpstr>Существуют различные виды инноваций…</vt:lpstr>
      <vt:lpstr>ПРОРЫВНАЯ:</vt:lpstr>
      <vt:lpstr>Презентация PowerPoint</vt:lpstr>
      <vt:lpstr>Презентация PowerPoint</vt:lpstr>
      <vt:lpstr>Презентация PowerPoint</vt:lpstr>
      <vt:lpstr>ЧАСТИЧНАЯ:</vt:lpstr>
      <vt:lpstr>Презентация PowerPoint</vt:lpstr>
      <vt:lpstr>Презентация PowerPoint</vt:lpstr>
      <vt:lpstr>Презентация PowerPoint</vt:lpstr>
      <vt:lpstr>Презентация PowerPoint</vt:lpstr>
      <vt:lpstr>Итак, что означает инновация для гражданского общества?</vt:lpstr>
      <vt:lpstr>Презентация PowerPoint</vt:lpstr>
      <vt:lpstr>ПРОГРАММНАЯ ИННОВАЦИЯ</vt:lpstr>
      <vt:lpstr>Презентация PowerPoint</vt:lpstr>
      <vt:lpstr>ОПЕРАЦИОННАЯИННОВАЦИЯ</vt:lpstr>
      <vt:lpstr>Презентация PowerPoint</vt:lpstr>
      <vt:lpstr>Презентация PowerPoint</vt:lpstr>
      <vt:lpstr>В чем секрет успешной инновации?</vt:lpstr>
      <vt:lpstr>Презентация PowerPoint</vt:lpstr>
      <vt:lpstr>Делайте небольшие ставки</vt:lpstr>
      <vt:lpstr>Сделайте акцент на своих пользователях</vt:lpstr>
      <vt:lpstr>Откорректируйте свой план</vt:lpstr>
      <vt:lpstr>Внедряйте с учетом интересов различных заинтересованных сторон</vt:lpstr>
      <vt:lpstr>Планируйте только проверенные решения</vt:lpstr>
      <vt:lpstr>Теперь Вы готовы  к внедрению инноваций!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Heinzelman</dc:creator>
  <cp:lastModifiedBy>Abdulmanov Erlen</cp:lastModifiedBy>
  <cp:revision>88</cp:revision>
  <dcterms:created xsi:type="dcterms:W3CDTF">2016-08-05T21:56:58Z</dcterms:created>
  <dcterms:modified xsi:type="dcterms:W3CDTF">2019-08-23T07:04:53Z</dcterms:modified>
</cp:coreProperties>
</file>