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B3B03A2-4F09-4ECB-8F25-EB9839902333}">
  <a:tblStyle styleId="{CB3B03A2-4F09-4ECB-8F25-EB98399023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c45342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c45342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9090756a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9090756a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9090756a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9090756a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090756a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090756a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Обсуждаем что же такое социальное предпринимательство, определение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91e1f37e_1_10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91e1f37e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9090756a_1_7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9090756a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9090756a_1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9090756a_1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91e1f3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91e1f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f1115ef1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f1115ef1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f181cc95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f181cc95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f181cc95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f181cc95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Новые форматы для ННО при развитии социального предпринимательства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Абдулахад Кучкаров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это работает?</a:t>
            </a:r>
            <a:endParaRPr/>
          </a:p>
        </p:txBody>
      </p:sp>
      <p:cxnSp>
        <p:nvCxnSpPr>
          <p:cNvPr id="140" name="Google Shape;140;p22"/>
          <p:cNvCxnSpPr/>
          <p:nvPr/>
        </p:nvCxnSpPr>
        <p:spPr>
          <a:xfrm>
            <a:off x="929038" y="2507950"/>
            <a:ext cx="0" cy="1038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22"/>
          <p:cNvSpPr txBox="1"/>
          <p:nvPr>
            <p:ph type="title"/>
          </p:nvPr>
        </p:nvSpPr>
        <p:spPr>
          <a:xfrm>
            <a:off x="976112" y="2384687"/>
            <a:ext cx="18141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Шаг 1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976112" y="2674713"/>
            <a:ext cx="18141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Генерация идеи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(идеатон)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43" name="Google Shape;143;p22"/>
          <p:cNvCxnSpPr/>
          <p:nvPr/>
        </p:nvCxnSpPr>
        <p:spPr>
          <a:xfrm>
            <a:off x="3395738" y="2355550"/>
            <a:ext cx="0" cy="1038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22"/>
          <p:cNvSpPr txBox="1"/>
          <p:nvPr>
            <p:ph type="title"/>
          </p:nvPr>
        </p:nvSpPr>
        <p:spPr>
          <a:xfrm>
            <a:off x="3395762" y="2029126"/>
            <a:ext cx="18141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Шаг 2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442812" y="2378701"/>
            <a:ext cx="18141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Customer Development и развитие идеи до MVP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Хакатон и буткемп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46" name="Google Shape;146;p22"/>
          <p:cNvCxnSpPr/>
          <p:nvPr/>
        </p:nvCxnSpPr>
        <p:spPr>
          <a:xfrm>
            <a:off x="6457563" y="2053100"/>
            <a:ext cx="0" cy="1038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2"/>
          <p:cNvSpPr txBox="1"/>
          <p:nvPr>
            <p:ph type="title"/>
          </p:nvPr>
        </p:nvSpPr>
        <p:spPr>
          <a:xfrm>
            <a:off x="6504637" y="1777545"/>
            <a:ext cx="18141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Шаг 3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6504622" y="2067576"/>
            <a:ext cx="21894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Поддержка гос-ва и доноров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(Фандрейзинг, акселератор, бутстрапинг)</a:t>
            </a:r>
            <a:endParaRPr sz="1200">
              <a:solidFill>
                <a:schemeClr val="dk2"/>
              </a:solidFill>
            </a:endParaRPr>
          </a:p>
        </p:txBody>
      </p:sp>
      <p:grpSp>
        <p:nvGrpSpPr>
          <p:cNvPr id="149" name="Google Shape;149;p22"/>
          <p:cNvGrpSpPr/>
          <p:nvPr/>
        </p:nvGrpSpPr>
        <p:grpSpPr>
          <a:xfrm>
            <a:off x="929030" y="3219673"/>
            <a:ext cx="6993309" cy="1520400"/>
            <a:chOff x="929030" y="3219673"/>
            <a:chExt cx="6993309" cy="1520400"/>
          </a:xfrm>
        </p:grpSpPr>
        <p:cxnSp>
          <p:nvCxnSpPr>
            <p:cNvPr id="150" name="Google Shape;150;p22"/>
            <p:cNvCxnSpPr>
              <a:stCxn id="151" idx="6"/>
              <a:endCxn id="152" idx="2"/>
            </p:cNvCxnSpPr>
            <p:nvPr/>
          </p:nvCxnSpPr>
          <p:spPr>
            <a:xfrm>
              <a:off x="1537730" y="3979907"/>
              <a:ext cx="4864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51" name="Google Shape;151;p22"/>
            <p:cNvSpPr/>
            <p:nvPr/>
          </p:nvSpPr>
          <p:spPr>
            <a:xfrm>
              <a:off x="929030" y="3675557"/>
              <a:ext cx="608700" cy="60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3421283" y="3431305"/>
              <a:ext cx="1097100" cy="1097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6401939" y="3219673"/>
              <a:ext cx="1520400" cy="1520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 b="9477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>
            <p:ph type="title"/>
          </p:nvPr>
        </p:nvSpPr>
        <p:spPr>
          <a:xfrm>
            <a:off x="490250" y="488250"/>
            <a:ext cx="8085900" cy="42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На экспертном чаты вы узнаете: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" sz="4000"/>
              <a:t>Как можно собрать пожертвований на 200 тыс $ за 3 месяца</a:t>
            </a:r>
            <a:endParaRPr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" sz="4000"/>
              <a:t>Какие форматы заработают именно для Вас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0" l="7783" r="0" t="0"/>
          <a:stretch/>
        </p:blipFill>
        <p:spPr>
          <a:xfrm>
            <a:off x="1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type="title"/>
          </p:nvPr>
        </p:nvSpPr>
        <p:spPr>
          <a:xfrm>
            <a:off x="490250" y="488250"/>
            <a:ext cx="7942200" cy="40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Зачем нужно социальное предпринимательство?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Какие проблемы решает социальное предпринимательство?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Социальное предпринимательство — использование стартапов и других средств предпринимательства для разработки, финансирования и реализации решений социальных, культурных или экологических проблем.</a:t>
            </a:r>
            <a:endParaRPr sz="1800"/>
          </a:p>
        </p:txBody>
      </p:sp>
      <p:graphicFrame>
        <p:nvGraphicFramePr>
          <p:cNvPr id="81" name="Google Shape;81;p15"/>
          <p:cNvGraphicFramePr/>
          <p:nvPr/>
        </p:nvGraphicFramePr>
        <p:xfrm>
          <a:off x="5071481" y="4552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{CB3B03A2-4F09-4ECB-8F25-EB9839902333}</a:tableStyleId>
              </a:tblPr>
              <a:tblGrid>
                <a:gridCol w="821450"/>
                <a:gridCol w="821450"/>
                <a:gridCol w="821450"/>
                <a:gridCol w="821450"/>
              </a:tblGrid>
              <a:tr h="241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Cult</a:t>
                      </a: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Infra</a:t>
                      </a: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Med</a:t>
                      </a: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Edu</a:t>
                      </a: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2" name="Google Shape;82;p15"/>
          <p:cNvSpPr/>
          <p:nvPr/>
        </p:nvSpPr>
        <p:spPr>
          <a:xfrm>
            <a:off x="5154825" y="3536048"/>
            <a:ext cx="722400" cy="99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5975583" y="3069166"/>
            <a:ext cx="722400" cy="145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7634866" y="1944275"/>
            <a:ext cx="722400" cy="260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6796325" y="2168826"/>
            <a:ext cx="722400" cy="2363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15"/>
          <p:cNvCxnSpPr/>
          <p:nvPr/>
        </p:nvCxnSpPr>
        <p:spPr>
          <a:xfrm rot="10800000">
            <a:off x="509400" y="4552050"/>
            <a:ext cx="81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idx="4294967295" type="title"/>
          </p:nvPr>
        </p:nvSpPr>
        <p:spPr>
          <a:xfrm>
            <a:off x="311700" y="220100"/>
            <a:ext cx="85206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Известные проекты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i="1" lang="en" sz="1600"/>
              <a:t>Социального предпринимательства в Узбекистане</a:t>
            </a:r>
            <a:endParaRPr i="1" sz="1600"/>
          </a:p>
        </p:txBody>
      </p:sp>
      <p:sp>
        <p:nvSpPr>
          <p:cNvPr id="93" name="Google Shape;93;p16"/>
          <p:cNvSpPr txBox="1"/>
          <p:nvPr>
            <p:ph idx="4294967295" type="title"/>
          </p:nvPr>
        </p:nvSpPr>
        <p:spPr>
          <a:xfrm>
            <a:off x="231725" y="3047794"/>
            <a:ext cx="2022300" cy="5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GroundZero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4" name="Google Shape;94;p16"/>
          <p:cNvSpPr txBox="1"/>
          <p:nvPr>
            <p:ph idx="4294967295" type="body"/>
          </p:nvPr>
        </p:nvSpPr>
        <p:spPr>
          <a:xfrm>
            <a:off x="231725" y="3572413"/>
            <a:ext cx="20223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Обучение предпринимательским навыкам и предоставление рабочего места для начинающих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>
            <p:ph idx="4294967295" type="title"/>
          </p:nvPr>
        </p:nvSpPr>
        <p:spPr>
          <a:xfrm>
            <a:off x="2449668" y="3047794"/>
            <a:ext cx="2022300" cy="5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Khan Academy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6" name="Google Shape;96;p16"/>
          <p:cNvSpPr txBox="1"/>
          <p:nvPr>
            <p:ph idx="4294967295" type="title"/>
          </p:nvPr>
        </p:nvSpPr>
        <p:spPr>
          <a:xfrm>
            <a:off x="4667629" y="3047794"/>
            <a:ext cx="2022300" cy="5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USAID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7" name="Google Shape;97;p16"/>
          <p:cNvSpPr txBox="1"/>
          <p:nvPr>
            <p:ph idx="4294967295" type="body"/>
          </p:nvPr>
        </p:nvSpPr>
        <p:spPr>
          <a:xfrm>
            <a:off x="2449668" y="3572413"/>
            <a:ext cx="20223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Перевод всемирно известной платформы бесплатного он-лайн обучения на узб. язык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>
            <p:ph idx="4294967295" type="body"/>
          </p:nvPr>
        </p:nvSpPr>
        <p:spPr>
          <a:xfrm>
            <a:off x="4667629" y="3572413"/>
            <a:ext cx="20223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Гранты для соц предпринимательства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>
            <p:ph idx="4294967295" type="title"/>
          </p:nvPr>
        </p:nvSpPr>
        <p:spPr>
          <a:xfrm>
            <a:off x="6885590" y="3047794"/>
            <a:ext cx="2022300" cy="5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UNDP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0" name="Google Shape;100;p16"/>
          <p:cNvSpPr txBox="1"/>
          <p:nvPr>
            <p:ph idx="4294967295" type="body"/>
          </p:nvPr>
        </p:nvSpPr>
        <p:spPr>
          <a:xfrm>
            <a:off x="6885590" y="3572413"/>
            <a:ext cx="20223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Программы соц предпринимательства и волонтерства в Узб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576425" y="1792425"/>
            <a:ext cx="36873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Форматы развития идей СП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4563150" y="572850"/>
            <a:ext cx="4119900" cy="39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8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Идеатоны</a:t>
            </a:r>
            <a:endParaRPr sz="18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Буткемпы</a:t>
            </a:r>
            <a:endParaRPr sz="18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Хакатоны</a:t>
            </a:r>
            <a:endParaRPr sz="18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Fundraising</a:t>
            </a:r>
            <a:r>
              <a:rPr lang="en" sz="18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 campaigns</a:t>
            </a:r>
            <a:endParaRPr sz="18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up from the side of a hand pushing a knob on an audio mixer" id="111" name="Google Shape;111;p18"/>
          <p:cNvPicPr preferRelativeResize="0"/>
          <p:nvPr/>
        </p:nvPicPr>
        <p:blipFill rotWithShape="1">
          <a:blip r:embed="rId3">
            <a:alphaModFix/>
          </a:blip>
          <a:srcRect b="15419" l="7506" r="42247" t="0"/>
          <a:stretch/>
        </p:blipFill>
        <p:spPr>
          <a:xfrm>
            <a:off x="-9150" y="0"/>
            <a:ext cx="45944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Идеатон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3" name="Google Shape;113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Это креативный процесс генерации, развития и коммуникации идеи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(до 1 дня)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up from the side of a hand pushing a knob on an audio mixer" id="118" name="Google Shape;118;p19"/>
          <p:cNvPicPr preferRelativeResize="0"/>
          <p:nvPr/>
        </p:nvPicPr>
        <p:blipFill rotWithShape="1">
          <a:blip r:embed="rId3">
            <a:alphaModFix/>
          </a:blip>
          <a:srcRect b="15419" l="7506" r="42247" t="0"/>
          <a:stretch/>
        </p:blipFill>
        <p:spPr>
          <a:xfrm>
            <a:off x="-9150" y="0"/>
            <a:ext cx="45944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Хакатон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Соревнование в сжатые сроки, во время которого специалисты из разных областей решают прикладную задачу программисты, дизайнеры, менеджеры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(до 3х дней)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up from the side of a hand pushing a knob on an audio mixer" id="125" name="Google Shape;125;p20"/>
          <p:cNvPicPr preferRelativeResize="0"/>
          <p:nvPr/>
        </p:nvPicPr>
        <p:blipFill rotWithShape="1">
          <a:blip r:embed="rId3">
            <a:alphaModFix/>
          </a:blip>
          <a:srcRect b="15419" l="7506" r="42247" t="0"/>
          <a:stretch/>
        </p:blipFill>
        <p:spPr>
          <a:xfrm>
            <a:off x="-9150" y="0"/>
            <a:ext cx="45944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Буткемп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7" name="Google Shape;127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Интенсивная учебная программа, дающая знания по наиболее актуальным потребностям рынка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(до 1 месяца)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up from the side of a hand pushing a knob on an audio mixer" id="132" name="Google Shape;132;p21"/>
          <p:cNvPicPr preferRelativeResize="0"/>
          <p:nvPr/>
        </p:nvPicPr>
        <p:blipFill rotWithShape="1">
          <a:blip r:embed="rId3">
            <a:alphaModFix/>
          </a:blip>
          <a:srcRect b="15419" l="7506" r="42247" t="0"/>
          <a:stretch/>
        </p:blipFill>
        <p:spPr>
          <a:xfrm>
            <a:off x="-9150" y="0"/>
            <a:ext cx="45944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Fundraising (фандрейзинг)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Сбор добровольных пожертвований на цели не связанные с извлечением прибыли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